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5"/>
  </p:notesMasterIdLst>
  <p:sldIdLst>
    <p:sldId id="338" r:id="rId5"/>
    <p:sldId id="256" r:id="rId6"/>
    <p:sldId id="337" r:id="rId7"/>
    <p:sldId id="332" r:id="rId8"/>
    <p:sldId id="318" r:id="rId9"/>
    <p:sldId id="262" r:id="rId10"/>
    <p:sldId id="333" r:id="rId11"/>
    <p:sldId id="257" r:id="rId12"/>
    <p:sldId id="331" r:id="rId13"/>
    <p:sldId id="258" r:id="rId14"/>
    <p:sldId id="334" r:id="rId15"/>
    <p:sldId id="339" r:id="rId16"/>
    <p:sldId id="340" r:id="rId17"/>
    <p:sldId id="298" r:id="rId18"/>
    <p:sldId id="323" r:id="rId19"/>
    <p:sldId id="264" r:id="rId20"/>
    <p:sldId id="324" r:id="rId21"/>
    <p:sldId id="325" r:id="rId22"/>
    <p:sldId id="326" r:id="rId23"/>
    <p:sldId id="376" r:id="rId24"/>
    <p:sldId id="335" r:id="rId25"/>
    <p:sldId id="336" r:id="rId26"/>
    <p:sldId id="341" r:id="rId27"/>
    <p:sldId id="345" r:id="rId28"/>
    <p:sldId id="366" r:id="rId29"/>
    <p:sldId id="346" r:id="rId30"/>
    <p:sldId id="347" r:id="rId31"/>
    <p:sldId id="353" r:id="rId32"/>
    <p:sldId id="354" r:id="rId33"/>
    <p:sldId id="355" r:id="rId34"/>
    <p:sldId id="359" r:id="rId35"/>
    <p:sldId id="356" r:id="rId36"/>
    <p:sldId id="360" r:id="rId37"/>
    <p:sldId id="357" r:id="rId38"/>
    <p:sldId id="361" r:id="rId39"/>
    <p:sldId id="362" r:id="rId40"/>
    <p:sldId id="363" r:id="rId41"/>
    <p:sldId id="364" r:id="rId42"/>
    <p:sldId id="372" r:id="rId43"/>
    <p:sldId id="379" r:id="rId44"/>
    <p:sldId id="384" r:id="rId45"/>
    <p:sldId id="371" r:id="rId46"/>
    <p:sldId id="373" r:id="rId47"/>
    <p:sldId id="352" r:id="rId48"/>
    <p:sldId id="365" r:id="rId49"/>
    <p:sldId id="342" r:id="rId50"/>
    <p:sldId id="367" r:id="rId51"/>
    <p:sldId id="368" r:id="rId52"/>
    <p:sldId id="369" r:id="rId53"/>
    <p:sldId id="370" r:id="rId54"/>
    <p:sldId id="374" r:id="rId55"/>
    <p:sldId id="450" r:id="rId56"/>
    <p:sldId id="451" r:id="rId57"/>
    <p:sldId id="452" r:id="rId58"/>
    <p:sldId id="453" r:id="rId59"/>
    <p:sldId id="454" r:id="rId60"/>
    <p:sldId id="455" r:id="rId61"/>
    <p:sldId id="375" r:id="rId62"/>
    <p:sldId id="391" r:id="rId63"/>
    <p:sldId id="388" r:id="rId64"/>
    <p:sldId id="382" r:id="rId65"/>
    <p:sldId id="392" r:id="rId66"/>
    <p:sldId id="403" r:id="rId67"/>
    <p:sldId id="404" r:id="rId68"/>
    <p:sldId id="405" r:id="rId69"/>
    <p:sldId id="406" r:id="rId70"/>
    <p:sldId id="407" r:id="rId71"/>
    <p:sldId id="408" r:id="rId72"/>
    <p:sldId id="410" r:id="rId73"/>
    <p:sldId id="449" r:id="rId74"/>
    <p:sldId id="456" r:id="rId75"/>
    <p:sldId id="385" r:id="rId76"/>
    <p:sldId id="424" r:id="rId77"/>
    <p:sldId id="425" r:id="rId78"/>
    <p:sldId id="421" r:id="rId79"/>
    <p:sldId id="423" r:id="rId80"/>
    <p:sldId id="422" r:id="rId81"/>
    <p:sldId id="396" r:id="rId82"/>
    <p:sldId id="397" r:id="rId83"/>
    <p:sldId id="399" r:id="rId84"/>
    <p:sldId id="400" r:id="rId85"/>
    <p:sldId id="401" r:id="rId86"/>
    <p:sldId id="411" r:id="rId87"/>
    <p:sldId id="413" r:id="rId88"/>
    <p:sldId id="415" r:id="rId89"/>
    <p:sldId id="457" r:id="rId90"/>
    <p:sldId id="409" r:id="rId91"/>
    <p:sldId id="412" r:id="rId92"/>
    <p:sldId id="416" r:id="rId93"/>
    <p:sldId id="420" r:id="rId94"/>
    <p:sldId id="426" r:id="rId95"/>
    <p:sldId id="418" r:id="rId96"/>
    <p:sldId id="387" r:id="rId97"/>
    <p:sldId id="414" r:id="rId98"/>
    <p:sldId id="438" r:id="rId99"/>
    <p:sldId id="441" r:id="rId100"/>
    <p:sldId id="444" r:id="rId101"/>
    <p:sldId id="448" r:id="rId102"/>
    <p:sldId id="447" r:id="rId103"/>
    <p:sldId id="446"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3C4A75-06F6-4A7F-8B89-438FA4FA0162}">
          <p14:sldIdLst>
            <p14:sldId id="338"/>
            <p14:sldId id="256"/>
            <p14:sldId id="337"/>
            <p14:sldId id="332"/>
            <p14:sldId id="318"/>
            <p14:sldId id="262"/>
            <p14:sldId id="333"/>
            <p14:sldId id="257"/>
            <p14:sldId id="331"/>
            <p14:sldId id="258"/>
            <p14:sldId id="334"/>
            <p14:sldId id="339"/>
            <p14:sldId id="340"/>
            <p14:sldId id="298"/>
            <p14:sldId id="323"/>
            <p14:sldId id="264"/>
            <p14:sldId id="324"/>
            <p14:sldId id="325"/>
            <p14:sldId id="326"/>
            <p14:sldId id="376"/>
            <p14:sldId id="335"/>
            <p14:sldId id="336"/>
            <p14:sldId id="341"/>
            <p14:sldId id="345"/>
            <p14:sldId id="366"/>
            <p14:sldId id="346"/>
            <p14:sldId id="347"/>
            <p14:sldId id="353"/>
            <p14:sldId id="354"/>
            <p14:sldId id="355"/>
            <p14:sldId id="359"/>
            <p14:sldId id="356"/>
            <p14:sldId id="360"/>
            <p14:sldId id="357"/>
            <p14:sldId id="361"/>
            <p14:sldId id="362"/>
            <p14:sldId id="363"/>
            <p14:sldId id="364"/>
            <p14:sldId id="372"/>
            <p14:sldId id="379"/>
            <p14:sldId id="384"/>
            <p14:sldId id="371"/>
            <p14:sldId id="373"/>
            <p14:sldId id="352"/>
            <p14:sldId id="365"/>
            <p14:sldId id="342"/>
            <p14:sldId id="367"/>
            <p14:sldId id="368"/>
            <p14:sldId id="369"/>
            <p14:sldId id="370"/>
            <p14:sldId id="374"/>
            <p14:sldId id="450"/>
            <p14:sldId id="451"/>
            <p14:sldId id="452"/>
            <p14:sldId id="453"/>
            <p14:sldId id="454"/>
            <p14:sldId id="455"/>
            <p14:sldId id="375"/>
            <p14:sldId id="391"/>
            <p14:sldId id="388"/>
            <p14:sldId id="382"/>
            <p14:sldId id="392"/>
            <p14:sldId id="403"/>
            <p14:sldId id="404"/>
            <p14:sldId id="405"/>
            <p14:sldId id="406"/>
            <p14:sldId id="407"/>
            <p14:sldId id="408"/>
            <p14:sldId id="410"/>
            <p14:sldId id="449"/>
            <p14:sldId id="456"/>
            <p14:sldId id="385"/>
            <p14:sldId id="424"/>
            <p14:sldId id="425"/>
            <p14:sldId id="421"/>
            <p14:sldId id="423"/>
            <p14:sldId id="422"/>
            <p14:sldId id="396"/>
            <p14:sldId id="397"/>
            <p14:sldId id="399"/>
            <p14:sldId id="400"/>
            <p14:sldId id="401"/>
            <p14:sldId id="411"/>
            <p14:sldId id="413"/>
            <p14:sldId id="415"/>
            <p14:sldId id="457"/>
            <p14:sldId id="409"/>
            <p14:sldId id="412"/>
            <p14:sldId id="416"/>
            <p14:sldId id="420"/>
            <p14:sldId id="426"/>
            <p14:sldId id="418"/>
            <p14:sldId id="387"/>
            <p14:sldId id="414"/>
            <p14:sldId id="438"/>
            <p14:sldId id="441"/>
            <p14:sldId id="444"/>
            <p14:sldId id="448"/>
            <p14:sldId id="447"/>
            <p14:sldId id="44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B4E40-400F-48BC-808C-B5A42E55CAA9}" v="8" dt="2022-07-26T08:36:39.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p:scale>
          <a:sx n="66" d="100"/>
          <a:sy n="66" d="100"/>
        </p:scale>
        <p:origin x="-572"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5"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11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gon Gomez, Marcela" userId="6228d193-a3a6-4b12-b64d-eb0a627e23c0" providerId="ADAL" clId="{077B4E40-400F-48BC-808C-B5A42E55CAA9}"/>
    <pc:docChg chg="custSel modSld">
      <pc:chgData name="Aragon Gomez, Marcela" userId="6228d193-a3a6-4b12-b64d-eb0a627e23c0" providerId="ADAL" clId="{077B4E40-400F-48BC-808C-B5A42E55CAA9}" dt="2022-07-26T08:41:03.409" v="68" actId="1076"/>
      <pc:docMkLst>
        <pc:docMk/>
      </pc:docMkLst>
      <pc:sldChg chg="modSp">
        <pc:chgData name="Aragon Gomez, Marcela" userId="6228d193-a3a6-4b12-b64d-eb0a627e23c0" providerId="ADAL" clId="{077B4E40-400F-48BC-808C-B5A42E55CAA9}" dt="2022-07-06T22:02:12.465" v="3" actId="1076"/>
        <pc:sldMkLst>
          <pc:docMk/>
          <pc:sldMk cId="1862149131" sldId="341"/>
        </pc:sldMkLst>
        <pc:picChg chg="mod">
          <ac:chgData name="Aragon Gomez, Marcela" userId="6228d193-a3a6-4b12-b64d-eb0a627e23c0" providerId="ADAL" clId="{077B4E40-400F-48BC-808C-B5A42E55CAA9}" dt="2022-07-06T22:02:12.465" v="3" actId="1076"/>
          <ac:picMkLst>
            <pc:docMk/>
            <pc:sldMk cId="1862149131" sldId="341"/>
            <ac:picMk id="9" creationId="{00000000-0000-0000-0000-000000000000}"/>
          </ac:picMkLst>
        </pc:picChg>
      </pc:sldChg>
      <pc:sldChg chg="modSp">
        <pc:chgData name="Aragon Gomez, Marcela" userId="6228d193-a3a6-4b12-b64d-eb0a627e23c0" providerId="ADAL" clId="{077B4E40-400F-48BC-808C-B5A42E55CAA9}" dt="2022-07-11T20:23:23.188" v="4" actId="1076"/>
        <pc:sldMkLst>
          <pc:docMk/>
          <pc:sldMk cId="2959535705" sldId="371"/>
        </pc:sldMkLst>
        <pc:picChg chg="mod">
          <ac:chgData name="Aragon Gomez, Marcela" userId="6228d193-a3a6-4b12-b64d-eb0a627e23c0" providerId="ADAL" clId="{077B4E40-400F-48BC-808C-B5A42E55CAA9}" dt="2022-07-11T20:23:23.188" v="4" actId="1076"/>
          <ac:picMkLst>
            <pc:docMk/>
            <pc:sldMk cId="2959535705" sldId="371"/>
            <ac:picMk id="6147" creationId="{00000000-0000-0000-0000-000000000000}"/>
          </ac:picMkLst>
        </pc:picChg>
      </pc:sldChg>
      <pc:sldChg chg="modSp">
        <pc:chgData name="Aragon Gomez, Marcela" userId="6228d193-a3a6-4b12-b64d-eb0a627e23c0" providerId="ADAL" clId="{077B4E40-400F-48BC-808C-B5A42E55CAA9}" dt="2022-07-26T08:35:03.114" v="66" actId="1076"/>
        <pc:sldMkLst>
          <pc:docMk/>
          <pc:sldMk cId="964951869" sldId="387"/>
        </pc:sldMkLst>
        <pc:picChg chg="mod">
          <ac:chgData name="Aragon Gomez, Marcela" userId="6228d193-a3a6-4b12-b64d-eb0a627e23c0" providerId="ADAL" clId="{077B4E40-400F-48BC-808C-B5A42E55CAA9}" dt="2022-07-26T08:35:03.114" v="66" actId="1076"/>
          <ac:picMkLst>
            <pc:docMk/>
            <pc:sldMk cId="964951869" sldId="387"/>
            <ac:picMk id="6155" creationId="{00000000-0000-0000-0000-000000000000}"/>
          </ac:picMkLst>
        </pc:picChg>
      </pc:sldChg>
      <pc:sldChg chg="modSp mod">
        <pc:chgData name="Aragon Gomez, Marcela" userId="6228d193-a3a6-4b12-b64d-eb0a627e23c0" providerId="ADAL" clId="{077B4E40-400F-48BC-808C-B5A42E55CAA9}" dt="2022-07-06T21:46:43.563" v="2" actId="1076"/>
        <pc:sldMkLst>
          <pc:docMk/>
          <pc:sldMk cId="488236251" sldId="400"/>
        </pc:sldMkLst>
        <pc:spChg chg="mod">
          <ac:chgData name="Aragon Gomez, Marcela" userId="6228d193-a3a6-4b12-b64d-eb0a627e23c0" providerId="ADAL" clId="{077B4E40-400F-48BC-808C-B5A42E55CAA9}" dt="2022-07-06T21:46:43.563" v="2" actId="1076"/>
          <ac:spMkLst>
            <pc:docMk/>
            <pc:sldMk cId="488236251" sldId="400"/>
            <ac:spMk id="19" creationId="{00000000-0000-0000-0000-000000000000}"/>
          </ac:spMkLst>
        </pc:spChg>
        <pc:picChg chg="mod">
          <ac:chgData name="Aragon Gomez, Marcela" userId="6228d193-a3a6-4b12-b64d-eb0a627e23c0" providerId="ADAL" clId="{077B4E40-400F-48BC-808C-B5A42E55CAA9}" dt="2022-07-06T21:46:40.694" v="1" actId="1076"/>
          <ac:picMkLst>
            <pc:docMk/>
            <pc:sldMk cId="488236251" sldId="400"/>
            <ac:picMk id="16" creationId="{00000000-0000-0000-0000-000000000000}"/>
          </ac:picMkLst>
        </pc:picChg>
      </pc:sldChg>
      <pc:sldChg chg="modSp">
        <pc:chgData name="Aragon Gomez, Marcela" userId="6228d193-a3a6-4b12-b64d-eb0a627e23c0" providerId="ADAL" clId="{077B4E40-400F-48BC-808C-B5A42E55CAA9}" dt="2022-07-26T07:47:44.002" v="7" actId="1076"/>
        <pc:sldMkLst>
          <pc:docMk/>
          <pc:sldMk cId="1284987379" sldId="412"/>
        </pc:sldMkLst>
        <pc:picChg chg="mod">
          <ac:chgData name="Aragon Gomez, Marcela" userId="6228d193-a3a6-4b12-b64d-eb0a627e23c0" providerId="ADAL" clId="{077B4E40-400F-48BC-808C-B5A42E55CAA9}" dt="2022-07-26T07:47:44.002" v="7" actId="1076"/>
          <ac:picMkLst>
            <pc:docMk/>
            <pc:sldMk cId="1284987379" sldId="412"/>
            <ac:picMk id="10" creationId="{00000000-0000-0000-0000-000000000000}"/>
          </ac:picMkLst>
        </pc:picChg>
        <pc:picChg chg="mod">
          <ac:chgData name="Aragon Gomez, Marcela" userId="6228d193-a3a6-4b12-b64d-eb0a627e23c0" providerId="ADAL" clId="{077B4E40-400F-48BC-808C-B5A42E55CAA9}" dt="2022-07-26T07:46:45.841" v="5" actId="1076"/>
          <ac:picMkLst>
            <pc:docMk/>
            <pc:sldMk cId="1284987379" sldId="412"/>
            <ac:picMk id="13" creationId="{00000000-0000-0000-0000-000000000000}"/>
          </ac:picMkLst>
        </pc:picChg>
      </pc:sldChg>
      <pc:sldChg chg="modSp mod">
        <pc:chgData name="Aragon Gomez, Marcela" userId="6228d193-a3a6-4b12-b64d-eb0a627e23c0" providerId="ADAL" clId="{077B4E40-400F-48BC-808C-B5A42E55CAA9}" dt="2022-07-26T08:41:03.409" v="68" actId="1076"/>
        <pc:sldMkLst>
          <pc:docMk/>
          <pc:sldMk cId="4070242696" sldId="414"/>
        </pc:sldMkLst>
        <pc:spChg chg="mod">
          <ac:chgData name="Aragon Gomez, Marcela" userId="6228d193-a3a6-4b12-b64d-eb0a627e23c0" providerId="ADAL" clId="{077B4E40-400F-48BC-808C-B5A42E55CAA9}" dt="2022-07-26T08:41:03.409" v="68" actId="1076"/>
          <ac:spMkLst>
            <pc:docMk/>
            <pc:sldMk cId="4070242696" sldId="414"/>
            <ac:spMk id="12" creationId="{00000000-0000-0000-0000-000000000000}"/>
          </ac:spMkLst>
        </pc:spChg>
        <pc:picChg chg="mod">
          <ac:chgData name="Aragon Gomez, Marcela" userId="6228d193-a3a6-4b12-b64d-eb0a627e23c0" providerId="ADAL" clId="{077B4E40-400F-48BC-808C-B5A42E55CAA9}" dt="2022-07-26T08:36:39.223" v="67" actId="1076"/>
          <ac:picMkLst>
            <pc:docMk/>
            <pc:sldMk cId="4070242696" sldId="414"/>
            <ac:picMk id="8" creationId="{00000000-0000-0000-0000-000000000000}"/>
          </ac:picMkLst>
        </pc:picChg>
      </pc:sldChg>
      <pc:sldChg chg="modSp mod">
        <pc:chgData name="Aragon Gomez, Marcela" userId="6228d193-a3a6-4b12-b64d-eb0a627e23c0" providerId="ADAL" clId="{077B4E40-400F-48BC-808C-B5A42E55CAA9}" dt="2022-07-06T18:05:33.383" v="0" actId="1076"/>
        <pc:sldMkLst>
          <pc:docMk/>
          <pc:sldMk cId="855516027" sldId="415"/>
        </pc:sldMkLst>
        <pc:spChg chg="mod">
          <ac:chgData name="Aragon Gomez, Marcela" userId="6228d193-a3a6-4b12-b64d-eb0a627e23c0" providerId="ADAL" clId="{077B4E40-400F-48BC-808C-B5A42E55CAA9}" dt="2022-07-06T18:05:33.383" v="0" actId="1076"/>
          <ac:spMkLst>
            <pc:docMk/>
            <pc:sldMk cId="855516027" sldId="415"/>
            <ac:spMk id="11" creationId="{00000000-0000-0000-0000-000000000000}"/>
          </ac:spMkLst>
        </pc:spChg>
      </pc:sldChg>
      <pc:sldChg chg="modNotesTx">
        <pc:chgData name="Aragon Gomez, Marcela" userId="6228d193-a3a6-4b12-b64d-eb0a627e23c0" providerId="ADAL" clId="{077B4E40-400F-48BC-808C-B5A42E55CAA9}" dt="2022-07-26T08:09:44.903" v="65" actId="20577"/>
        <pc:sldMkLst>
          <pc:docMk/>
          <pc:sldMk cId="4294834158" sldId="418"/>
        </pc:sldMkLst>
      </pc:sldChg>
      <pc:sldChg chg="modSp mod">
        <pc:chgData name="Aragon Gomez, Marcela" userId="6228d193-a3a6-4b12-b64d-eb0a627e23c0" providerId="ADAL" clId="{077B4E40-400F-48BC-808C-B5A42E55CAA9}" dt="2022-07-26T07:56:41.898" v="8" actId="1076"/>
        <pc:sldMkLst>
          <pc:docMk/>
          <pc:sldMk cId="341128688" sldId="420"/>
        </pc:sldMkLst>
        <pc:spChg chg="mod">
          <ac:chgData name="Aragon Gomez, Marcela" userId="6228d193-a3a6-4b12-b64d-eb0a627e23c0" providerId="ADAL" clId="{077B4E40-400F-48BC-808C-B5A42E55CAA9}" dt="2022-07-26T07:56:41.898" v="8" actId="1076"/>
          <ac:spMkLst>
            <pc:docMk/>
            <pc:sldMk cId="341128688" sldId="420"/>
            <ac:spMk id="10" creationId="{D20468F5-E213-475C-BC12-990FAD649AAD}"/>
          </ac:spMkLst>
        </pc:spChg>
      </pc:sldChg>
      <pc:sldChg chg="modSp mod">
        <pc:chgData name="Aragon Gomez, Marcela" userId="6228d193-a3a6-4b12-b64d-eb0a627e23c0" providerId="ADAL" clId="{077B4E40-400F-48BC-808C-B5A42E55CAA9}" dt="2022-07-26T08:05:59.224" v="11" actId="14100"/>
        <pc:sldMkLst>
          <pc:docMk/>
          <pc:sldMk cId="127272961" sldId="426"/>
        </pc:sldMkLst>
        <pc:graphicFrameChg chg="mod modGraphic">
          <ac:chgData name="Aragon Gomez, Marcela" userId="6228d193-a3a6-4b12-b64d-eb0a627e23c0" providerId="ADAL" clId="{077B4E40-400F-48BC-808C-B5A42E55CAA9}" dt="2022-07-26T08:05:59.224" v="11" actId="14100"/>
          <ac:graphicFrameMkLst>
            <pc:docMk/>
            <pc:sldMk cId="127272961" sldId="426"/>
            <ac:graphicFrameMk id="12" creationId="{00000000-0000-0000-0000-000000000000}"/>
          </ac:graphicFrameMkLst>
        </pc:graphicFrameChg>
      </pc:sldChg>
    </pc:docChg>
  </pc:docChgLst>
  <pc:docChgLst>
    <pc:chgData name="Beschoren da Costa, Pedro" userId="a745e8ca-c2a2-41e9-b71e-f65d89e83603" providerId="ADAL" clId="{F9A7F368-D7DD-45F2-B971-BDFCB464F0B5}"/>
    <pc:docChg chg="undo custSel addSld modSld modSection">
      <pc:chgData name="Beschoren da Costa, Pedro" userId="a745e8ca-c2a2-41e9-b71e-f65d89e83603" providerId="ADAL" clId="{F9A7F368-D7DD-45F2-B971-BDFCB464F0B5}" dt="2022-05-06T09:37:35.558" v="1298" actId="1076"/>
      <pc:docMkLst>
        <pc:docMk/>
      </pc:docMkLst>
      <pc:sldChg chg="modSp mod">
        <pc:chgData name="Beschoren da Costa, Pedro" userId="a745e8ca-c2a2-41e9-b71e-f65d89e83603" providerId="ADAL" clId="{F9A7F368-D7DD-45F2-B971-BDFCB464F0B5}" dt="2022-04-05T14:32:00.647" v="107" actId="1076"/>
        <pc:sldMkLst>
          <pc:docMk/>
          <pc:sldMk cId="1281450970" sldId="388"/>
        </pc:sldMkLst>
        <pc:graphicFrameChg chg="mod modGraphic">
          <ac:chgData name="Beschoren da Costa, Pedro" userId="a745e8ca-c2a2-41e9-b71e-f65d89e83603" providerId="ADAL" clId="{F9A7F368-D7DD-45F2-B971-BDFCB464F0B5}" dt="2022-04-05T13:32:11.761" v="105" actId="20577"/>
          <ac:graphicFrameMkLst>
            <pc:docMk/>
            <pc:sldMk cId="1281450970" sldId="388"/>
            <ac:graphicFrameMk id="6" creationId="{00000000-0000-0000-0000-000000000000}"/>
          </ac:graphicFrameMkLst>
        </pc:graphicFrameChg>
        <pc:picChg chg="mod">
          <ac:chgData name="Beschoren da Costa, Pedro" userId="a745e8ca-c2a2-41e9-b71e-f65d89e83603" providerId="ADAL" clId="{F9A7F368-D7DD-45F2-B971-BDFCB464F0B5}" dt="2022-04-05T13:24:41.847" v="20" actId="1076"/>
          <ac:picMkLst>
            <pc:docMk/>
            <pc:sldMk cId="1281450970" sldId="388"/>
            <ac:picMk id="1028" creationId="{00000000-0000-0000-0000-000000000000}"/>
          </ac:picMkLst>
        </pc:picChg>
        <pc:picChg chg="mod">
          <ac:chgData name="Beschoren da Costa, Pedro" userId="a745e8ca-c2a2-41e9-b71e-f65d89e83603" providerId="ADAL" clId="{F9A7F368-D7DD-45F2-B971-BDFCB464F0B5}" dt="2022-04-05T14:32:00.647" v="107" actId="1076"/>
          <ac:picMkLst>
            <pc:docMk/>
            <pc:sldMk cId="1281450970" sldId="388"/>
            <ac:picMk id="3074" creationId="{00000000-0000-0000-0000-000000000000}"/>
          </ac:picMkLst>
        </pc:picChg>
      </pc:sldChg>
      <pc:sldChg chg="modSp mod">
        <pc:chgData name="Beschoren da Costa, Pedro" userId="a745e8ca-c2a2-41e9-b71e-f65d89e83603" providerId="ADAL" clId="{F9A7F368-D7DD-45F2-B971-BDFCB464F0B5}" dt="2022-05-06T09:37:35.558" v="1298" actId="1076"/>
        <pc:sldMkLst>
          <pc:docMk/>
          <pc:sldMk cId="231905672" sldId="399"/>
        </pc:sldMkLst>
        <pc:spChg chg="mod">
          <ac:chgData name="Beschoren da Costa, Pedro" userId="a745e8ca-c2a2-41e9-b71e-f65d89e83603" providerId="ADAL" clId="{F9A7F368-D7DD-45F2-B971-BDFCB464F0B5}" dt="2022-05-06T09:37:35.558" v="1298" actId="1076"/>
          <ac:spMkLst>
            <pc:docMk/>
            <pc:sldMk cId="231905672" sldId="399"/>
            <ac:spMk id="4" creationId="{00000000-0000-0000-0000-000000000000}"/>
          </ac:spMkLst>
        </pc:spChg>
      </pc:sldChg>
      <pc:sldChg chg="modSp mod">
        <pc:chgData name="Beschoren da Costa, Pedro" userId="a745e8ca-c2a2-41e9-b71e-f65d89e83603" providerId="ADAL" clId="{F9A7F368-D7DD-45F2-B971-BDFCB464F0B5}" dt="2022-04-05T15:11:59.418" v="1297" actId="113"/>
        <pc:sldMkLst>
          <pc:docMk/>
          <pc:sldMk cId="2314529223" sldId="419"/>
        </pc:sldMkLst>
        <pc:spChg chg="mod">
          <ac:chgData name="Beschoren da Costa, Pedro" userId="a745e8ca-c2a2-41e9-b71e-f65d89e83603" providerId="ADAL" clId="{F9A7F368-D7DD-45F2-B971-BDFCB464F0B5}" dt="2022-04-05T15:11:59.418" v="1297" actId="113"/>
          <ac:spMkLst>
            <pc:docMk/>
            <pc:sldMk cId="2314529223" sldId="419"/>
            <ac:spMk id="3" creationId="{00000000-0000-0000-0000-000000000000}"/>
          </ac:spMkLst>
        </pc:spChg>
        <pc:picChg chg="mod">
          <ac:chgData name="Beschoren da Costa, Pedro" userId="a745e8ca-c2a2-41e9-b71e-f65d89e83603" providerId="ADAL" clId="{F9A7F368-D7DD-45F2-B971-BDFCB464F0B5}" dt="2022-04-05T15:09:36.028" v="1146" actId="1076"/>
          <ac:picMkLst>
            <pc:docMk/>
            <pc:sldMk cId="2314529223" sldId="419"/>
            <ac:picMk id="2" creationId="{00000000-0000-0000-0000-000000000000}"/>
          </ac:picMkLst>
        </pc:picChg>
        <pc:picChg chg="mod">
          <ac:chgData name="Beschoren da Costa, Pedro" userId="a745e8ca-c2a2-41e9-b71e-f65d89e83603" providerId="ADAL" clId="{F9A7F368-D7DD-45F2-B971-BDFCB464F0B5}" dt="2022-04-05T15:09:34.684" v="1145" actId="1076"/>
          <ac:picMkLst>
            <pc:docMk/>
            <pc:sldMk cId="2314529223" sldId="419"/>
            <ac:picMk id="4" creationId="{00000000-0000-0000-0000-000000000000}"/>
          </ac:picMkLst>
        </pc:picChg>
        <pc:picChg chg="mod">
          <ac:chgData name="Beschoren da Costa, Pedro" userId="a745e8ca-c2a2-41e9-b71e-f65d89e83603" providerId="ADAL" clId="{F9A7F368-D7DD-45F2-B971-BDFCB464F0B5}" dt="2022-04-05T15:09:32.956" v="1144" actId="1076"/>
          <ac:picMkLst>
            <pc:docMk/>
            <pc:sldMk cId="2314529223" sldId="419"/>
            <ac:picMk id="5" creationId="{00000000-0000-0000-0000-000000000000}"/>
          </ac:picMkLst>
        </pc:picChg>
      </pc:sldChg>
      <pc:sldChg chg="addSp delSp modSp new mod">
        <pc:chgData name="Beschoren da Costa, Pedro" userId="a745e8ca-c2a2-41e9-b71e-f65d89e83603" providerId="ADAL" clId="{F9A7F368-D7DD-45F2-B971-BDFCB464F0B5}" dt="2022-04-05T15:07:31.953" v="864" actId="113"/>
        <pc:sldMkLst>
          <pc:docMk/>
          <pc:sldMk cId="341128688" sldId="420"/>
        </pc:sldMkLst>
        <pc:spChg chg="del">
          <ac:chgData name="Beschoren da Costa, Pedro" userId="a745e8ca-c2a2-41e9-b71e-f65d89e83603" providerId="ADAL" clId="{F9A7F368-D7DD-45F2-B971-BDFCB464F0B5}" dt="2022-04-05T13:18:13.548" v="1" actId="478"/>
          <ac:spMkLst>
            <pc:docMk/>
            <pc:sldMk cId="341128688" sldId="420"/>
            <ac:spMk id="2" creationId="{F600FD1A-421B-40D4-80AA-659F38C78813}"/>
          </ac:spMkLst>
        </pc:spChg>
        <pc:spChg chg="add mod">
          <ac:chgData name="Beschoren da Costa, Pedro" userId="a745e8ca-c2a2-41e9-b71e-f65d89e83603" providerId="ADAL" clId="{F9A7F368-D7DD-45F2-B971-BDFCB464F0B5}" dt="2022-04-05T15:07:31.953" v="864" actId="113"/>
          <ac:spMkLst>
            <pc:docMk/>
            <pc:sldMk cId="341128688" sldId="420"/>
            <ac:spMk id="4" creationId="{8C6C53BF-DB2C-4F5E-8AE7-91262A4E151C}"/>
          </ac:spMkLst>
        </pc:spChg>
        <pc:spChg chg="add mod">
          <ac:chgData name="Beschoren da Costa, Pedro" userId="a745e8ca-c2a2-41e9-b71e-f65d89e83603" providerId="ADAL" clId="{F9A7F368-D7DD-45F2-B971-BDFCB464F0B5}" dt="2022-04-05T15:07:28.923" v="863" actId="113"/>
          <ac:spMkLst>
            <pc:docMk/>
            <pc:sldMk cId="341128688" sldId="420"/>
            <ac:spMk id="10" creationId="{D20468F5-E213-475C-BC12-990FAD649AAD}"/>
          </ac:spMkLst>
        </pc:spChg>
        <pc:graphicFrameChg chg="add del mod">
          <ac:chgData name="Beschoren da Costa, Pedro" userId="a745e8ca-c2a2-41e9-b71e-f65d89e83603" providerId="ADAL" clId="{F9A7F368-D7DD-45F2-B971-BDFCB464F0B5}" dt="2022-04-05T14:53:38.119" v="108" actId="478"/>
          <ac:graphicFrameMkLst>
            <pc:docMk/>
            <pc:sldMk cId="341128688" sldId="420"/>
            <ac:graphicFrameMk id="5" creationId="{F7523A1F-D721-42C4-AEF9-C129362EF5BE}"/>
          </ac:graphicFrameMkLst>
        </pc:graphicFrameChg>
        <pc:graphicFrameChg chg="add mod modGraphic">
          <ac:chgData name="Beschoren da Costa, Pedro" userId="a745e8ca-c2a2-41e9-b71e-f65d89e83603" providerId="ADAL" clId="{F9A7F368-D7DD-45F2-B971-BDFCB464F0B5}" dt="2022-04-05T15:03:37.385" v="599" actId="14100"/>
          <ac:graphicFrameMkLst>
            <pc:docMk/>
            <pc:sldMk cId="341128688" sldId="420"/>
            <ac:graphicFrameMk id="6" creationId="{512F3E87-2B92-4FB1-85B1-48AC121700D4}"/>
          </ac:graphicFrameMkLst>
        </pc:graphicFrameChg>
        <pc:picChg chg="add mod">
          <ac:chgData name="Beschoren da Costa, Pedro" userId="a745e8ca-c2a2-41e9-b71e-f65d89e83603" providerId="ADAL" clId="{F9A7F368-D7DD-45F2-B971-BDFCB464F0B5}" dt="2022-04-05T15:03:52.832" v="606" actId="14100"/>
          <ac:picMkLst>
            <pc:docMk/>
            <pc:sldMk cId="341128688" sldId="420"/>
            <ac:picMk id="7" creationId="{0C6F9815-A58D-4A81-AE21-4AC1ED949536}"/>
          </ac:picMkLst>
        </pc:picChg>
        <pc:picChg chg="add mod">
          <ac:chgData name="Beschoren da Costa, Pedro" userId="a745e8ca-c2a2-41e9-b71e-f65d89e83603" providerId="ADAL" clId="{F9A7F368-D7DD-45F2-B971-BDFCB464F0B5}" dt="2022-04-05T15:03:51.296" v="605" actId="14100"/>
          <ac:picMkLst>
            <pc:docMk/>
            <pc:sldMk cId="341128688" sldId="420"/>
            <ac:picMk id="8" creationId="{B0B4E201-E62F-4642-AC6C-25D69F6FB344}"/>
          </ac:picMkLst>
        </pc:picChg>
      </pc:sldChg>
    </pc:docChg>
  </pc:docChgLst>
  <pc:docChgLst>
    <pc:chgData name="Aragon Gomez, Marcela" userId="6228d193-a3a6-4b12-b64d-eb0a627e23c0" providerId="ADAL" clId="{92F2A0A6-4801-4679-96DE-E16A8A3C085B}"/>
    <pc:docChg chg="custSel addSld delSld modSld sldOrd">
      <pc:chgData name="Aragon Gomez, Marcela" userId="6228d193-a3a6-4b12-b64d-eb0a627e23c0" providerId="ADAL" clId="{92F2A0A6-4801-4679-96DE-E16A8A3C085B}" dt="2021-09-22T13:56:28.704" v="4137" actId="313"/>
      <pc:docMkLst>
        <pc:docMk/>
      </pc:docMkLst>
      <pc:sldChg chg="addSp modSp mod">
        <pc:chgData name="Aragon Gomez, Marcela" userId="6228d193-a3a6-4b12-b64d-eb0a627e23c0" providerId="ADAL" clId="{92F2A0A6-4801-4679-96DE-E16A8A3C085B}" dt="2021-09-22T11:27:56.196" v="238" actId="20577"/>
        <pc:sldMkLst>
          <pc:docMk/>
          <pc:sldMk cId="1929090862" sldId="256"/>
        </pc:sldMkLst>
        <pc:spChg chg="add mod">
          <ac:chgData name="Aragon Gomez, Marcela" userId="6228d193-a3a6-4b12-b64d-eb0a627e23c0" providerId="ADAL" clId="{92F2A0A6-4801-4679-96DE-E16A8A3C085B}" dt="2021-09-22T11:27:56.196" v="238" actId="20577"/>
          <ac:spMkLst>
            <pc:docMk/>
            <pc:sldMk cId="1929090862" sldId="256"/>
            <ac:spMk id="2" creationId="{C1226812-E1BE-4AB6-BD9B-5793987C82D1}"/>
          </ac:spMkLst>
        </pc:spChg>
      </pc:sldChg>
      <pc:sldChg chg="addSp modSp mod">
        <pc:chgData name="Aragon Gomez, Marcela" userId="6228d193-a3a6-4b12-b64d-eb0a627e23c0" providerId="ADAL" clId="{92F2A0A6-4801-4679-96DE-E16A8A3C085B}" dt="2021-09-22T13:56:28.704" v="4137" actId="313"/>
        <pc:sldMkLst>
          <pc:docMk/>
          <pc:sldMk cId="2438624740" sldId="257"/>
        </pc:sldMkLst>
        <pc:spChg chg="add mod">
          <ac:chgData name="Aragon Gomez, Marcela" userId="6228d193-a3a6-4b12-b64d-eb0a627e23c0" providerId="ADAL" clId="{92F2A0A6-4801-4679-96DE-E16A8A3C085B}" dt="2021-09-22T11:36:01.306" v="357" actId="13926"/>
          <ac:spMkLst>
            <pc:docMk/>
            <pc:sldMk cId="2438624740" sldId="257"/>
            <ac:spMk id="8" creationId="{F88047AB-63E4-4F5F-910B-1EB8E96254F8}"/>
          </ac:spMkLst>
        </pc:spChg>
        <pc:spChg chg="mod">
          <ac:chgData name="Aragon Gomez, Marcela" userId="6228d193-a3a6-4b12-b64d-eb0a627e23c0" providerId="ADAL" clId="{92F2A0A6-4801-4679-96DE-E16A8A3C085B}" dt="2021-09-22T13:56:28.704" v="4137" actId="313"/>
          <ac:spMkLst>
            <pc:docMk/>
            <pc:sldMk cId="2438624740" sldId="257"/>
            <ac:spMk id="9" creationId="{627BE36F-B71E-4E3F-9D57-E65E66C7DB8D}"/>
          </ac:spMkLst>
        </pc:spChg>
      </pc:sldChg>
      <pc:sldChg chg="addSp modSp mod">
        <pc:chgData name="Aragon Gomez, Marcela" userId="6228d193-a3a6-4b12-b64d-eb0a627e23c0" providerId="ADAL" clId="{92F2A0A6-4801-4679-96DE-E16A8A3C085B}" dt="2021-09-22T11:30:31.118" v="274" actId="20577"/>
        <pc:sldMkLst>
          <pc:docMk/>
          <pc:sldMk cId="362745296" sldId="258"/>
        </pc:sldMkLst>
        <pc:spChg chg="mod">
          <ac:chgData name="Aragon Gomez, Marcela" userId="6228d193-a3a6-4b12-b64d-eb0a627e23c0" providerId="ADAL" clId="{92F2A0A6-4801-4679-96DE-E16A8A3C085B}" dt="2021-09-22T11:28:57.763" v="266" actId="20577"/>
          <ac:spMkLst>
            <pc:docMk/>
            <pc:sldMk cId="362745296" sldId="258"/>
            <ac:spMk id="4" creationId="{2FD71DA3-3DCB-4E6D-A0DB-04518AF6B9AA}"/>
          </ac:spMkLst>
        </pc:spChg>
        <pc:spChg chg="add mod">
          <ac:chgData name="Aragon Gomez, Marcela" userId="6228d193-a3a6-4b12-b64d-eb0a627e23c0" providerId="ADAL" clId="{92F2A0A6-4801-4679-96DE-E16A8A3C085B}" dt="2021-09-22T11:30:31.118" v="274" actId="20577"/>
          <ac:spMkLst>
            <pc:docMk/>
            <pc:sldMk cId="362745296" sldId="258"/>
            <ac:spMk id="5" creationId="{6BF81B77-7EDB-4D10-BE15-64F24014F1F9}"/>
          </ac:spMkLst>
        </pc:spChg>
      </pc:sldChg>
      <pc:sldChg chg="addSp modSp add mod">
        <pc:chgData name="Aragon Gomez, Marcela" userId="6228d193-a3a6-4b12-b64d-eb0a627e23c0" providerId="ADAL" clId="{92F2A0A6-4801-4679-96DE-E16A8A3C085B}" dt="2021-09-22T12:41:31.377" v="4121" actId="20577"/>
        <pc:sldMkLst>
          <pc:docMk/>
          <pc:sldMk cId="2656936688" sldId="262"/>
        </pc:sldMkLst>
        <pc:spChg chg="add mod">
          <ac:chgData name="Aragon Gomez, Marcela" userId="6228d193-a3a6-4b12-b64d-eb0a627e23c0" providerId="ADAL" clId="{92F2A0A6-4801-4679-96DE-E16A8A3C085B}" dt="2021-09-22T12:41:31.377" v="4121" actId="20577"/>
          <ac:spMkLst>
            <pc:docMk/>
            <pc:sldMk cId="2656936688" sldId="262"/>
            <ac:spMk id="63" creationId="{7C22C34A-A90A-47D4-A084-FBDADE101A70}"/>
          </ac:spMkLst>
        </pc:spChg>
      </pc:sldChg>
      <pc:sldChg chg="addSp modSp add mod">
        <pc:chgData name="Aragon Gomez, Marcela" userId="6228d193-a3a6-4b12-b64d-eb0a627e23c0" providerId="ADAL" clId="{92F2A0A6-4801-4679-96DE-E16A8A3C085B}" dt="2021-09-22T12:40:11.587" v="4082" actId="1076"/>
        <pc:sldMkLst>
          <pc:docMk/>
          <pc:sldMk cId="166554910" sldId="264"/>
        </pc:sldMkLst>
        <pc:spChg chg="add mod">
          <ac:chgData name="Aragon Gomez, Marcela" userId="6228d193-a3a6-4b12-b64d-eb0a627e23c0" providerId="ADAL" clId="{92F2A0A6-4801-4679-96DE-E16A8A3C085B}" dt="2021-09-22T12:36:48.497" v="3994" actId="1076"/>
          <ac:spMkLst>
            <pc:docMk/>
            <pc:sldMk cId="166554910" sldId="264"/>
            <ac:spMk id="22" creationId="{4E41595A-1D3D-475B-A271-A401A5CDD072}"/>
          </ac:spMkLst>
        </pc:spChg>
        <pc:spChg chg="add mod">
          <ac:chgData name="Aragon Gomez, Marcela" userId="6228d193-a3a6-4b12-b64d-eb0a627e23c0" providerId="ADAL" clId="{92F2A0A6-4801-4679-96DE-E16A8A3C085B}" dt="2021-09-22T12:40:11.587" v="4082" actId="1076"/>
          <ac:spMkLst>
            <pc:docMk/>
            <pc:sldMk cId="166554910" sldId="264"/>
            <ac:spMk id="23" creationId="{09E67B8C-770A-497D-9CE3-9D504BF3E07A}"/>
          </ac:spMkLst>
        </pc:spChg>
      </pc:sldChg>
      <pc:sldChg chg="addSp modSp add mod ord">
        <pc:chgData name="Aragon Gomez, Marcela" userId="6228d193-a3a6-4b12-b64d-eb0a627e23c0" providerId="ADAL" clId="{92F2A0A6-4801-4679-96DE-E16A8A3C085B}" dt="2021-09-22T12:35:43.273" v="3938" actId="207"/>
        <pc:sldMkLst>
          <pc:docMk/>
          <pc:sldMk cId="1649908112" sldId="298"/>
        </pc:sldMkLst>
        <pc:spChg chg="mod">
          <ac:chgData name="Aragon Gomez, Marcela" userId="6228d193-a3a6-4b12-b64d-eb0a627e23c0" providerId="ADAL" clId="{92F2A0A6-4801-4679-96DE-E16A8A3C085B}" dt="2021-09-22T12:35:33.224" v="3936" actId="20577"/>
          <ac:spMkLst>
            <pc:docMk/>
            <pc:sldMk cId="1649908112" sldId="298"/>
            <ac:spMk id="2" creationId="{9AAB8AD7-B4E6-48DE-A88F-1723B2D3EF65}"/>
          </ac:spMkLst>
        </pc:spChg>
        <pc:spChg chg="mod">
          <ac:chgData name="Aragon Gomez, Marcela" userId="6228d193-a3a6-4b12-b64d-eb0a627e23c0" providerId="ADAL" clId="{92F2A0A6-4801-4679-96DE-E16A8A3C085B}" dt="2021-09-22T12:35:43.273" v="3938" actId="207"/>
          <ac:spMkLst>
            <pc:docMk/>
            <pc:sldMk cId="1649908112" sldId="298"/>
            <ac:spMk id="11" creationId="{1EFE8ADA-5745-47C3-B363-70915866A298}"/>
          </ac:spMkLst>
        </pc:spChg>
        <pc:cxnChg chg="add mod">
          <ac:chgData name="Aragon Gomez, Marcela" userId="6228d193-a3a6-4b12-b64d-eb0a627e23c0" providerId="ADAL" clId="{92F2A0A6-4801-4679-96DE-E16A8A3C085B}" dt="2021-09-22T11:49:58.923" v="1134" actId="1582"/>
          <ac:cxnSpMkLst>
            <pc:docMk/>
            <pc:sldMk cId="1649908112" sldId="298"/>
            <ac:cxnSpMk id="43" creationId="{7C2D2649-4BBF-4855-9387-34B4DBD66626}"/>
          </ac:cxnSpMkLst>
        </pc:cxnChg>
        <pc:cxnChg chg="add mod">
          <ac:chgData name="Aragon Gomez, Marcela" userId="6228d193-a3a6-4b12-b64d-eb0a627e23c0" providerId="ADAL" clId="{92F2A0A6-4801-4679-96DE-E16A8A3C085B}" dt="2021-09-22T11:50:04.775" v="1137" actId="1076"/>
          <ac:cxnSpMkLst>
            <pc:docMk/>
            <pc:sldMk cId="1649908112" sldId="298"/>
            <ac:cxnSpMk id="160" creationId="{FC20E2AF-9578-42C7-B7CA-F3B2DF720791}"/>
          </ac:cxnSpMkLst>
        </pc:cxnChg>
      </pc:sldChg>
      <pc:sldChg chg="add del">
        <pc:chgData name="Aragon Gomez, Marcela" userId="6228d193-a3a6-4b12-b64d-eb0a627e23c0" providerId="ADAL" clId="{92F2A0A6-4801-4679-96DE-E16A8A3C085B}" dt="2021-09-22T11:28:34.563" v="239" actId="2696"/>
        <pc:sldMkLst>
          <pc:docMk/>
          <pc:sldMk cId="3650956765" sldId="302"/>
        </pc:sldMkLst>
      </pc:sldChg>
      <pc:sldChg chg="add del">
        <pc:chgData name="Aragon Gomez, Marcela" userId="6228d193-a3a6-4b12-b64d-eb0a627e23c0" providerId="ADAL" clId="{92F2A0A6-4801-4679-96DE-E16A8A3C085B}" dt="2021-09-22T11:28:34.563" v="239" actId="2696"/>
        <pc:sldMkLst>
          <pc:docMk/>
          <pc:sldMk cId="489631000" sldId="303"/>
        </pc:sldMkLst>
      </pc:sldChg>
      <pc:sldChg chg="modSp add mod">
        <pc:chgData name="Aragon Gomez, Marcela" userId="6228d193-a3a6-4b12-b64d-eb0a627e23c0" providerId="ADAL" clId="{92F2A0A6-4801-4679-96DE-E16A8A3C085B}" dt="2021-09-22T12:41:25.109" v="4119" actId="20577"/>
        <pc:sldMkLst>
          <pc:docMk/>
          <pc:sldMk cId="1864163770" sldId="318"/>
        </pc:sldMkLst>
        <pc:spChg chg="mod">
          <ac:chgData name="Aragon Gomez, Marcela" userId="6228d193-a3a6-4b12-b64d-eb0a627e23c0" providerId="ADAL" clId="{92F2A0A6-4801-4679-96DE-E16A8A3C085B}" dt="2021-09-22T12:41:25.109" v="4119" actId="20577"/>
          <ac:spMkLst>
            <pc:docMk/>
            <pc:sldMk cId="1864163770" sldId="318"/>
            <ac:spMk id="2" creationId="{D8B3804B-1FB9-4CA8-B0D3-781FAA6548E8}"/>
          </ac:spMkLst>
        </pc:spChg>
      </pc:sldChg>
      <pc:sldChg chg="addSp delSp modSp add mod">
        <pc:chgData name="Aragon Gomez, Marcela" userId="6228d193-a3a6-4b12-b64d-eb0a627e23c0" providerId="ADAL" clId="{92F2A0A6-4801-4679-96DE-E16A8A3C085B}" dt="2021-09-22T12:36:08.214" v="3958" actId="1076"/>
        <pc:sldMkLst>
          <pc:docMk/>
          <pc:sldMk cId="639802503" sldId="323"/>
        </pc:sldMkLst>
        <pc:spChg chg="del">
          <ac:chgData name="Aragon Gomez, Marcela" userId="6228d193-a3a6-4b12-b64d-eb0a627e23c0" providerId="ADAL" clId="{92F2A0A6-4801-4679-96DE-E16A8A3C085B}" dt="2021-09-22T12:36:04.596" v="3957" actId="478"/>
          <ac:spMkLst>
            <pc:docMk/>
            <pc:sldMk cId="639802503" sldId="323"/>
            <ac:spMk id="72" creationId="{9D7DB37F-3E73-41BD-8191-6E68834F7C2D}"/>
          </ac:spMkLst>
        </pc:spChg>
        <pc:spChg chg="add mod">
          <ac:chgData name="Aragon Gomez, Marcela" userId="6228d193-a3a6-4b12-b64d-eb0a627e23c0" providerId="ADAL" clId="{92F2A0A6-4801-4679-96DE-E16A8A3C085B}" dt="2021-09-22T12:36:08.214" v="3958" actId="1076"/>
          <ac:spMkLst>
            <pc:docMk/>
            <pc:sldMk cId="639802503" sldId="323"/>
            <ac:spMk id="81" creationId="{12DCC5F6-B0C4-45B7-8B4B-587BE04EF721}"/>
          </ac:spMkLst>
        </pc:spChg>
      </pc:sldChg>
      <pc:sldChg chg="addSp modSp add mod">
        <pc:chgData name="Aragon Gomez, Marcela" userId="6228d193-a3a6-4b12-b64d-eb0a627e23c0" providerId="ADAL" clId="{92F2A0A6-4801-4679-96DE-E16A8A3C085B}" dt="2021-09-22T12:39:51.676" v="4070" actId="13926"/>
        <pc:sldMkLst>
          <pc:docMk/>
          <pc:sldMk cId="1184148056" sldId="324"/>
        </pc:sldMkLst>
        <pc:spChg chg="add mod">
          <ac:chgData name="Aragon Gomez, Marcela" userId="6228d193-a3a6-4b12-b64d-eb0a627e23c0" providerId="ADAL" clId="{92F2A0A6-4801-4679-96DE-E16A8A3C085B}" dt="2021-09-22T12:39:51.676" v="4070" actId="13926"/>
          <ac:spMkLst>
            <pc:docMk/>
            <pc:sldMk cId="1184148056" sldId="324"/>
            <ac:spMk id="3" creationId="{EC140A72-8FE6-4639-9844-E374BF83468E}"/>
          </ac:spMkLst>
        </pc:spChg>
        <pc:spChg chg="add mod">
          <ac:chgData name="Aragon Gomez, Marcela" userId="6228d193-a3a6-4b12-b64d-eb0a627e23c0" providerId="ADAL" clId="{92F2A0A6-4801-4679-96DE-E16A8A3C085B}" dt="2021-09-22T12:38:36.976" v="4018" actId="1076"/>
          <ac:spMkLst>
            <pc:docMk/>
            <pc:sldMk cId="1184148056" sldId="324"/>
            <ac:spMk id="43" creationId="{E78D02F2-6905-4A94-ACE6-8A695D896A23}"/>
          </ac:spMkLst>
        </pc:spChg>
      </pc:sldChg>
      <pc:sldChg chg="addSp modSp add mod">
        <pc:chgData name="Aragon Gomez, Marcela" userId="6228d193-a3a6-4b12-b64d-eb0a627e23c0" providerId="ADAL" clId="{92F2A0A6-4801-4679-96DE-E16A8A3C085B}" dt="2021-09-22T12:39:56.840" v="4071"/>
        <pc:sldMkLst>
          <pc:docMk/>
          <pc:sldMk cId="245700513" sldId="325"/>
        </pc:sldMkLst>
        <pc:spChg chg="add mod">
          <ac:chgData name="Aragon Gomez, Marcela" userId="6228d193-a3a6-4b12-b64d-eb0a627e23c0" providerId="ADAL" clId="{92F2A0A6-4801-4679-96DE-E16A8A3C085B}" dt="2021-09-22T12:38:45.817" v="4031" actId="20577"/>
          <ac:spMkLst>
            <pc:docMk/>
            <pc:sldMk cId="245700513" sldId="325"/>
            <ac:spMk id="24" creationId="{457237C1-3990-4065-8914-64F079145055}"/>
          </ac:spMkLst>
        </pc:spChg>
        <pc:spChg chg="add mod">
          <ac:chgData name="Aragon Gomez, Marcela" userId="6228d193-a3a6-4b12-b64d-eb0a627e23c0" providerId="ADAL" clId="{92F2A0A6-4801-4679-96DE-E16A8A3C085B}" dt="2021-09-22T12:39:56.840" v="4071"/>
          <ac:spMkLst>
            <pc:docMk/>
            <pc:sldMk cId="245700513" sldId="325"/>
            <ac:spMk id="25" creationId="{8726A5DA-1C13-442F-B775-2729BE48B2AA}"/>
          </ac:spMkLst>
        </pc:spChg>
      </pc:sldChg>
      <pc:sldChg chg="addSp modSp add mod">
        <pc:chgData name="Aragon Gomez, Marcela" userId="6228d193-a3a6-4b12-b64d-eb0a627e23c0" providerId="ADAL" clId="{92F2A0A6-4801-4679-96DE-E16A8A3C085B}" dt="2021-09-22T12:39:59.034" v="4072"/>
        <pc:sldMkLst>
          <pc:docMk/>
          <pc:sldMk cId="76691394" sldId="326"/>
        </pc:sldMkLst>
        <pc:spChg chg="add mod">
          <ac:chgData name="Aragon Gomez, Marcela" userId="6228d193-a3a6-4b12-b64d-eb0a627e23c0" providerId="ADAL" clId="{92F2A0A6-4801-4679-96DE-E16A8A3C085B}" dt="2021-09-22T12:39:13.387" v="4056" actId="20577"/>
          <ac:spMkLst>
            <pc:docMk/>
            <pc:sldMk cId="76691394" sldId="326"/>
            <ac:spMk id="17" creationId="{B63FB5EC-7911-4AB5-9473-B26DB621F20F}"/>
          </ac:spMkLst>
        </pc:spChg>
        <pc:spChg chg="add mod">
          <ac:chgData name="Aragon Gomez, Marcela" userId="6228d193-a3a6-4b12-b64d-eb0a627e23c0" providerId="ADAL" clId="{92F2A0A6-4801-4679-96DE-E16A8A3C085B}" dt="2021-09-22T12:39:59.034" v="4072"/>
          <ac:spMkLst>
            <pc:docMk/>
            <pc:sldMk cId="76691394" sldId="326"/>
            <ac:spMk id="18" creationId="{A8CED3EF-C84A-4B7C-B542-11543BD5C3C3}"/>
          </ac:spMkLst>
        </pc:spChg>
      </pc:sldChg>
      <pc:sldChg chg="modSp mod">
        <pc:chgData name="Aragon Gomez, Marcela" userId="6228d193-a3a6-4b12-b64d-eb0a627e23c0" providerId="ADAL" clId="{92F2A0A6-4801-4679-96DE-E16A8A3C085B}" dt="2021-09-22T12:20:39.101" v="2821" actId="20577"/>
        <pc:sldMkLst>
          <pc:docMk/>
          <pc:sldMk cId="1974434682" sldId="332"/>
        </pc:sldMkLst>
        <pc:spChg chg="mod">
          <ac:chgData name="Aragon Gomez, Marcela" userId="6228d193-a3a6-4b12-b64d-eb0a627e23c0" providerId="ADAL" clId="{92F2A0A6-4801-4679-96DE-E16A8A3C085B}" dt="2021-09-22T12:20:39.101" v="2821" actId="20577"/>
          <ac:spMkLst>
            <pc:docMk/>
            <pc:sldMk cId="1974434682" sldId="332"/>
            <ac:spMk id="3" creationId="{A8AA598F-ED78-42EF-9440-291F93223E95}"/>
          </ac:spMkLst>
        </pc:spChg>
      </pc:sldChg>
      <pc:sldChg chg="addSp modSp mod">
        <pc:chgData name="Aragon Gomez, Marcela" userId="6228d193-a3a6-4b12-b64d-eb0a627e23c0" providerId="ADAL" clId="{92F2A0A6-4801-4679-96DE-E16A8A3C085B}" dt="2021-09-22T11:34:36.725" v="314" actId="20577"/>
        <pc:sldMkLst>
          <pc:docMk/>
          <pc:sldMk cId="520495350" sldId="333"/>
        </pc:sldMkLst>
        <pc:spChg chg="add mod">
          <ac:chgData name="Aragon Gomez, Marcela" userId="6228d193-a3a6-4b12-b64d-eb0a627e23c0" providerId="ADAL" clId="{92F2A0A6-4801-4679-96DE-E16A8A3C085B}" dt="2021-09-22T11:34:36.725" v="314" actId="20577"/>
          <ac:spMkLst>
            <pc:docMk/>
            <pc:sldMk cId="520495350" sldId="333"/>
            <ac:spMk id="6" creationId="{00B6FA45-F701-410E-B474-2FC040F02F45}"/>
          </ac:spMkLst>
        </pc:spChg>
      </pc:sldChg>
      <pc:sldChg chg="addSp modSp mod">
        <pc:chgData name="Aragon Gomez, Marcela" userId="6228d193-a3a6-4b12-b64d-eb0a627e23c0" providerId="ADAL" clId="{92F2A0A6-4801-4679-96DE-E16A8A3C085B}" dt="2021-09-22T12:21:56.747" v="2872" actId="20577"/>
        <pc:sldMkLst>
          <pc:docMk/>
          <pc:sldMk cId="1363895095" sldId="334"/>
        </pc:sldMkLst>
        <pc:spChg chg="add mod">
          <ac:chgData name="Aragon Gomez, Marcela" userId="6228d193-a3a6-4b12-b64d-eb0a627e23c0" providerId="ADAL" clId="{92F2A0A6-4801-4679-96DE-E16A8A3C085B}" dt="2021-09-22T12:21:56.747" v="2872" actId="20577"/>
          <ac:spMkLst>
            <pc:docMk/>
            <pc:sldMk cId="1363895095" sldId="334"/>
            <ac:spMk id="3" creationId="{427B878C-7D89-4CD9-85BE-A1EA73E48B79}"/>
          </ac:spMkLst>
        </pc:spChg>
        <pc:spChg chg="add mod">
          <ac:chgData name="Aragon Gomez, Marcela" userId="6228d193-a3a6-4b12-b64d-eb0a627e23c0" providerId="ADAL" clId="{92F2A0A6-4801-4679-96DE-E16A8A3C085B}" dt="2021-09-22T11:46:39.356" v="1015" actId="20577"/>
          <ac:spMkLst>
            <pc:docMk/>
            <pc:sldMk cId="1363895095" sldId="334"/>
            <ac:spMk id="4" creationId="{67FC47D3-79E3-4E36-BB2E-50E540CEBF3A}"/>
          </ac:spMkLst>
        </pc:spChg>
        <pc:spChg chg="mod">
          <ac:chgData name="Aragon Gomez, Marcela" userId="6228d193-a3a6-4b12-b64d-eb0a627e23c0" providerId="ADAL" clId="{92F2A0A6-4801-4679-96DE-E16A8A3C085B}" dt="2021-09-22T12:20:46.138" v="2832" actId="5793"/>
          <ac:spMkLst>
            <pc:docMk/>
            <pc:sldMk cId="1363895095" sldId="334"/>
            <ac:spMk id="5" creationId="{3D68B57A-D70A-4CD9-A7F2-62F37D7D70BE}"/>
          </ac:spMkLst>
        </pc:spChg>
      </pc:sldChg>
      <pc:sldChg chg="addSp delSp modSp new mod">
        <pc:chgData name="Aragon Gomez, Marcela" userId="6228d193-a3a6-4b12-b64d-eb0a627e23c0" providerId="ADAL" clId="{92F2A0A6-4801-4679-96DE-E16A8A3C085B}" dt="2021-09-22T11:27:44.625" v="232" actId="20577"/>
        <pc:sldMkLst>
          <pc:docMk/>
          <pc:sldMk cId="3837722382" sldId="337"/>
        </pc:sldMkLst>
        <pc:spChg chg="del">
          <ac:chgData name="Aragon Gomez, Marcela" userId="6228d193-a3a6-4b12-b64d-eb0a627e23c0" providerId="ADAL" clId="{92F2A0A6-4801-4679-96DE-E16A8A3C085B}" dt="2021-09-22T11:18:22.698" v="3" actId="478"/>
          <ac:spMkLst>
            <pc:docMk/>
            <pc:sldMk cId="3837722382" sldId="337"/>
            <ac:spMk id="2" creationId="{5A61F90A-75FE-43BC-A5D4-F58D4C11F7A0}"/>
          </ac:spMkLst>
        </pc:spChg>
        <pc:spChg chg="add mod">
          <ac:chgData name="Aragon Gomez, Marcela" userId="6228d193-a3a6-4b12-b64d-eb0a627e23c0" providerId="ADAL" clId="{92F2A0A6-4801-4679-96DE-E16A8A3C085B}" dt="2021-09-22T11:18:32.791" v="28" actId="20577"/>
          <ac:spMkLst>
            <pc:docMk/>
            <pc:sldMk cId="3837722382" sldId="337"/>
            <ac:spMk id="3" creationId="{24DB364C-55FD-4C04-846E-E077C54CE925}"/>
          </ac:spMkLst>
        </pc:spChg>
        <pc:spChg chg="add mod">
          <ac:chgData name="Aragon Gomez, Marcela" userId="6228d193-a3a6-4b12-b64d-eb0a627e23c0" providerId="ADAL" clId="{92F2A0A6-4801-4679-96DE-E16A8A3C085B}" dt="2021-09-22T11:27:44.625" v="232" actId="20577"/>
          <ac:spMkLst>
            <pc:docMk/>
            <pc:sldMk cId="3837722382" sldId="337"/>
            <ac:spMk id="4" creationId="{1AE82D56-7647-471A-982D-24C7EF848833}"/>
          </ac:spMkLst>
        </pc:spChg>
      </pc:sldChg>
      <pc:sldChg chg="addSp modSp new mod ord">
        <pc:chgData name="Aragon Gomez, Marcela" userId="6228d193-a3a6-4b12-b64d-eb0a627e23c0" providerId="ADAL" clId="{92F2A0A6-4801-4679-96DE-E16A8A3C085B}" dt="2021-09-22T13:48:49.949" v="4133" actId="20577"/>
        <pc:sldMkLst>
          <pc:docMk/>
          <pc:sldMk cId="2919117825" sldId="338"/>
        </pc:sldMkLst>
        <pc:spChg chg="add mod">
          <ac:chgData name="Aragon Gomez, Marcela" userId="6228d193-a3a6-4b12-b64d-eb0a627e23c0" providerId="ADAL" clId="{92F2A0A6-4801-4679-96DE-E16A8A3C085B}" dt="2021-09-22T13:48:49.949" v="4133" actId="20577"/>
          <ac:spMkLst>
            <pc:docMk/>
            <pc:sldMk cId="2919117825" sldId="338"/>
            <ac:spMk id="2" creationId="{786ADE95-B27C-4899-A896-7CC3B6183E97}"/>
          </ac:spMkLst>
        </pc:spChg>
      </pc:sldChg>
      <pc:sldChg chg="addSp delSp modSp new mod ord modTransition">
        <pc:chgData name="Aragon Gomez, Marcela" userId="6228d193-a3a6-4b12-b64d-eb0a627e23c0" providerId="ADAL" clId="{92F2A0A6-4801-4679-96DE-E16A8A3C085B}" dt="2021-09-22T12:21:37.988" v="2838"/>
        <pc:sldMkLst>
          <pc:docMk/>
          <pc:sldMk cId="1297239619" sldId="339"/>
        </pc:sldMkLst>
        <pc:spChg chg="add mod">
          <ac:chgData name="Aragon Gomez, Marcela" userId="6228d193-a3a6-4b12-b64d-eb0a627e23c0" providerId="ADAL" clId="{92F2A0A6-4801-4679-96DE-E16A8A3C085B}" dt="2021-09-22T12:01:21.124" v="2015" actId="20577"/>
          <ac:spMkLst>
            <pc:docMk/>
            <pc:sldMk cId="1297239619" sldId="339"/>
            <ac:spMk id="4" creationId="{E88EBA80-48B8-451F-94B0-0E3F1EC799E7}"/>
          </ac:spMkLst>
        </pc:spChg>
        <pc:graphicFrameChg chg="add del mod">
          <ac:chgData name="Aragon Gomez, Marcela" userId="6228d193-a3a6-4b12-b64d-eb0a627e23c0" providerId="ADAL" clId="{92F2A0A6-4801-4679-96DE-E16A8A3C085B}" dt="2021-09-22T12:00:47.468" v="1968"/>
          <ac:graphicFrameMkLst>
            <pc:docMk/>
            <pc:sldMk cId="1297239619" sldId="339"/>
            <ac:graphicFrameMk id="2" creationId="{A7C910AD-6D6E-462A-A98D-3F22073347AF}"/>
          </ac:graphicFrameMkLst>
        </pc:graphicFrameChg>
        <pc:graphicFrameChg chg="add mod modGraphic">
          <ac:chgData name="Aragon Gomez, Marcela" userId="6228d193-a3a6-4b12-b64d-eb0a627e23c0" providerId="ADAL" clId="{92F2A0A6-4801-4679-96DE-E16A8A3C085B}" dt="2021-09-22T12:01:26.740" v="2016" actId="1076"/>
          <ac:graphicFrameMkLst>
            <pc:docMk/>
            <pc:sldMk cId="1297239619" sldId="339"/>
            <ac:graphicFrameMk id="3" creationId="{5E26B9AF-4F83-49BC-9C1E-CD52FC689EBB}"/>
          </ac:graphicFrameMkLst>
        </pc:graphicFrameChg>
      </pc:sldChg>
      <pc:sldChg chg="addSp modSp add mod">
        <pc:chgData name="Aragon Gomez, Marcela" userId="6228d193-a3a6-4b12-b64d-eb0a627e23c0" providerId="ADAL" clId="{92F2A0A6-4801-4679-96DE-E16A8A3C085B}" dt="2021-09-22T12:35:03.822" v="3912" actId="207"/>
        <pc:sldMkLst>
          <pc:docMk/>
          <pc:sldMk cId="3762465281" sldId="340"/>
        </pc:sldMkLst>
        <pc:spChg chg="mod">
          <ac:chgData name="Aragon Gomez, Marcela" userId="6228d193-a3a6-4b12-b64d-eb0a627e23c0" providerId="ADAL" clId="{92F2A0A6-4801-4679-96DE-E16A8A3C085B}" dt="2021-09-22T12:20:58.026" v="2835" actId="20577"/>
          <ac:spMkLst>
            <pc:docMk/>
            <pc:sldMk cId="3762465281" sldId="340"/>
            <ac:spMk id="3" creationId="{427B878C-7D89-4CD9-85BE-A1EA73E48B79}"/>
          </ac:spMkLst>
        </pc:spChg>
        <pc:spChg chg="mod">
          <ac:chgData name="Aragon Gomez, Marcela" userId="6228d193-a3a6-4b12-b64d-eb0a627e23c0" providerId="ADAL" clId="{92F2A0A6-4801-4679-96DE-E16A8A3C085B}" dt="2021-09-22T12:20:51.799" v="2834" actId="20577"/>
          <ac:spMkLst>
            <pc:docMk/>
            <pc:sldMk cId="3762465281" sldId="340"/>
            <ac:spMk id="5" creationId="{3D68B57A-D70A-4CD9-A7F2-62F37D7D70BE}"/>
          </ac:spMkLst>
        </pc:spChg>
        <pc:spChg chg="add mod">
          <ac:chgData name="Aragon Gomez, Marcela" userId="6228d193-a3a6-4b12-b64d-eb0a627e23c0" providerId="ADAL" clId="{92F2A0A6-4801-4679-96DE-E16A8A3C085B}" dt="2021-09-22T12:35:03.822" v="3912" actId="207"/>
          <ac:spMkLst>
            <pc:docMk/>
            <pc:sldMk cId="3762465281" sldId="340"/>
            <ac:spMk id="6" creationId="{F0F69D85-3D63-4FE7-93FD-1B96E84DB054}"/>
          </ac:spMkLst>
        </pc:spChg>
      </pc:sldChg>
    </pc:docChg>
  </pc:docChgLst>
  <pc:docChgLst>
    <pc:chgData name="Beschoren da Costa, Pedro" userId="a745e8ca-c2a2-41e9-b71e-f65d89e83603" providerId="ADAL" clId="{032EC98A-7FFA-482E-A1B8-53B43AAA723A}"/>
    <pc:docChg chg="modSld">
      <pc:chgData name="Beschoren da Costa, Pedro" userId="a745e8ca-c2a2-41e9-b71e-f65d89e83603" providerId="ADAL" clId="{032EC98A-7FFA-482E-A1B8-53B43AAA723A}" dt="2022-06-13T08:04:57.260" v="2" actId="1076"/>
      <pc:docMkLst>
        <pc:docMk/>
      </pc:docMkLst>
      <pc:sldChg chg="modSp">
        <pc:chgData name="Beschoren da Costa, Pedro" userId="a745e8ca-c2a2-41e9-b71e-f65d89e83603" providerId="ADAL" clId="{032EC98A-7FFA-482E-A1B8-53B43AAA723A}" dt="2022-06-13T08:04:57.260" v="2" actId="1076"/>
        <pc:sldMkLst>
          <pc:docMk/>
          <pc:sldMk cId="4294834158" sldId="418"/>
        </pc:sldMkLst>
        <pc:picChg chg="mod">
          <ac:chgData name="Beschoren da Costa, Pedro" userId="a745e8ca-c2a2-41e9-b71e-f65d89e83603" providerId="ADAL" clId="{032EC98A-7FFA-482E-A1B8-53B43AAA723A}" dt="2022-06-13T08:04:57.260" v="2" actId="1076"/>
          <ac:picMkLst>
            <pc:docMk/>
            <pc:sldMk cId="4294834158" sldId="418"/>
            <ac:picMk id="5122" creationId="{00000000-0000-0000-0000-000000000000}"/>
          </ac:picMkLst>
        </pc:picChg>
      </pc:sldChg>
    </pc:docChg>
  </pc:docChgLst>
  <pc:docChgLst>
    <pc:chgData name="Aragon Gomez, Marcela" userId="6228d193-a3a6-4b12-b64d-eb0a627e23c0" providerId="ADAL" clId="{9E74D5D2-9433-4649-B51E-B66727F84C58}"/>
    <pc:docChg chg="modSld">
      <pc:chgData name="Aragon Gomez, Marcela" userId="6228d193-a3a6-4b12-b64d-eb0a627e23c0" providerId="ADAL" clId="{9E74D5D2-9433-4649-B51E-B66727F84C58}" dt="2022-05-31T09:49:59.607" v="2" actId="1076"/>
      <pc:docMkLst>
        <pc:docMk/>
      </pc:docMkLst>
      <pc:sldChg chg="modSp">
        <pc:chgData name="Aragon Gomez, Marcela" userId="6228d193-a3a6-4b12-b64d-eb0a627e23c0" providerId="ADAL" clId="{9E74D5D2-9433-4649-B51E-B66727F84C58}" dt="2022-05-31T09:49:59.607" v="2" actId="1076"/>
        <pc:sldMkLst>
          <pc:docMk/>
          <pc:sldMk cId="488236251" sldId="400"/>
        </pc:sldMkLst>
        <pc:picChg chg="mod">
          <ac:chgData name="Aragon Gomez, Marcela" userId="6228d193-a3a6-4b12-b64d-eb0a627e23c0" providerId="ADAL" clId="{9E74D5D2-9433-4649-B51E-B66727F84C58}" dt="2022-05-31T09:49:59.607" v="2" actId="1076"/>
          <ac:picMkLst>
            <pc:docMk/>
            <pc:sldMk cId="488236251" sldId="400"/>
            <ac:picMk id="47" creationId="{00000000-0000-0000-0000-000000000000}"/>
          </ac:picMkLst>
        </pc:picChg>
        <pc:picChg chg="mod">
          <ac:chgData name="Aragon Gomez, Marcela" userId="6228d193-a3a6-4b12-b64d-eb0a627e23c0" providerId="ADAL" clId="{9E74D5D2-9433-4649-B51E-B66727F84C58}" dt="2022-05-31T09:49:58.514" v="1" actId="1076"/>
          <ac:picMkLst>
            <pc:docMk/>
            <pc:sldMk cId="488236251" sldId="400"/>
            <ac:picMk id="49" creationId="{00000000-0000-0000-0000-000000000000}"/>
          </ac:picMkLst>
        </pc:picChg>
      </pc:sldChg>
      <pc:sldChg chg="modSp mod">
        <pc:chgData name="Aragon Gomez, Marcela" userId="6228d193-a3a6-4b12-b64d-eb0a627e23c0" providerId="ADAL" clId="{9E74D5D2-9433-4649-B51E-B66727F84C58}" dt="2022-05-25T12:18:37.056" v="0" actId="1076"/>
        <pc:sldMkLst>
          <pc:docMk/>
          <pc:sldMk cId="2411568145" sldId="421"/>
        </pc:sldMkLst>
        <pc:spChg chg="mod">
          <ac:chgData name="Aragon Gomez, Marcela" userId="6228d193-a3a6-4b12-b64d-eb0a627e23c0" providerId="ADAL" clId="{9E74D5D2-9433-4649-B51E-B66727F84C58}" dt="2022-05-25T12:18:37.056" v="0" actId="1076"/>
          <ac:spMkLst>
            <pc:docMk/>
            <pc:sldMk cId="2411568145" sldId="421"/>
            <ac:spMk id="43" creationId="{00000000-0000-0000-0000-000000000000}"/>
          </ac:spMkLst>
        </pc:spChg>
      </pc:sldChg>
    </pc:docChg>
  </pc:docChgLst>
  <pc:docChgLst>
    <pc:chgData name="Marcela" userId="6228d193-a3a6-4b12-b64d-eb0a627e23c0" providerId="ADAL" clId="{92F2A0A6-4801-4679-96DE-E16A8A3C085B}"/>
    <pc:docChg chg="undo custSel addSld delSld modSld sldOrd">
      <pc:chgData name="Marcela" userId="6228d193-a3a6-4b12-b64d-eb0a627e23c0" providerId="ADAL" clId="{92F2A0A6-4801-4679-96DE-E16A8A3C085B}" dt="2021-09-21T10:27:23.179" v="3958" actId="20577"/>
      <pc:docMkLst>
        <pc:docMk/>
      </pc:docMkLst>
      <pc:sldChg chg="new">
        <pc:chgData name="Marcela" userId="6228d193-a3a6-4b12-b64d-eb0a627e23c0" providerId="ADAL" clId="{92F2A0A6-4801-4679-96DE-E16A8A3C085B}" dt="2021-09-21T08:41:24.299" v="0" actId="680"/>
        <pc:sldMkLst>
          <pc:docMk/>
          <pc:sldMk cId="1929090862" sldId="256"/>
        </pc:sldMkLst>
      </pc:sldChg>
      <pc:sldChg chg="addSp delSp modSp new mod">
        <pc:chgData name="Marcela" userId="6228d193-a3a6-4b12-b64d-eb0a627e23c0" providerId="ADAL" clId="{92F2A0A6-4801-4679-96DE-E16A8A3C085B}" dt="2021-09-21T10:26:31.450" v="3889" actId="20577"/>
        <pc:sldMkLst>
          <pc:docMk/>
          <pc:sldMk cId="2438624740" sldId="257"/>
        </pc:sldMkLst>
        <pc:spChg chg="mod">
          <ac:chgData name="Marcela" userId="6228d193-a3a6-4b12-b64d-eb0a627e23c0" providerId="ADAL" clId="{92F2A0A6-4801-4679-96DE-E16A8A3C085B}" dt="2021-09-21T10:26:31.450" v="3889" actId="20577"/>
          <ac:spMkLst>
            <pc:docMk/>
            <pc:sldMk cId="2438624740" sldId="257"/>
            <ac:spMk id="2" creationId="{67102047-995E-429A-AD1E-3FFA7043F6E0}"/>
          </ac:spMkLst>
        </pc:spChg>
        <pc:spChg chg="add mod">
          <ac:chgData name="Marcela" userId="6228d193-a3a6-4b12-b64d-eb0a627e23c0" providerId="ADAL" clId="{92F2A0A6-4801-4679-96DE-E16A8A3C085B}" dt="2021-09-21T08:52:54" v="205" actId="1076"/>
          <ac:spMkLst>
            <pc:docMk/>
            <pc:sldMk cId="2438624740" sldId="257"/>
            <ac:spMk id="5" creationId="{A49B5929-5B2A-46A3-A7E3-2B7C23F70974}"/>
          </ac:spMkLst>
        </pc:spChg>
        <pc:spChg chg="add mod">
          <ac:chgData name="Marcela" userId="6228d193-a3a6-4b12-b64d-eb0a627e23c0" providerId="ADAL" clId="{92F2A0A6-4801-4679-96DE-E16A8A3C085B}" dt="2021-09-21T08:52:54" v="205" actId="1076"/>
          <ac:spMkLst>
            <pc:docMk/>
            <pc:sldMk cId="2438624740" sldId="257"/>
            <ac:spMk id="6" creationId="{D322A800-450C-4C74-A3AC-F7A5DC0EBCD6}"/>
          </ac:spMkLst>
        </pc:spChg>
        <pc:spChg chg="add mod">
          <ac:chgData name="Marcela" userId="6228d193-a3a6-4b12-b64d-eb0a627e23c0" providerId="ADAL" clId="{92F2A0A6-4801-4679-96DE-E16A8A3C085B}" dt="2021-09-21T09:03:44.072" v="273" actId="1076"/>
          <ac:spMkLst>
            <pc:docMk/>
            <pc:sldMk cId="2438624740" sldId="257"/>
            <ac:spMk id="7" creationId="{5B9B8F57-77D4-4642-BFDA-EE74B152FE32}"/>
          </ac:spMkLst>
        </pc:spChg>
        <pc:spChg chg="add del mod">
          <ac:chgData name="Marcela" userId="6228d193-a3a6-4b12-b64d-eb0a627e23c0" providerId="ADAL" clId="{92F2A0A6-4801-4679-96DE-E16A8A3C085B}" dt="2021-09-21T10:22:03.929" v="3728" actId="478"/>
          <ac:spMkLst>
            <pc:docMk/>
            <pc:sldMk cId="2438624740" sldId="257"/>
            <ac:spMk id="8" creationId="{ADA1499C-AB88-420B-91CD-AD416B22232F}"/>
          </ac:spMkLst>
        </pc:spChg>
        <pc:spChg chg="add mod">
          <ac:chgData name="Marcela" userId="6228d193-a3a6-4b12-b64d-eb0a627e23c0" providerId="ADAL" clId="{92F2A0A6-4801-4679-96DE-E16A8A3C085B}" dt="2021-09-21T10:22:30.595" v="3781" actId="1076"/>
          <ac:spMkLst>
            <pc:docMk/>
            <pc:sldMk cId="2438624740" sldId="257"/>
            <ac:spMk id="9" creationId="{627BE36F-B71E-4E3F-9D57-E65E66C7DB8D}"/>
          </ac:spMkLst>
        </pc:spChg>
        <pc:picChg chg="add mod">
          <ac:chgData name="Marcela" userId="6228d193-a3a6-4b12-b64d-eb0a627e23c0" providerId="ADAL" clId="{92F2A0A6-4801-4679-96DE-E16A8A3C085B}" dt="2021-09-21T08:52:54" v="205" actId="1076"/>
          <ac:picMkLst>
            <pc:docMk/>
            <pc:sldMk cId="2438624740" sldId="257"/>
            <ac:picMk id="3" creationId="{E6F1CF40-C292-4A7F-9C7A-4265BF19D551}"/>
          </ac:picMkLst>
        </pc:picChg>
        <pc:picChg chg="add mod">
          <ac:chgData name="Marcela" userId="6228d193-a3a6-4b12-b64d-eb0a627e23c0" providerId="ADAL" clId="{92F2A0A6-4801-4679-96DE-E16A8A3C085B}" dt="2021-09-21T08:52:54" v="205" actId="1076"/>
          <ac:picMkLst>
            <pc:docMk/>
            <pc:sldMk cId="2438624740" sldId="257"/>
            <ac:picMk id="4" creationId="{7223EC1D-6895-4C53-AE14-5FE9669BC544}"/>
          </ac:picMkLst>
        </pc:picChg>
      </pc:sldChg>
      <pc:sldChg chg="addSp delSp modSp new mod">
        <pc:chgData name="Marcela" userId="6228d193-a3a6-4b12-b64d-eb0a627e23c0" providerId="ADAL" clId="{92F2A0A6-4801-4679-96DE-E16A8A3C085B}" dt="2021-09-21T10:26:42.446" v="3908" actId="20577"/>
        <pc:sldMkLst>
          <pc:docMk/>
          <pc:sldMk cId="362745296" sldId="258"/>
        </pc:sldMkLst>
        <pc:spChg chg="del">
          <ac:chgData name="Marcela" userId="6228d193-a3a6-4b12-b64d-eb0a627e23c0" providerId="ADAL" clId="{92F2A0A6-4801-4679-96DE-E16A8A3C085B}" dt="2021-09-21T08:43:24.765" v="64" actId="478"/>
          <ac:spMkLst>
            <pc:docMk/>
            <pc:sldMk cId="362745296" sldId="258"/>
            <ac:spMk id="2" creationId="{A2A57344-A01F-4B7D-9096-01056B6945C9}"/>
          </ac:spMkLst>
        </pc:spChg>
        <pc:spChg chg="add mod">
          <ac:chgData name="Marcela" userId="6228d193-a3a6-4b12-b64d-eb0a627e23c0" providerId="ADAL" clId="{92F2A0A6-4801-4679-96DE-E16A8A3C085B}" dt="2021-09-21T10:26:42.446" v="3908" actId="20577"/>
          <ac:spMkLst>
            <pc:docMk/>
            <pc:sldMk cId="362745296" sldId="258"/>
            <ac:spMk id="3" creationId="{8874E614-7E28-44B2-8114-8C24A7167A94}"/>
          </ac:spMkLst>
        </pc:spChg>
        <pc:spChg chg="add mod">
          <ac:chgData name="Marcela" userId="6228d193-a3a6-4b12-b64d-eb0a627e23c0" providerId="ADAL" clId="{92F2A0A6-4801-4679-96DE-E16A8A3C085B}" dt="2021-09-21T10:25:43.827" v="3850" actId="207"/>
          <ac:spMkLst>
            <pc:docMk/>
            <pc:sldMk cId="362745296" sldId="258"/>
            <ac:spMk id="4" creationId="{2FD71DA3-3DCB-4E6D-A0DB-04518AF6B9AA}"/>
          </ac:spMkLst>
        </pc:spChg>
      </pc:sldChg>
      <pc:sldChg chg="add del">
        <pc:chgData name="Marcela" userId="6228d193-a3a6-4b12-b64d-eb0a627e23c0" providerId="ADAL" clId="{92F2A0A6-4801-4679-96DE-E16A8A3C085B}" dt="2021-09-21T08:44:29.263" v="82" actId="2696"/>
        <pc:sldMkLst>
          <pc:docMk/>
          <pc:sldMk cId="4131854872" sldId="330"/>
        </pc:sldMkLst>
      </pc:sldChg>
      <pc:sldChg chg="addSp delSp modSp add mod">
        <pc:chgData name="Marcela" userId="6228d193-a3a6-4b12-b64d-eb0a627e23c0" providerId="ADAL" clId="{92F2A0A6-4801-4679-96DE-E16A8A3C085B}" dt="2021-09-21T10:26:36.412" v="3899" actId="27636"/>
        <pc:sldMkLst>
          <pc:docMk/>
          <pc:sldMk cId="4242235013" sldId="331"/>
        </pc:sldMkLst>
        <pc:spChg chg="add mod">
          <ac:chgData name="Marcela" userId="6228d193-a3a6-4b12-b64d-eb0a627e23c0" providerId="ADAL" clId="{92F2A0A6-4801-4679-96DE-E16A8A3C085B}" dt="2021-09-21T10:26:36.412" v="3899" actId="27636"/>
          <ac:spMkLst>
            <pc:docMk/>
            <pc:sldMk cId="4242235013" sldId="331"/>
            <ac:spMk id="4" creationId="{24E69A13-359E-4B92-B1B0-6825425923E5}"/>
          </ac:spMkLst>
        </pc:spChg>
        <pc:spChg chg="add mod">
          <ac:chgData name="Marcela" userId="6228d193-a3a6-4b12-b64d-eb0a627e23c0" providerId="ADAL" clId="{92F2A0A6-4801-4679-96DE-E16A8A3C085B}" dt="2021-09-21T10:24:03.002" v="3811" actId="113"/>
          <ac:spMkLst>
            <pc:docMk/>
            <pc:sldMk cId="4242235013" sldId="331"/>
            <ac:spMk id="5" creationId="{C964114E-118E-4145-B32C-39350CB37FAC}"/>
          </ac:spMkLst>
        </pc:spChg>
        <pc:spChg chg="add del mod">
          <ac:chgData name="Marcela" userId="6228d193-a3a6-4b12-b64d-eb0a627e23c0" providerId="ADAL" clId="{92F2A0A6-4801-4679-96DE-E16A8A3C085B}" dt="2021-09-21T10:23:31.345" v="3782" actId="478"/>
          <ac:spMkLst>
            <pc:docMk/>
            <pc:sldMk cId="4242235013" sldId="331"/>
            <ac:spMk id="6" creationId="{53CC3AED-B129-4583-BCF8-385EB52B9017}"/>
          </ac:spMkLst>
        </pc:spChg>
        <pc:spChg chg="add mod">
          <ac:chgData name="Marcela" userId="6228d193-a3a6-4b12-b64d-eb0a627e23c0" providerId="ADAL" clId="{92F2A0A6-4801-4679-96DE-E16A8A3C085B}" dt="2021-09-21T10:23:37.043" v="3784" actId="1076"/>
          <ac:spMkLst>
            <pc:docMk/>
            <pc:sldMk cId="4242235013" sldId="331"/>
            <ac:spMk id="7" creationId="{EB956214-70D3-4134-A571-09570B48E90C}"/>
          </ac:spMkLst>
        </pc:spChg>
        <pc:picChg chg="mod">
          <ac:chgData name="Marcela" userId="6228d193-a3a6-4b12-b64d-eb0a627e23c0" providerId="ADAL" clId="{92F2A0A6-4801-4679-96DE-E16A8A3C085B}" dt="2021-09-21T08:44:53.836" v="87" actId="1076"/>
          <ac:picMkLst>
            <pc:docMk/>
            <pc:sldMk cId="4242235013" sldId="331"/>
            <ac:picMk id="3" creationId="{3C75C7CE-3187-4C14-91C7-9EFC6FBDADA7}"/>
          </ac:picMkLst>
        </pc:picChg>
      </pc:sldChg>
      <pc:sldChg chg="addSp delSp modSp new mod ord">
        <pc:chgData name="Marcela" userId="6228d193-a3a6-4b12-b64d-eb0a627e23c0" providerId="ADAL" clId="{92F2A0A6-4801-4679-96DE-E16A8A3C085B}" dt="2021-09-21T10:27:05.332" v="3931" actId="20577"/>
        <pc:sldMkLst>
          <pc:docMk/>
          <pc:sldMk cId="1974434682" sldId="332"/>
        </pc:sldMkLst>
        <pc:spChg chg="del">
          <ac:chgData name="Marcela" userId="6228d193-a3a6-4b12-b64d-eb0a627e23c0" providerId="ADAL" clId="{92F2A0A6-4801-4679-96DE-E16A8A3C085B}" dt="2021-09-21T09:03:32.979" v="269" actId="478"/>
          <ac:spMkLst>
            <pc:docMk/>
            <pc:sldMk cId="1974434682" sldId="332"/>
            <ac:spMk id="2" creationId="{5911C137-8EF4-4184-828A-47B3669BF3D3}"/>
          </ac:spMkLst>
        </pc:spChg>
        <pc:spChg chg="add mod">
          <ac:chgData name="Marcela" userId="6228d193-a3a6-4b12-b64d-eb0a627e23c0" providerId="ADAL" clId="{92F2A0A6-4801-4679-96DE-E16A8A3C085B}" dt="2021-09-21T10:27:05.332" v="3931" actId="20577"/>
          <ac:spMkLst>
            <pc:docMk/>
            <pc:sldMk cId="1974434682" sldId="332"/>
            <ac:spMk id="3" creationId="{A8AA598F-ED78-42EF-9440-291F93223E95}"/>
          </ac:spMkLst>
        </pc:spChg>
        <pc:spChg chg="add mod">
          <ac:chgData name="Marcela" userId="6228d193-a3a6-4b12-b64d-eb0a627e23c0" providerId="ADAL" clId="{92F2A0A6-4801-4679-96DE-E16A8A3C085B}" dt="2021-09-21T10:20:40.297" v="3685" actId="20577"/>
          <ac:spMkLst>
            <pc:docMk/>
            <pc:sldMk cId="1974434682" sldId="332"/>
            <ac:spMk id="4" creationId="{863B6029-945D-4BFF-83E9-92A2553A6C63}"/>
          </ac:spMkLst>
        </pc:spChg>
      </pc:sldChg>
      <pc:sldChg chg="delSp modSp add del mod">
        <pc:chgData name="Marcela" userId="6228d193-a3a6-4b12-b64d-eb0a627e23c0" providerId="ADAL" clId="{92F2A0A6-4801-4679-96DE-E16A8A3C085B}" dt="2021-09-21T08:44:48.983" v="86" actId="47"/>
        <pc:sldMkLst>
          <pc:docMk/>
          <pc:sldMk cId="3625596551" sldId="332"/>
        </pc:sldMkLst>
        <pc:picChg chg="del mod">
          <ac:chgData name="Marcela" userId="6228d193-a3a6-4b12-b64d-eb0a627e23c0" providerId="ADAL" clId="{92F2A0A6-4801-4679-96DE-E16A8A3C085B}" dt="2021-09-21T08:44:45.464" v="85" actId="478"/>
          <ac:picMkLst>
            <pc:docMk/>
            <pc:sldMk cId="3625596551" sldId="332"/>
            <ac:picMk id="3" creationId="{A12214F0-85CE-4FB8-98FB-3B53FD24FA7B}"/>
          </ac:picMkLst>
        </pc:picChg>
      </pc:sldChg>
      <pc:sldChg chg="addSp delSp modSp new mod">
        <pc:chgData name="Marcela" userId="6228d193-a3a6-4b12-b64d-eb0a627e23c0" providerId="ADAL" clId="{92F2A0A6-4801-4679-96DE-E16A8A3C085B}" dt="2021-09-21T10:26:25.536" v="3880" actId="20577"/>
        <pc:sldMkLst>
          <pc:docMk/>
          <pc:sldMk cId="520495350" sldId="333"/>
        </pc:sldMkLst>
        <pc:spChg chg="del">
          <ac:chgData name="Marcela" userId="6228d193-a3a6-4b12-b64d-eb0a627e23c0" providerId="ADAL" clId="{92F2A0A6-4801-4679-96DE-E16A8A3C085B}" dt="2021-09-21T09:25:25.978" v="2707" actId="478"/>
          <ac:spMkLst>
            <pc:docMk/>
            <pc:sldMk cId="520495350" sldId="333"/>
            <ac:spMk id="2" creationId="{54BC6282-BDD9-4C58-8302-1A151A9C87ED}"/>
          </ac:spMkLst>
        </pc:spChg>
        <pc:spChg chg="add del mod">
          <ac:chgData name="Marcela" userId="6228d193-a3a6-4b12-b64d-eb0a627e23c0" providerId="ADAL" clId="{92F2A0A6-4801-4679-96DE-E16A8A3C085B}" dt="2021-09-21T09:22:47.086" v="2552"/>
          <ac:spMkLst>
            <pc:docMk/>
            <pc:sldMk cId="520495350" sldId="333"/>
            <ac:spMk id="3" creationId="{8E0070F4-17BA-47D0-B79A-47228A416843}"/>
          </ac:spMkLst>
        </pc:spChg>
        <pc:spChg chg="add mod">
          <ac:chgData name="Marcela" userId="6228d193-a3a6-4b12-b64d-eb0a627e23c0" providerId="ADAL" clId="{92F2A0A6-4801-4679-96DE-E16A8A3C085B}" dt="2021-09-21T10:26:25.536" v="3880" actId="20577"/>
          <ac:spMkLst>
            <pc:docMk/>
            <pc:sldMk cId="520495350" sldId="333"/>
            <ac:spMk id="5" creationId="{1A57AEED-6941-4ED2-B4BC-8A8D47A5B073}"/>
          </ac:spMkLst>
        </pc:spChg>
        <pc:graphicFrameChg chg="add mod modGraphic">
          <ac:chgData name="Marcela" userId="6228d193-a3a6-4b12-b64d-eb0a627e23c0" providerId="ADAL" clId="{92F2A0A6-4801-4679-96DE-E16A8A3C085B}" dt="2021-09-21T10:21:52.208" v="3726" actId="20577"/>
          <ac:graphicFrameMkLst>
            <pc:docMk/>
            <pc:sldMk cId="520495350" sldId="333"/>
            <ac:graphicFrameMk id="4" creationId="{0D459DCA-A0B8-4FDE-B48F-B776C3C94364}"/>
          </ac:graphicFrameMkLst>
        </pc:graphicFrameChg>
      </pc:sldChg>
      <pc:sldChg chg="addSp delSp modSp new mod">
        <pc:chgData name="Marcela" userId="6228d193-a3a6-4b12-b64d-eb0a627e23c0" providerId="ADAL" clId="{92F2A0A6-4801-4679-96DE-E16A8A3C085B}" dt="2021-09-21T10:27:23.179" v="3958" actId="20577"/>
        <pc:sldMkLst>
          <pc:docMk/>
          <pc:sldMk cId="1363895095" sldId="334"/>
        </pc:sldMkLst>
        <pc:spChg chg="del mod">
          <ac:chgData name="Marcela" userId="6228d193-a3a6-4b12-b64d-eb0a627e23c0" providerId="ADAL" clId="{92F2A0A6-4801-4679-96DE-E16A8A3C085B}" dt="2021-09-21T10:27:11.199" v="3932" actId="478"/>
          <ac:spMkLst>
            <pc:docMk/>
            <pc:sldMk cId="1363895095" sldId="334"/>
            <ac:spMk id="2" creationId="{E2C7A13D-E2D0-4B93-95A8-6836790102D8}"/>
          </ac:spMkLst>
        </pc:spChg>
        <pc:spChg chg="add del mod">
          <ac:chgData name="Marcela" userId="6228d193-a3a6-4b12-b64d-eb0a627e23c0" providerId="ADAL" clId="{92F2A0A6-4801-4679-96DE-E16A8A3C085B}" dt="2021-09-21T10:27:13.855" v="3934" actId="478"/>
          <ac:spMkLst>
            <pc:docMk/>
            <pc:sldMk cId="1363895095" sldId="334"/>
            <ac:spMk id="4" creationId="{83217217-C7FD-484F-8BBC-B9A300B4AF4C}"/>
          </ac:spMkLst>
        </pc:spChg>
        <pc:spChg chg="add mod">
          <ac:chgData name="Marcela" userId="6228d193-a3a6-4b12-b64d-eb0a627e23c0" providerId="ADAL" clId="{92F2A0A6-4801-4679-96DE-E16A8A3C085B}" dt="2021-09-21T10:27:23.179" v="3958" actId="20577"/>
          <ac:spMkLst>
            <pc:docMk/>
            <pc:sldMk cId="1363895095" sldId="334"/>
            <ac:spMk id="5" creationId="{3D68B57A-D70A-4CD9-A7F2-62F37D7D70BE}"/>
          </ac:spMkLst>
        </pc:spChg>
      </pc:sldChg>
      <pc:sldChg chg="new">
        <pc:chgData name="Marcela" userId="6228d193-a3a6-4b12-b64d-eb0a627e23c0" providerId="ADAL" clId="{92F2A0A6-4801-4679-96DE-E16A8A3C085B}" dt="2021-09-21T10:25:58.561" v="3852" actId="680"/>
        <pc:sldMkLst>
          <pc:docMk/>
          <pc:sldMk cId="436280179" sldId="335"/>
        </pc:sldMkLst>
      </pc:sldChg>
      <pc:sldChg chg="new">
        <pc:chgData name="Marcela" userId="6228d193-a3a6-4b12-b64d-eb0a627e23c0" providerId="ADAL" clId="{92F2A0A6-4801-4679-96DE-E16A8A3C085B}" dt="2021-09-21T10:26:00.400" v="3853" actId="680"/>
        <pc:sldMkLst>
          <pc:docMk/>
          <pc:sldMk cId="2982933728"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14078-B5D2-4BF8-8D8D-C193EB0F6E68}" type="datetimeFigureOut">
              <a:rPr lang="en-US" smtClean="0"/>
              <a:t>8/23/2022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50495-C2F1-4EF7-84A0-3BD12D30166B}" type="slidenum">
              <a:rPr lang="en-US" smtClean="0"/>
              <a:t>‹#›</a:t>
            </a:fld>
            <a:endParaRPr lang="en-US"/>
          </a:p>
        </p:txBody>
      </p:sp>
    </p:spTree>
    <p:extLst>
      <p:ext uri="{BB962C8B-B14F-4D97-AF65-F5344CB8AC3E}">
        <p14:creationId xmlns:p14="http://schemas.microsoft.com/office/powerpoint/2010/main" val="2459764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err="1"/>
              <a:t>Maybe</a:t>
            </a:r>
            <a:r>
              <a:rPr lang="es-MX"/>
              <a:t> </a:t>
            </a:r>
            <a:r>
              <a:rPr lang="es-MX" err="1"/>
              <a:t>we</a:t>
            </a:r>
            <a:r>
              <a:rPr lang="es-MX"/>
              <a:t> </a:t>
            </a:r>
            <a:r>
              <a:rPr lang="es-MX" err="1"/>
              <a:t>could</a:t>
            </a:r>
            <a:r>
              <a:rPr lang="es-MX"/>
              <a:t> </a:t>
            </a:r>
            <a:r>
              <a:rPr lang="es-MX" err="1"/>
              <a:t>have</a:t>
            </a:r>
            <a:r>
              <a:rPr lang="es-MX"/>
              <a:t> 9 </a:t>
            </a:r>
            <a:r>
              <a:rPr lang="es-MX" err="1"/>
              <a:t>pots</a:t>
            </a:r>
            <a:r>
              <a:rPr lang="es-MX"/>
              <a:t>/</a:t>
            </a:r>
            <a:r>
              <a:rPr lang="es-MX" err="1"/>
              <a:t>species</a:t>
            </a:r>
            <a:r>
              <a:rPr lang="es-MX"/>
              <a:t> and use </a:t>
            </a:r>
            <a:r>
              <a:rPr lang="es-MX" err="1"/>
              <a:t>the</a:t>
            </a:r>
            <a:r>
              <a:rPr lang="es-MX"/>
              <a:t> extra 3 </a:t>
            </a:r>
            <a:r>
              <a:rPr lang="es-MX" err="1"/>
              <a:t>to</a:t>
            </a:r>
            <a:r>
              <a:rPr lang="es-MX"/>
              <a:t> </a:t>
            </a:r>
            <a:r>
              <a:rPr lang="es-MX" err="1"/>
              <a:t>practise</a:t>
            </a:r>
            <a:r>
              <a:rPr lang="es-MX"/>
              <a:t> </a:t>
            </a:r>
            <a:r>
              <a:rPr lang="es-MX" err="1"/>
              <a:t>applying</a:t>
            </a:r>
            <a:r>
              <a:rPr lang="es-MX"/>
              <a:t> </a:t>
            </a:r>
            <a:r>
              <a:rPr lang="es-MX" err="1"/>
              <a:t>MeJA</a:t>
            </a:r>
            <a:r>
              <a:rPr lang="es-MX"/>
              <a:t>? And </a:t>
            </a:r>
            <a:r>
              <a:rPr lang="es-MX" err="1"/>
              <a:t>check</a:t>
            </a:r>
            <a:r>
              <a:rPr lang="es-MX"/>
              <a:t> </a:t>
            </a:r>
            <a:r>
              <a:rPr lang="es-MX" err="1"/>
              <a:t>for</a:t>
            </a:r>
            <a:r>
              <a:rPr lang="es-MX"/>
              <a:t> </a:t>
            </a:r>
            <a:r>
              <a:rPr lang="es-MX" err="1"/>
              <a:t>phenotypic</a:t>
            </a:r>
            <a:r>
              <a:rPr lang="es-MX"/>
              <a:t> </a:t>
            </a:r>
            <a:r>
              <a:rPr lang="es-MX" err="1"/>
              <a:t>effects</a:t>
            </a:r>
            <a:r>
              <a:rPr lang="es-MX"/>
              <a:t>?</a:t>
            </a:r>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696C21-AA0C-4A4B-95B3-3C481EA86C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21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FF93E6-74BA-4AB8-9925-BE559864C0D3}" type="slidenum">
              <a:rPr lang="en-US" smtClean="0"/>
              <a:t>16</a:t>
            </a:fld>
            <a:endParaRPr lang="en-US"/>
          </a:p>
        </p:txBody>
      </p:sp>
    </p:spTree>
    <p:extLst>
      <p:ext uri="{BB962C8B-B14F-4D97-AF65-F5344CB8AC3E}">
        <p14:creationId xmlns:p14="http://schemas.microsoft.com/office/powerpoint/2010/main" val="291486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50495-C2F1-4EF7-84A0-3BD12D30166B}" type="slidenum">
              <a:rPr lang="en-US" smtClean="0"/>
              <a:t>69</a:t>
            </a:fld>
            <a:endParaRPr lang="en-US"/>
          </a:p>
        </p:txBody>
      </p:sp>
    </p:spTree>
    <p:extLst>
      <p:ext uri="{BB962C8B-B14F-4D97-AF65-F5344CB8AC3E}">
        <p14:creationId xmlns:p14="http://schemas.microsoft.com/office/powerpoint/2010/main" val="5107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Re-do with 1000 random networks and adding ‘seed’</a:t>
            </a:r>
            <a:endParaRPr lang="nl-NL" dirty="0"/>
          </a:p>
        </p:txBody>
      </p:sp>
      <p:sp>
        <p:nvSpPr>
          <p:cNvPr id="4" name="Slide Number Placeholder 3"/>
          <p:cNvSpPr>
            <a:spLocks noGrp="1"/>
          </p:cNvSpPr>
          <p:nvPr>
            <p:ph type="sldNum" sz="quarter" idx="5"/>
          </p:nvPr>
        </p:nvSpPr>
        <p:spPr/>
        <p:txBody>
          <a:bodyPr/>
          <a:lstStyle/>
          <a:p>
            <a:fld id="{EDD50495-C2F1-4EF7-84A0-3BD12D30166B}" type="slidenum">
              <a:rPr lang="en-US" smtClean="0"/>
              <a:t>92</a:t>
            </a:fld>
            <a:endParaRPr lang="en-US"/>
          </a:p>
        </p:txBody>
      </p:sp>
    </p:spTree>
    <p:extLst>
      <p:ext uri="{BB962C8B-B14F-4D97-AF65-F5344CB8AC3E}">
        <p14:creationId xmlns:p14="http://schemas.microsoft.com/office/powerpoint/2010/main" val="213823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80CA70-413D-40A7-AEB9-5A11373C77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9B112BD-94E2-4FC1-A864-C0A6C6CE9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85AB2A9-EB1A-4964-ABD6-E3A69C9D982F}"/>
              </a:ext>
            </a:extLst>
          </p:cNvPr>
          <p:cNvSpPr>
            <a:spLocks noGrp="1"/>
          </p:cNvSpPr>
          <p:nvPr>
            <p:ph type="dt" sz="half" idx="10"/>
          </p:nvPr>
        </p:nvSpPr>
        <p:spPr/>
        <p:txBody>
          <a:bodyPr/>
          <a:lstStyle/>
          <a:p>
            <a:fld id="{4CF935E5-C045-45A7-AAAC-CE990C4EF1B1}" type="datetimeFigureOut">
              <a:rPr lang="en-US" smtClean="0"/>
              <a:t>8/23/2022</a:t>
            </a:fld>
            <a:endParaRPr lang="en-US"/>
          </a:p>
        </p:txBody>
      </p:sp>
      <p:sp>
        <p:nvSpPr>
          <p:cNvPr id="5" name="Footer Placeholder 4">
            <a:extLst>
              <a:ext uri="{FF2B5EF4-FFF2-40B4-BE49-F238E27FC236}">
                <a16:creationId xmlns:a16="http://schemas.microsoft.com/office/drawing/2014/main" xmlns="" id="{F7421942-3603-49CA-81E7-C073D5BE2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CA0651E-F479-4931-AA34-3668CD122EA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631189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AAE4A5-B1D8-42A0-B15A-290EC622E4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6B00EB9-1066-4256-BD29-07163DC878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B387D92-6CB2-4C57-804A-5AB949CA6C74}"/>
              </a:ext>
            </a:extLst>
          </p:cNvPr>
          <p:cNvSpPr>
            <a:spLocks noGrp="1"/>
          </p:cNvSpPr>
          <p:nvPr>
            <p:ph type="dt" sz="half" idx="10"/>
          </p:nvPr>
        </p:nvSpPr>
        <p:spPr/>
        <p:txBody>
          <a:bodyPr/>
          <a:lstStyle/>
          <a:p>
            <a:fld id="{4CF935E5-C045-45A7-AAAC-CE990C4EF1B1}" type="datetimeFigureOut">
              <a:rPr lang="en-US" smtClean="0"/>
              <a:t>8/23/2022</a:t>
            </a:fld>
            <a:endParaRPr lang="en-US"/>
          </a:p>
        </p:txBody>
      </p:sp>
      <p:sp>
        <p:nvSpPr>
          <p:cNvPr id="5" name="Footer Placeholder 4">
            <a:extLst>
              <a:ext uri="{FF2B5EF4-FFF2-40B4-BE49-F238E27FC236}">
                <a16:creationId xmlns:a16="http://schemas.microsoft.com/office/drawing/2014/main" xmlns="" id="{D5DC53F8-303D-40C6-B826-9C4FFDF60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45797A1-88B1-4A4B-936D-5258054DBC6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800502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94B976A-0DBE-410E-A37D-BCC986112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24B2DDA-92C5-4261-8A87-341E1C8157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0C310A2-6989-472A-A33B-514FFA350DAF}"/>
              </a:ext>
            </a:extLst>
          </p:cNvPr>
          <p:cNvSpPr>
            <a:spLocks noGrp="1"/>
          </p:cNvSpPr>
          <p:nvPr>
            <p:ph type="dt" sz="half" idx="10"/>
          </p:nvPr>
        </p:nvSpPr>
        <p:spPr/>
        <p:txBody>
          <a:bodyPr/>
          <a:lstStyle/>
          <a:p>
            <a:fld id="{4CF935E5-C045-45A7-AAAC-CE990C4EF1B1}" type="datetimeFigureOut">
              <a:rPr lang="en-US" smtClean="0"/>
              <a:t>8/23/2022</a:t>
            </a:fld>
            <a:endParaRPr lang="en-US"/>
          </a:p>
        </p:txBody>
      </p:sp>
      <p:sp>
        <p:nvSpPr>
          <p:cNvPr id="5" name="Footer Placeholder 4">
            <a:extLst>
              <a:ext uri="{FF2B5EF4-FFF2-40B4-BE49-F238E27FC236}">
                <a16:creationId xmlns:a16="http://schemas.microsoft.com/office/drawing/2014/main" xmlns="" id="{B79BBA97-E7B7-43DB-8242-2ECDCD161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CAD2ADE-1DAC-4F0F-985D-1D51E4F69670}"/>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05818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AA95EF-4FE5-4419-8026-F604108CC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9FDECCD-E986-4285-8969-B8D52D96AB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A07A95C-194D-4D2E-A786-71362181455E}"/>
              </a:ext>
            </a:extLst>
          </p:cNvPr>
          <p:cNvSpPr>
            <a:spLocks noGrp="1"/>
          </p:cNvSpPr>
          <p:nvPr>
            <p:ph type="dt" sz="half" idx="10"/>
          </p:nvPr>
        </p:nvSpPr>
        <p:spPr/>
        <p:txBody>
          <a:bodyPr/>
          <a:lstStyle/>
          <a:p>
            <a:fld id="{4CF935E5-C045-45A7-AAAC-CE990C4EF1B1}" type="datetimeFigureOut">
              <a:rPr lang="en-US" smtClean="0"/>
              <a:t>8/23/2022</a:t>
            </a:fld>
            <a:endParaRPr lang="en-US"/>
          </a:p>
        </p:txBody>
      </p:sp>
      <p:sp>
        <p:nvSpPr>
          <p:cNvPr id="5" name="Footer Placeholder 4">
            <a:extLst>
              <a:ext uri="{FF2B5EF4-FFF2-40B4-BE49-F238E27FC236}">
                <a16:creationId xmlns:a16="http://schemas.microsoft.com/office/drawing/2014/main" xmlns="" id="{E2626F97-F70C-4FBE-B47F-A4B03D9A4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7955F87-CB42-4AF5-AB16-5A61B6408B9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403345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E09504-7455-4236-B43C-7DB6520B7B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DD85D17-BC20-4A1C-BF10-193DC087CF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D3D30A1-9F79-4C6A-BAD0-994691E5D4EF}"/>
              </a:ext>
            </a:extLst>
          </p:cNvPr>
          <p:cNvSpPr>
            <a:spLocks noGrp="1"/>
          </p:cNvSpPr>
          <p:nvPr>
            <p:ph type="dt" sz="half" idx="10"/>
          </p:nvPr>
        </p:nvSpPr>
        <p:spPr/>
        <p:txBody>
          <a:bodyPr/>
          <a:lstStyle/>
          <a:p>
            <a:fld id="{4CF935E5-C045-45A7-AAAC-CE990C4EF1B1}" type="datetimeFigureOut">
              <a:rPr lang="en-US" smtClean="0"/>
              <a:t>8/23/2022</a:t>
            </a:fld>
            <a:endParaRPr lang="en-US"/>
          </a:p>
        </p:txBody>
      </p:sp>
      <p:sp>
        <p:nvSpPr>
          <p:cNvPr id="5" name="Footer Placeholder 4">
            <a:extLst>
              <a:ext uri="{FF2B5EF4-FFF2-40B4-BE49-F238E27FC236}">
                <a16:creationId xmlns:a16="http://schemas.microsoft.com/office/drawing/2014/main" xmlns="" id="{AFA8BE46-EB5D-45D7-A105-91734F2FD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145568F-2168-4BC6-A445-C184D25EC54B}"/>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3531866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B4EEA4-432D-4F97-82FB-9C277C9DCB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4038D35-26DB-4C5E-A00C-8CB03C718F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2DFBD30-8562-44CD-BE1B-9AA10A4AFD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08267DD-C70C-491A-A163-CA55701AE502}"/>
              </a:ext>
            </a:extLst>
          </p:cNvPr>
          <p:cNvSpPr>
            <a:spLocks noGrp="1"/>
          </p:cNvSpPr>
          <p:nvPr>
            <p:ph type="dt" sz="half" idx="10"/>
          </p:nvPr>
        </p:nvSpPr>
        <p:spPr/>
        <p:txBody>
          <a:bodyPr/>
          <a:lstStyle/>
          <a:p>
            <a:fld id="{4CF935E5-C045-45A7-AAAC-CE990C4EF1B1}" type="datetimeFigureOut">
              <a:rPr lang="en-US" smtClean="0"/>
              <a:t>8/23/2022</a:t>
            </a:fld>
            <a:endParaRPr lang="en-US"/>
          </a:p>
        </p:txBody>
      </p:sp>
      <p:sp>
        <p:nvSpPr>
          <p:cNvPr id="6" name="Footer Placeholder 5">
            <a:extLst>
              <a:ext uri="{FF2B5EF4-FFF2-40B4-BE49-F238E27FC236}">
                <a16:creationId xmlns:a16="http://schemas.microsoft.com/office/drawing/2014/main" xmlns="" id="{910D268D-47F4-4302-B980-18E8E413CA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3E3AF35-6394-49FA-AB15-25A2356EE9C4}"/>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3342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D5792-E6A0-4E8B-94DE-38B9E2783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24AC98C-405A-4E38-9105-D8D81C42D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6FDCC8D-DEF5-478D-8A78-DC210D66ED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04EFBB48-BE42-476F-85AE-6074E863B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4BB2EB6-5120-4B41-B402-025892F1FB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000D72D-6367-492F-9E5E-6389E9ACC378}"/>
              </a:ext>
            </a:extLst>
          </p:cNvPr>
          <p:cNvSpPr>
            <a:spLocks noGrp="1"/>
          </p:cNvSpPr>
          <p:nvPr>
            <p:ph type="dt" sz="half" idx="10"/>
          </p:nvPr>
        </p:nvSpPr>
        <p:spPr/>
        <p:txBody>
          <a:bodyPr/>
          <a:lstStyle/>
          <a:p>
            <a:fld id="{4CF935E5-C045-45A7-AAAC-CE990C4EF1B1}" type="datetimeFigureOut">
              <a:rPr lang="en-US" smtClean="0"/>
              <a:t>8/23/2022</a:t>
            </a:fld>
            <a:endParaRPr lang="en-US"/>
          </a:p>
        </p:txBody>
      </p:sp>
      <p:sp>
        <p:nvSpPr>
          <p:cNvPr id="8" name="Footer Placeholder 7">
            <a:extLst>
              <a:ext uri="{FF2B5EF4-FFF2-40B4-BE49-F238E27FC236}">
                <a16:creationId xmlns:a16="http://schemas.microsoft.com/office/drawing/2014/main" xmlns="" id="{A03480EA-354E-474A-8DA7-F6F79947F7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9200974-7A38-4141-A925-D4EB8CF0857C}"/>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40803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ABFFAD-8CD5-48E8-8D07-8989C6E798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706590A-F02D-4043-9E39-6C635D7A62B9}"/>
              </a:ext>
            </a:extLst>
          </p:cNvPr>
          <p:cNvSpPr>
            <a:spLocks noGrp="1"/>
          </p:cNvSpPr>
          <p:nvPr>
            <p:ph type="dt" sz="half" idx="10"/>
          </p:nvPr>
        </p:nvSpPr>
        <p:spPr/>
        <p:txBody>
          <a:bodyPr/>
          <a:lstStyle/>
          <a:p>
            <a:fld id="{4CF935E5-C045-45A7-AAAC-CE990C4EF1B1}" type="datetimeFigureOut">
              <a:rPr lang="en-US" smtClean="0"/>
              <a:t>8/23/2022</a:t>
            </a:fld>
            <a:endParaRPr lang="en-US"/>
          </a:p>
        </p:txBody>
      </p:sp>
      <p:sp>
        <p:nvSpPr>
          <p:cNvPr id="4" name="Footer Placeholder 3">
            <a:extLst>
              <a:ext uri="{FF2B5EF4-FFF2-40B4-BE49-F238E27FC236}">
                <a16:creationId xmlns:a16="http://schemas.microsoft.com/office/drawing/2014/main" xmlns="" id="{AC6BD2D7-E838-47F9-9745-53176C10CA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C3529A0-05E7-4242-8D82-4C71BABB92D1}"/>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0446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5FF5166-D328-4C56-B0A5-78E449218A6E}"/>
              </a:ext>
            </a:extLst>
          </p:cNvPr>
          <p:cNvSpPr>
            <a:spLocks noGrp="1"/>
          </p:cNvSpPr>
          <p:nvPr>
            <p:ph type="dt" sz="half" idx="10"/>
          </p:nvPr>
        </p:nvSpPr>
        <p:spPr/>
        <p:txBody>
          <a:bodyPr/>
          <a:lstStyle/>
          <a:p>
            <a:fld id="{4CF935E5-C045-45A7-AAAC-CE990C4EF1B1}" type="datetimeFigureOut">
              <a:rPr lang="en-US" smtClean="0"/>
              <a:t>8/23/2022</a:t>
            </a:fld>
            <a:endParaRPr lang="en-US"/>
          </a:p>
        </p:txBody>
      </p:sp>
      <p:sp>
        <p:nvSpPr>
          <p:cNvPr id="3" name="Footer Placeholder 2">
            <a:extLst>
              <a:ext uri="{FF2B5EF4-FFF2-40B4-BE49-F238E27FC236}">
                <a16:creationId xmlns:a16="http://schemas.microsoft.com/office/drawing/2014/main" xmlns="" id="{CC2CD6EE-5FCA-4464-A401-B7B89A83CE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B6BDB1D-A1EE-4161-86BF-E5D5030455BD}"/>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26324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EBDFA8-0E7A-416C-BAE0-414C89BD8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5BFA15E2-56A5-4362-B8EC-3AB29A366C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8219AD4-E073-4D3E-808E-2AC3DC2F3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697F41D-E7BC-48B0-AE14-32B98DF4146D}"/>
              </a:ext>
            </a:extLst>
          </p:cNvPr>
          <p:cNvSpPr>
            <a:spLocks noGrp="1"/>
          </p:cNvSpPr>
          <p:nvPr>
            <p:ph type="dt" sz="half" idx="10"/>
          </p:nvPr>
        </p:nvSpPr>
        <p:spPr/>
        <p:txBody>
          <a:bodyPr/>
          <a:lstStyle/>
          <a:p>
            <a:fld id="{4CF935E5-C045-45A7-AAAC-CE990C4EF1B1}" type="datetimeFigureOut">
              <a:rPr lang="en-US" smtClean="0"/>
              <a:t>8/23/2022</a:t>
            </a:fld>
            <a:endParaRPr lang="en-US"/>
          </a:p>
        </p:txBody>
      </p:sp>
      <p:sp>
        <p:nvSpPr>
          <p:cNvPr id="6" name="Footer Placeholder 5">
            <a:extLst>
              <a:ext uri="{FF2B5EF4-FFF2-40B4-BE49-F238E27FC236}">
                <a16:creationId xmlns:a16="http://schemas.microsoft.com/office/drawing/2014/main" xmlns="" id="{DF15FE57-0F58-4A21-9C9C-5859D66799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04DC4A6-DA63-4FFE-9F8F-315D59D8AB9A}"/>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842109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170188-4DF4-4A42-B28B-08540143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3A81DAE-B27A-459C-A818-EC7F29171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1601F3C-4830-414A-B354-E3FA73D667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BEB7F49-3EED-4BFC-8D53-74C184B017AE}"/>
              </a:ext>
            </a:extLst>
          </p:cNvPr>
          <p:cNvSpPr>
            <a:spLocks noGrp="1"/>
          </p:cNvSpPr>
          <p:nvPr>
            <p:ph type="dt" sz="half" idx="10"/>
          </p:nvPr>
        </p:nvSpPr>
        <p:spPr/>
        <p:txBody>
          <a:bodyPr/>
          <a:lstStyle/>
          <a:p>
            <a:fld id="{4CF935E5-C045-45A7-AAAC-CE990C4EF1B1}" type="datetimeFigureOut">
              <a:rPr lang="en-US" smtClean="0"/>
              <a:t>8/23/2022</a:t>
            </a:fld>
            <a:endParaRPr lang="en-US"/>
          </a:p>
        </p:txBody>
      </p:sp>
      <p:sp>
        <p:nvSpPr>
          <p:cNvPr id="6" name="Footer Placeholder 5">
            <a:extLst>
              <a:ext uri="{FF2B5EF4-FFF2-40B4-BE49-F238E27FC236}">
                <a16:creationId xmlns:a16="http://schemas.microsoft.com/office/drawing/2014/main" xmlns="" id="{33F295EB-D7F0-4A90-9E1B-D36118A3E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40544FC-CA92-4229-9094-3798CFF0B126}"/>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610188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6390F32-D42B-4971-BEDC-D5987A5551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78370BA-9592-42A7-8E9B-9E6100152A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68F697F-94EE-42FB-8504-B46852F8F1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F935E5-C045-45A7-AAAC-CE990C4EF1B1}" type="datetimeFigureOut">
              <a:rPr lang="en-US" smtClean="0"/>
              <a:t>8/23/2022</a:t>
            </a:fld>
            <a:endParaRPr lang="en-US"/>
          </a:p>
        </p:txBody>
      </p:sp>
      <p:sp>
        <p:nvSpPr>
          <p:cNvPr id="5" name="Footer Placeholder 4">
            <a:extLst>
              <a:ext uri="{FF2B5EF4-FFF2-40B4-BE49-F238E27FC236}">
                <a16:creationId xmlns:a16="http://schemas.microsoft.com/office/drawing/2014/main" xmlns="" id="{69BB83AD-8E7A-4AC8-B8C9-5B6F97432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4F82378-CD10-49AD-9FE5-8882538AA0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D37B0-FD02-492B-809C-0AC93AABE78F}" type="slidenum">
              <a:rPr lang="en-US" smtClean="0"/>
              <a:t>‹#›</a:t>
            </a:fld>
            <a:endParaRPr lang="en-US"/>
          </a:p>
        </p:txBody>
      </p:sp>
    </p:spTree>
    <p:extLst>
      <p:ext uri="{BB962C8B-B14F-4D97-AF65-F5344CB8AC3E}">
        <p14:creationId xmlns:p14="http://schemas.microsoft.com/office/powerpoint/2010/main" val="4087246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ageningenur4.sharepoint.com/sites/MiCRop-WUR/Gedeelde%20documenten/Family%20experiment%20and%20pilot%20assays/Entomology/Family%20experiment-Brassicaceae%20data/Pilot_Clustered_OUTDATED/Research%20outlines/MeJA_ResearchOutline.docx" TargetMode="External"/><Relationship Id="rId2" Type="http://schemas.openxmlformats.org/officeDocument/2006/relationships/hyperlink" Target="https://wageningenur4.sharepoint.com/:x:/r/sites/MiCRop-WUR/Gedeelde%20documenten/Papers,%20citations%20and%20references/Literature_methodology.xlsx?d=w6e2546180eda41a8991a4d373a11d3bb&amp;csf=1&amp;web=1&amp;e=xpDCYx"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Research%20outlines/MeJA_ResearchOutline.docx"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5.gi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 Id="rId5" Type="http://schemas.openxmlformats.org/officeDocument/2006/relationships/image" Target="../media/image122.png"/><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 Id="rId5" Type="http://schemas.openxmlformats.org/officeDocument/2006/relationships/image" Target="../media/image127.png"/><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8.png"/><Relationship Id="rId1" Type="http://schemas.openxmlformats.org/officeDocument/2006/relationships/slideLayout" Target="../slideLayouts/slideLayout6.xml"/><Relationship Id="rId5" Type="http://schemas.openxmlformats.org/officeDocument/2006/relationships/image" Target="../media/image130.png"/><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1.png"/><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xml"/><Relationship Id="rId5" Type="http://schemas.openxmlformats.org/officeDocument/2006/relationships/image" Target="../media/image142.png"/><Relationship Id="rId4" Type="http://schemas.openxmlformats.org/officeDocument/2006/relationships/image" Target="../media/image141.png"/></Relationships>
</file>

<file path=ppt/slides/_rels/slide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 Id="rId5" Type="http://schemas.openxmlformats.org/officeDocument/2006/relationships/image" Target="../media/image146.png"/><Relationship Id="rId4" Type="http://schemas.openxmlformats.org/officeDocument/2006/relationships/image" Target="../media/image145.png"/></Relationships>
</file>

<file path=ppt/slides/_rels/slide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 Id="rId5" Type="http://schemas.openxmlformats.org/officeDocument/2006/relationships/image" Target="../media/image150.png"/><Relationship Id="rId4" Type="http://schemas.openxmlformats.org/officeDocument/2006/relationships/image" Target="../media/image149.png"/></Relationships>
</file>

<file path=ppt/slides/_rels/slide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153.png"/></Relationships>
</file>

<file path=ppt/slides/_rels/slide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 Id="rId5" Type="http://schemas.openxmlformats.org/officeDocument/2006/relationships/image" Target="../media/image158.png"/><Relationship Id="rId4" Type="http://schemas.openxmlformats.org/officeDocument/2006/relationships/image" Target="../media/image157.png"/></Relationships>
</file>

<file path=ppt/slides/_rels/slide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7.png"/></Relationships>
</file>

<file path=ppt/slides/_rels/slide5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6.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6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9.png"/></Relationships>
</file>

<file path=ppt/slides/_rels/slide62.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slideLayout" Target="../slideLayouts/slideLayout6.xml"/><Relationship Id="rId5" Type="http://schemas.openxmlformats.org/officeDocument/2006/relationships/image" Target="../media/image184.emf"/><Relationship Id="rId4" Type="http://schemas.openxmlformats.org/officeDocument/2006/relationships/image" Target="../media/image183.emf"/></Relationships>
</file>

<file path=ppt/slides/_rels/slide6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8.emf"/><Relationship Id="rId1" Type="http://schemas.openxmlformats.org/officeDocument/2006/relationships/slideLayout" Target="../slideLayouts/slideLayout6.xml"/><Relationship Id="rId5" Type="http://schemas.openxmlformats.org/officeDocument/2006/relationships/image" Target="../media/image190.png"/><Relationship Id="rId4" Type="http://schemas.openxmlformats.org/officeDocument/2006/relationships/image" Target="../media/image189.emf"/></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96.png"/><Relationship Id="rId4" Type="http://schemas.openxmlformats.org/officeDocument/2006/relationships/image" Target="../media/image195.png"/></Relationships>
</file>

<file path=ppt/slides/_rels/slide7.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png"/><Relationship Id="rId2"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s>
</file>

<file path=ppt/slides/_rels/slide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9.png"/><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32.png"/><Relationship Id="rId14" Type="http://schemas.openxmlformats.org/officeDocument/2006/relationships/image" Target="../media/image34.png"/></Relationships>
</file>

<file path=ppt/slides/_rels/slide7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6.png"/><Relationship Id="rId3" Type="http://schemas.openxmlformats.org/officeDocument/2006/relationships/image" Target="../media/image74.png"/><Relationship Id="rId7" Type="http://schemas.openxmlformats.org/officeDocument/2006/relationships/image" Target="../media/image69.png"/><Relationship Id="rId12" Type="http://schemas.openxmlformats.org/officeDocument/2006/relationships/image" Target="../media/image96.png"/><Relationship Id="rId2" Type="http://schemas.openxmlformats.org/officeDocument/2006/relationships/image" Target="../media/image211.png"/><Relationship Id="rId1" Type="http://schemas.openxmlformats.org/officeDocument/2006/relationships/slideLayout" Target="../slideLayouts/slideLayout6.xml"/><Relationship Id="rId6" Type="http://schemas.openxmlformats.org/officeDocument/2006/relationships/image" Target="../media/image72.png"/><Relationship Id="rId11" Type="http://schemas.openxmlformats.org/officeDocument/2006/relationships/image" Target="../media/image215.png"/><Relationship Id="rId5" Type="http://schemas.openxmlformats.org/officeDocument/2006/relationships/image" Target="../media/image71.png"/><Relationship Id="rId10" Type="http://schemas.openxmlformats.org/officeDocument/2006/relationships/image" Target="../media/image214.png"/><Relationship Id="rId4" Type="http://schemas.openxmlformats.org/officeDocument/2006/relationships/image" Target="../media/image70.png"/><Relationship Id="rId9" Type="http://schemas.openxmlformats.org/officeDocument/2006/relationships/image" Target="../media/image213.png"/></Relationships>
</file>

<file path=ppt/slides/_rels/slide8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image" Target="../media/image219.png"/><Relationship Id="rId1" Type="http://schemas.openxmlformats.org/officeDocument/2006/relationships/slideLayout" Target="../slideLayouts/slideLayout6.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6.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image" Target="../media/image231.png"/><Relationship Id="rId1" Type="http://schemas.openxmlformats.org/officeDocument/2006/relationships/slideLayout" Target="../slideLayouts/slideLayout6.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86.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24.png"/><Relationship Id="rId2" Type="http://schemas.openxmlformats.org/officeDocument/2006/relationships/image" Target="../media/image231.png"/><Relationship Id="rId1" Type="http://schemas.openxmlformats.org/officeDocument/2006/relationships/slideLayout" Target="../slideLayouts/slideLayout6.xml"/><Relationship Id="rId6" Type="http://schemas.openxmlformats.org/officeDocument/2006/relationships/image" Target="../media/image223.png"/><Relationship Id="rId5" Type="http://schemas.openxmlformats.org/officeDocument/2006/relationships/image" Target="../media/image230.png"/><Relationship Id="rId4" Type="http://schemas.openxmlformats.org/officeDocument/2006/relationships/image" Target="../media/image229.png"/></Relationships>
</file>

<file path=ppt/slides/_rels/slide87.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124.png"/><Relationship Id="rId7" Type="http://schemas.openxmlformats.org/officeDocument/2006/relationships/image" Target="../media/image237.png"/><Relationship Id="rId2" Type="http://schemas.openxmlformats.org/officeDocument/2006/relationships/image" Target="../media/image123.png"/><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40.png"/><Relationship Id="rId7" Type="http://schemas.openxmlformats.org/officeDocument/2006/relationships/image" Target="../media/image35.png"/><Relationship Id="rId2" Type="http://schemas.openxmlformats.org/officeDocument/2006/relationships/image" Target="../media/image239.emf"/><Relationship Id="rId1" Type="http://schemas.openxmlformats.org/officeDocument/2006/relationships/slideLayout" Target="../slideLayouts/slideLayout6.xml"/><Relationship Id="rId6" Type="http://schemas.openxmlformats.org/officeDocument/2006/relationships/image" Target="../media/image243.emf"/><Relationship Id="rId5" Type="http://schemas.openxmlformats.org/officeDocument/2006/relationships/image" Target="../media/image242.emf"/><Relationship Id="rId4" Type="http://schemas.openxmlformats.org/officeDocument/2006/relationships/image" Target="../media/image241.emf"/></Relationships>
</file>

<file path=ppt/slides/_rels/slide8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6.xml"/><Relationship Id="rId5" Type="http://schemas.openxmlformats.org/officeDocument/2006/relationships/image" Target="../media/image248.png"/><Relationship Id="rId4" Type="http://schemas.openxmlformats.org/officeDocument/2006/relationships/image" Target="../media/image247.png"/></Relationships>
</file>

<file path=ppt/slides/_rels/slide9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6.xml"/><Relationship Id="rId5" Type="http://schemas.openxmlformats.org/officeDocument/2006/relationships/image" Target="../media/image253.png"/><Relationship Id="rId4" Type="http://schemas.openxmlformats.org/officeDocument/2006/relationships/image" Target="../media/image252.png"/></Relationships>
</file>

<file path=ppt/slides/_rels/slide9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6.xml"/><Relationship Id="rId5" Type="http://schemas.openxmlformats.org/officeDocument/2006/relationships/image" Target="../media/image257.png"/><Relationship Id="rId4" Type="http://schemas.openxmlformats.org/officeDocument/2006/relationships/image" Target="../media/image256.png"/></Relationships>
</file>

<file path=ppt/slides/_rels/slide9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6.xml"/><Relationship Id="rId4" Type="http://schemas.openxmlformats.org/officeDocument/2006/relationships/image" Target="../media/image262.png"/></Relationships>
</file>

<file path=ppt/slides/_rels/slide9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6.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9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6.xml"/><Relationship Id="rId5" Type="http://schemas.openxmlformats.org/officeDocument/2006/relationships/image" Target="../media/image272.png"/><Relationship Id="rId4" Type="http://schemas.openxmlformats.org/officeDocument/2006/relationships/image" Target="../media/image271.png"/></Relationships>
</file>

<file path=ppt/slides/_rels/slide9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6.xml"/><Relationship Id="rId5" Type="http://schemas.openxmlformats.org/officeDocument/2006/relationships/image" Target="../media/image276.png"/><Relationship Id="rId4" Type="http://schemas.openxmlformats.org/officeDocument/2006/relationships/image" Target="../media/image2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6ADE95-B27C-4899-A896-7CC3B6183E97}"/>
              </a:ext>
            </a:extLst>
          </p:cNvPr>
          <p:cNvSpPr txBox="1">
            <a:spLocks/>
          </p:cNvSpPr>
          <p:nvPr/>
        </p:nvSpPr>
        <p:spPr>
          <a:xfrm>
            <a:off x="380078" y="2701209"/>
            <a:ext cx="10515600" cy="873740"/>
          </a:xfrm>
          <a:prstGeom prst="rect">
            <a:avLst/>
          </a:prstGeom>
        </p:spPr>
        <p:txBody>
          <a:bodyP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First of all, too many clicks!! </a:t>
            </a:r>
            <a:br>
              <a:rPr lang="en-US" sz="4000" b="1" dirty="0">
                <a:solidFill>
                  <a:srgbClr val="FF0000"/>
                </a:solidFill>
              </a:rPr>
            </a:br>
            <a:r>
              <a:rPr lang="en-US" sz="4000" b="1" dirty="0">
                <a:solidFill>
                  <a:srgbClr val="FF0000"/>
                </a:solidFill>
                <a:sym typeface="Wingdings" panose="05000000000000000000" pitchFamily="2" charset="2"/>
              </a:rPr>
              <a:t> agreed on a more straightforward pathway to find the files?</a:t>
            </a:r>
          </a:p>
          <a:p>
            <a:endParaRPr lang="en-US" sz="4000" b="1" dirty="0">
              <a:solidFill>
                <a:srgbClr val="FF0000"/>
              </a:solidFill>
              <a:sym typeface="Wingdings" panose="05000000000000000000" pitchFamily="2" charset="2"/>
            </a:endParaRPr>
          </a:p>
          <a:p>
            <a:r>
              <a:rPr lang="en-US" sz="4000" b="1" dirty="0">
                <a:solidFill>
                  <a:srgbClr val="FF0000"/>
                </a:solidFill>
                <a:sym typeface="Wingdings" panose="05000000000000000000" pitchFamily="2" charset="2"/>
              </a:rPr>
              <a:t>Main one </a:t>
            </a:r>
            <a:endParaRPr lang="en-US" sz="4000" b="1" dirty="0">
              <a:solidFill>
                <a:srgbClr val="FF0000"/>
              </a:solidFill>
            </a:endParaRPr>
          </a:p>
        </p:txBody>
      </p:sp>
    </p:spTree>
    <p:extLst>
      <p:ext uri="{BB962C8B-B14F-4D97-AF65-F5344CB8AC3E}">
        <p14:creationId xmlns:p14="http://schemas.microsoft.com/office/powerpoint/2010/main" val="2919117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8874E614-7E28-44B2-8114-8C24A7167A94}"/>
              </a:ext>
            </a:extLst>
          </p:cNvPr>
          <p:cNvSpPr>
            <a:spLocks noGrp="1"/>
          </p:cNvSpPr>
          <p:nvPr>
            <p:ph type="title"/>
          </p:nvPr>
        </p:nvSpPr>
        <p:spPr>
          <a:xfrm>
            <a:off x="351503" y="291384"/>
            <a:ext cx="10515600" cy="873740"/>
          </a:xfrm>
        </p:spPr>
        <p:txBody>
          <a:bodyPr>
            <a:normAutofit/>
          </a:bodyPr>
          <a:lstStyle/>
          <a:p>
            <a:r>
              <a:rPr lang="en-US" sz="4000" b="1" dirty="0"/>
              <a:t>MeJA screening– Biomass  </a:t>
            </a:r>
          </a:p>
        </p:txBody>
      </p:sp>
      <p:sp>
        <p:nvSpPr>
          <p:cNvPr id="4" name="Title 1">
            <a:extLst>
              <a:ext uri="{FF2B5EF4-FFF2-40B4-BE49-F238E27FC236}">
                <a16:creationId xmlns:a16="http://schemas.microsoft.com/office/drawing/2014/main" xmlns="" id="{2FD71DA3-3DCB-4E6D-A0DB-04518AF6B9AA}"/>
              </a:ext>
            </a:extLst>
          </p:cNvPr>
          <p:cNvSpPr txBox="1">
            <a:spLocks/>
          </p:cNvSpPr>
          <p:nvPr/>
        </p:nvSpPr>
        <p:spPr>
          <a:xfrm>
            <a:off x="351503" y="1431756"/>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FF0000"/>
                </a:solidFill>
              </a:rPr>
              <a:t>Plots from Pedro (couldn’t find them) + scripts</a:t>
            </a:r>
          </a:p>
        </p:txBody>
      </p:sp>
      <p:sp>
        <p:nvSpPr>
          <p:cNvPr id="5" name="TextBox 4">
            <a:extLst>
              <a:ext uri="{FF2B5EF4-FFF2-40B4-BE49-F238E27FC236}">
                <a16:creationId xmlns:a16="http://schemas.microsoft.com/office/drawing/2014/main" xmlns="" id="{6BF81B77-7EDB-4D10-BE15-64F24014F1F9}"/>
              </a:ext>
            </a:extLst>
          </p:cNvPr>
          <p:cNvSpPr txBox="1"/>
          <p:nvPr/>
        </p:nvSpPr>
        <p:spPr>
          <a:xfrm>
            <a:off x="9322676" y="5956010"/>
            <a:ext cx="2588529" cy="646331"/>
          </a:xfrm>
          <a:prstGeom prst="rect">
            <a:avLst/>
          </a:prstGeom>
          <a:noFill/>
        </p:spPr>
        <p:txBody>
          <a:bodyPr wrap="none" rtlCol="0">
            <a:spAutoFit/>
          </a:bodyPr>
          <a:lstStyle/>
          <a:p>
            <a:r>
              <a:rPr lang="en-US" dirty="0">
                <a:hlinkClick r:id="rId2"/>
              </a:rPr>
              <a:t>Raw Data: rounds 1 and 2</a:t>
            </a:r>
            <a:br>
              <a:rPr lang="en-US" dirty="0">
                <a:hlinkClick r:id="rId2"/>
              </a:rPr>
            </a:br>
            <a:r>
              <a:rPr lang="en-US" dirty="0" err="1"/>
              <a:t>Biomass_raw</a:t>
            </a:r>
            <a:r>
              <a:rPr lang="en-US" dirty="0"/>
              <a:t> tab</a:t>
            </a:r>
          </a:p>
        </p:txBody>
      </p:sp>
    </p:spTree>
    <p:extLst>
      <p:ext uri="{BB962C8B-B14F-4D97-AF65-F5344CB8AC3E}">
        <p14:creationId xmlns:p14="http://schemas.microsoft.com/office/powerpoint/2010/main" val="3627452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think that </a:t>
            </a:r>
            <a:r>
              <a:rPr lang="en-US" dirty="0" err="1" smtClean="0"/>
              <a:t>MeJA</a:t>
            </a:r>
            <a:r>
              <a:rPr lang="en-US" dirty="0" smtClean="0"/>
              <a:t> 0.1 is increasing diversity of </a:t>
            </a:r>
            <a:r>
              <a:rPr lang="en-US" dirty="0" err="1" smtClean="0"/>
              <a:t>comamonadaceae</a:t>
            </a:r>
            <a:endParaRPr lang="en-US" dirty="0"/>
          </a:p>
        </p:txBody>
      </p:sp>
      <p:sp>
        <p:nvSpPr>
          <p:cNvPr id="3" name="TextBox 2"/>
          <p:cNvSpPr txBox="1"/>
          <p:nvPr/>
        </p:nvSpPr>
        <p:spPr>
          <a:xfrm>
            <a:off x="247650" y="4400550"/>
            <a:ext cx="3643690" cy="369332"/>
          </a:xfrm>
          <a:prstGeom prst="rect">
            <a:avLst/>
          </a:prstGeom>
          <a:noFill/>
        </p:spPr>
        <p:txBody>
          <a:bodyPr wrap="none" rtlCol="0">
            <a:spAutoFit/>
          </a:bodyPr>
          <a:lstStyle/>
          <a:p>
            <a:r>
              <a:rPr lang="en-US" dirty="0" smtClean="0"/>
              <a:t>OBS: </a:t>
            </a:r>
            <a:r>
              <a:rPr lang="en-US" dirty="0" err="1" smtClean="0"/>
              <a:t>comamonadaceae</a:t>
            </a:r>
            <a:r>
              <a:rPr lang="en-US" dirty="0" smtClean="0"/>
              <a:t> in family </a:t>
            </a:r>
            <a:r>
              <a:rPr lang="en-US" dirty="0" err="1" smtClean="0"/>
              <a:t>exp</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100" y="1704752"/>
            <a:ext cx="6800850" cy="488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5156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D68B57A-D70A-4CD9-A7F2-62F37D7D70BE}"/>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3. MeJA concentration pilot – Summary (1)</a:t>
            </a:r>
          </a:p>
        </p:txBody>
      </p:sp>
      <p:sp>
        <p:nvSpPr>
          <p:cNvPr id="3" name="TextBox 2">
            <a:extLst>
              <a:ext uri="{FF2B5EF4-FFF2-40B4-BE49-F238E27FC236}">
                <a16:creationId xmlns:a16="http://schemas.microsoft.com/office/drawing/2014/main" xmlns="" id="{427B878C-7D89-4CD9-85BE-A1EA73E48B79}"/>
              </a:ext>
            </a:extLst>
          </p:cNvPr>
          <p:cNvSpPr txBox="1"/>
          <p:nvPr/>
        </p:nvSpPr>
        <p:spPr>
          <a:xfrm>
            <a:off x="351503" y="1165124"/>
            <a:ext cx="11585939" cy="5078313"/>
          </a:xfrm>
          <a:prstGeom prst="rect">
            <a:avLst/>
          </a:prstGeom>
          <a:noFill/>
        </p:spPr>
        <p:txBody>
          <a:bodyPr wrap="square" rtlCol="0">
            <a:spAutoFit/>
          </a:bodyPr>
          <a:lstStyle/>
          <a:p>
            <a:r>
              <a:rPr lang="en-US" dirty="0"/>
              <a:t>We wanted to find the right concentration of MeJA that causes stress and in return induce changes in the root microbiome. For this we measured both JA-dependent gene expression and sequenced root microbiome (endosphere and rhizoplane). We chose our 2 model species </a:t>
            </a:r>
            <a:r>
              <a:rPr lang="en-US" i="1" dirty="0"/>
              <a:t>Arabidopsis thaliana </a:t>
            </a:r>
            <a:r>
              <a:rPr lang="en-US" dirty="0"/>
              <a:t>and </a:t>
            </a:r>
            <a:r>
              <a:rPr lang="en-US" i="1" dirty="0"/>
              <a:t>Brassica oleracea</a:t>
            </a:r>
            <a:r>
              <a:rPr lang="en-US" dirty="0"/>
              <a:t> Riviera as representatives for lineage I and lineage II, respectively. A brief </a:t>
            </a:r>
            <a:r>
              <a:rPr lang="en-US" dirty="0">
                <a:hlinkClick r:id="rId2"/>
              </a:rPr>
              <a:t>literature review </a:t>
            </a:r>
            <a:r>
              <a:rPr lang="en-US" dirty="0"/>
              <a:t>was done to check MeJA concentrations and taking this, and the Berendsen </a:t>
            </a:r>
            <a:r>
              <a:rPr lang="en-US" i="1" dirty="0"/>
              <a:t>et al </a:t>
            </a:r>
            <a:r>
              <a:rPr lang="en-US" dirty="0"/>
              <a:t>(2018) paper as reference, it was decided to test 0.1mM and 1mM. The lower concentration was used in the Berendsen paper and 1mM was the uppermost limit if we still wanted to mimic an ecologically-relevant situation of insect herbivory (Marcel Dicke and Rita Gols, personal communication + still found in other papers). Negative controls consisted of dipping plants in 0.015%  Silwet only, and positive controls consisted of 10 ul of </a:t>
            </a:r>
            <a:r>
              <a:rPr lang="en-US" i="1" dirty="0"/>
              <a:t>Pieris </a:t>
            </a:r>
            <a:r>
              <a:rPr lang="en-US" i="1" dirty="0" err="1"/>
              <a:t>brassicae</a:t>
            </a:r>
            <a:r>
              <a:rPr lang="en-US" i="1" dirty="0"/>
              <a:t> </a:t>
            </a:r>
            <a:r>
              <a:rPr lang="en-US" dirty="0"/>
              <a:t>caterpillar (L4-L5 instar) oral secretion (OS) applied on freshly-wounded plants using a pattern wheel (methodology recommended by Eric Poelman + literature review in next slide). Plants treated with caterpillar OS were dipped in the Silwet only solution first and left to dry before the wounding + OS application took place. For each combination of plant species (2) and treatment (4), six replicates were used consisting of an individual plant in a 1L pot. </a:t>
            </a:r>
          </a:p>
          <a:p>
            <a:endParaRPr lang="en-US" dirty="0"/>
          </a:p>
          <a:p>
            <a:r>
              <a:rPr lang="en-US" i="1" dirty="0"/>
              <a:t>**Brassica oleracea </a:t>
            </a:r>
            <a:r>
              <a:rPr lang="en-US" dirty="0"/>
              <a:t>and </a:t>
            </a:r>
            <a:r>
              <a:rPr lang="en-US" i="1" dirty="0"/>
              <a:t>Arabidopsis thaliana </a:t>
            </a:r>
            <a:r>
              <a:rPr lang="en-US" dirty="0"/>
              <a:t>were sown at the same time, phenology at this point was not yet characterized for any of the species, therefore we waited until </a:t>
            </a:r>
            <a:r>
              <a:rPr lang="en-US" i="1" dirty="0"/>
              <a:t>B. </a:t>
            </a:r>
            <a:r>
              <a:rPr lang="en-US" i="1" dirty="0" err="1"/>
              <a:t>oleraceae</a:t>
            </a:r>
            <a:r>
              <a:rPr lang="en-US" dirty="0"/>
              <a:t> had 3 true leaves to start the first dipping (21 days after sowing), meaning with this that Arabidopsis was in an advanced true-leaf stage (7-8 true leaves)**</a:t>
            </a:r>
          </a:p>
          <a:p>
            <a:endParaRPr lang="en-US" dirty="0"/>
          </a:p>
          <a:p>
            <a:endParaRPr lang="en-US" dirty="0"/>
          </a:p>
        </p:txBody>
      </p:sp>
      <p:sp>
        <p:nvSpPr>
          <p:cNvPr id="4" name="TextBox 3">
            <a:extLst>
              <a:ext uri="{FF2B5EF4-FFF2-40B4-BE49-F238E27FC236}">
                <a16:creationId xmlns:a16="http://schemas.microsoft.com/office/drawing/2014/main" xmlns="" id="{67FC47D3-79E3-4E36-BB2E-50E540CEBF3A}"/>
              </a:ext>
            </a:extLst>
          </p:cNvPr>
          <p:cNvSpPr txBox="1"/>
          <p:nvPr/>
        </p:nvSpPr>
        <p:spPr>
          <a:xfrm>
            <a:off x="9621409" y="6089360"/>
            <a:ext cx="2491388" cy="646331"/>
          </a:xfrm>
          <a:prstGeom prst="rect">
            <a:avLst/>
          </a:prstGeom>
          <a:noFill/>
        </p:spPr>
        <p:txBody>
          <a:bodyPr wrap="none" rtlCol="0">
            <a:spAutoFit/>
          </a:bodyPr>
          <a:lstStyle/>
          <a:p>
            <a:r>
              <a:rPr lang="en-US" dirty="0">
                <a:hlinkClick r:id="rId3"/>
              </a:rPr>
              <a:t>Original research outline</a:t>
            </a:r>
            <a:endParaRPr lang="en-US" dirty="0"/>
          </a:p>
          <a:p>
            <a:r>
              <a:rPr lang="en-US" dirty="0" err="1"/>
              <a:t>MeJA_Research</a:t>
            </a:r>
            <a:r>
              <a:rPr lang="en-US" dirty="0"/>
              <a:t> outline</a:t>
            </a:r>
          </a:p>
        </p:txBody>
      </p:sp>
    </p:spTree>
    <p:extLst>
      <p:ext uri="{BB962C8B-B14F-4D97-AF65-F5344CB8AC3E}">
        <p14:creationId xmlns:p14="http://schemas.microsoft.com/office/powerpoint/2010/main" val="136389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5E26B9AF-4F83-49BC-9C1E-CD52FC689EBB}"/>
              </a:ext>
            </a:extLst>
          </p:cNvPr>
          <p:cNvGraphicFramePr>
            <a:graphicFrameLocks noGrp="1"/>
          </p:cNvGraphicFramePr>
          <p:nvPr>
            <p:extLst>
              <p:ext uri="{D42A27DB-BD31-4B8C-83A1-F6EECF244321}">
                <p14:modId xmlns:p14="http://schemas.microsoft.com/office/powerpoint/2010/main" val="572791448"/>
              </p:ext>
            </p:extLst>
          </p:nvPr>
        </p:nvGraphicFramePr>
        <p:xfrm>
          <a:off x="1242090" y="1837814"/>
          <a:ext cx="8734425" cy="2896621"/>
        </p:xfrm>
        <a:graphic>
          <a:graphicData uri="http://schemas.openxmlformats.org/drawingml/2006/table">
            <a:tbl>
              <a:tblPr firstRow="1" firstCol="1" bandRow="1"/>
              <a:tblGrid>
                <a:gridCol w="3371963">
                  <a:extLst>
                    <a:ext uri="{9D8B030D-6E8A-4147-A177-3AD203B41FA5}">
                      <a16:colId xmlns:a16="http://schemas.microsoft.com/office/drawing/2014/main" xmlns="" val="1361312099"/>
                    </a:ext>
                  </a:extLst>
                </a:gridCol>
                <a:gridCol w="1945935">
                  <a:extLst>
                    <a:ext uri="{9D8B030D-6E8A-4147-A177-3AD203B41FA5}">
                      <a16:colId xmlns:a16="http://schemas.microsoft.com/office/drawing/2014/main" xmlns="" val="1069947847"/>
                    </a:ext>
                  </a:extLst>
                </a:gridCol>
                <a:gridCol w="1277484">
                  <a:extLst>
                    <a:ext uri="{9D8B030D-6E8A-4147-A177-3AD203B41FA5}">
                      <a16:colId xmlns:a16="http://schemas.microsoft.com/office/drawing/2014/main" xmlns="" val="2662999519"/>
                    </a:ext>
                  </a:extLst>
                </a:gridCol>
                <a:gridCol w="965540">
                  <a:extLst>
                    <a:ext uri="{9D8B030D-6E8A-4147-A177-3AD203B41FA5}">
                      <a16:colId xmlns:a16="http://schemas.microsoft.com/office/drawing/2014/main" xmlns="" val="1648958874"/>
                    </a:ext>
                  </a:extLst>
                </a:gridCol>
                <a:gridCol w="1173503">
                  <a:extLst>
                    <a:ext uri="{9D8B030D-6E8A-4147-A177-3AD203B41FA5}">
                      <a16:colId xmlns:a16="http://schemas.microsoft.com/office/drawing/2014/main" xmlns="" val="3426496699"/>
                    </a:ext>
                  </a:extLst>
                </a:gridCol>
              </a:tblGrid>
              <a:tr h="222817">
                <a:tc>
                  <a:txBody>
                    <a:bodyPr/>
                    <a:lstStyle/>
                    <a:p>
                      <a:pPr marL="0" marR="0">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rPr>
                        <a:t>Reference</a:t>
                      </a:r>
                      <a:endParaRPr lang="en-US" sz="1200" dirty="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Mechanical damage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a:solidFill>
                            <a:srgbClr val="FFFFFF"/>
                          </a:solidFill>
                          <a:effectLst/>
                          <a:latin typeface="Calibri" panose="020F0502020204030204" pitchFamily="34" charset="0"/>
                          <a:ea typeface="Calibri" panose="020F0502020204030204" pitchFamily="34" charset="0"/>
                        </a:rPr>
                        <a:t>pureOS/plant(ul)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OSx1time(ul)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OSx4times(ul)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xmlns="" val="1711849941"/>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Poelman,2011.PNAS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Needle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3</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180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720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07141350"/>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Poelman,2012.PlosBiology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25</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1500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6376038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Halitschke,2000.Oecologia</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7865484"/>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Gouinguené,2001.Chemoecology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Scratching with razorblade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60497950"/>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Petzold,2009.EcologicalEntomology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Syringe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960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93374959"/>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Menzel,2014.JofChemicalEcology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766699"/>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Chuang,2014.MolecularPlant-MicrobeInteractions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tool/paper punch</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52491787"/>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deLange,2020.JofChemicalEcology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85791897"/>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Lortzing,2017.MolecularEcologyResources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4800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93718798"/>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Sobhy,2017.JofChemicalEcology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5</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300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6561186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Consales,2011.JofExperimentalBotany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tool/cork borer</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4800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7765462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Schafer,2011.PlantPhysiology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Pattern wheel</a:t>
                      </a:r>
                      <a:endParaRPr lang="en-US" sz="1200" dirty="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960</a:t>
                      </a:r>
                      <a:endParaRPr lang="en-US" sz="1200" dirty="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098022"/>
                  </a:ext>
                </a:extLst>
              </a:tr>
            </a:tbl>
          </a:graphicData>
        </a:graphic>
      </p:graphicFrame>
      <p:sp>
        <p:nvSpPr>
          <p:cNvPr id="4" name="Title 1">
            <a:extLst>
              <a:ext uri="{FF2B5EF4-FFF2-40B4-BE49-F238E27FC236}">
                <a16:creationId xmlns:a16="http://schemas.microsoft.com/office/drawing/2014/main" xmlns="" id="{E88EBA80-48B8-451F-94B0-0E3F1EC799E7}"/>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Literature review for caterpillar OS</a:t>
            </a:r>
          </a:p>
        </p:txBody>
      </p:sp>
    </p:spTree>
    <p:extLst>
      <p:ext uri="{BB962C8B-B14F-4D97-AF65-F5344CB8AC3E}">
        <p14:creationId xmlns:p14="http://schemas.microsoft.com/office/powerpoint/2010/main" val="1297239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D68B57A-D70A-4CD9-A7F2-62F37D7D70BE}"/>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3. MeJA concentration pilot – Summary (2)</a:t>
            </a:r>
          </a:p>
        </p:txBody>
      </p:sp>
      <p:sp>
        <p:nvSpPr>
          <p:cNvPr id="3" name="TextBox 2">
            <a:extLst>
              <a:ext uri="{FF2B5EF4-FFF2-40B4-BE49-F238E27FC236}">
                <a16:creationId xmlns:a16="http://schemas.microsoft.com/office/drawing/2014/main" xmlns="" id="{427B878C-7D89-4CD9-85BE-A1EA73E48B79}"/>
              </a:ext>
            </a:extLst>
          </p:cNvPr>
          <p:cNvSpPr txBox="1"/>
          <p:nvPr/>
        </p:nvSpPr>
        <p:spPr>
          <a:xfrm>
            <a:off x="351503" y="1165124"/>
            <a:ext cx="11585939"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xmlns="" id="{67FC47D3-79E3-4E36-BB2E-50E540CEBF3A}"/>
              </a:ext>
            </a:extLst>
          </p:cNvPr>
          <p:cNvSpPr txBox="1"/>
          <p:nvPr/>
        </p:nvSpPr>
        <p:spPr>
          <a:xfrm>
            <a:off x="9621409" y="6089360"/>
            <a:ext cx="2491388" cy="646331"/>
          </a:xfrm>
          <a:prstGeom prst="rect">
            <a:avLst/>
          </a:prstGeom>
          <a:noFill/>
        </p:spPr>
        <p:txBody>
          <a:bodyPr wrap="none" rtlCol="0">
            <a:spAutoFit/>
          </a:bodyPr>
          <a:lstStyle/>
          <a:p>
            <a:r>
              <a:rPr lang="en-US" dirty="0">
                <a:hlinkClick r:id="rId2"/>
              </a:rPr>
              <a:t>Original research outline</a:t>
            </a:r>
            <a:endParaRPr lang="en-US" dirty="0"/>
          </a:p>
          <a:p>
            <a:r>
              <a:rPr lang="en-US" dirty="0" err="1"/>
              <a:t>MeJA_Research</a:t>
            </a:r>
            <a:r>
              <a:rPr lang="en-US" dirty="0"/>
              <a:t> outline</a:t>
            </a:r>
          </a:p>
        </p:txBody>
      </p:sp>
      <p:sp>
        <p:nvSpPr>
          <p:cNvPr id="6" name="TextBox 5">
            <a:extLst>
              <a:ext uri="{FF2B5EF4-FFF2-40B4-BE49-F238E27FC236}">
                <a16:creationId xmlns:a16="http://schemas.microsoft.com/office/drawing/2014/main" xmlns="" id="{F0F69D85-3D63-4FE7-93FD-1B96E84DB054}"/>
              </a:ext>
            </a:extLst>
          </p:cNvPr>
          <p:cNvSpPr txBox="1"/>
          <p:nvPr/>
        </p:nvSpPr>
        <p:spPr>
          <a:xfrm>
            <a:off x="351503" y="1165124"/>
            <a:ext cx="11585939" cy="3416320"/>
          </a:xfrm>
          <a:prstGeom prst="rect">
            <a:avLst/>
          </a:prstGeom>
          <a:noFill/>
        </p:spPr>
        <p:txBody>
          <a:bodyPr wrap="square" rtlCol="0">
            <a:spAutoFit/>
          </a:bodyPr>
          <a:lstStyle/>
          <a:p>
            <a:r>
              <a:rPr lang="en-US" dirty="0"/>
              <a:t>The first dipping was done 21 days after sowing and continued every 4 days for 4 times, following Berendsen </a:t>
            </a:r>
            <a:r>
              <a:rPr lang="en-US" i="1" dirty="0"/>
              <a:t>et al </a:t>
            </a:r>
            <a:r>
              <a:rPr lang="en-US" dirty="0"/>
              <a:t>(2018) methodology. Between </a:t>
            </a:r>
            <a:r>
              <a:rPr lang="en-US" dirty="0">
                <a:solidFill>
                  <a:srgbClr val="FF0000"/>
                </a:solidFill>
              </a:rPr>
              <a:t>3 and 6 hours (?) </a:t>
            </a:r>
            <a:r>
              <a:rPr lang="en-US" dirty="0"/>
              <a:t>after the last (4</a:t>
            </a:r>
            <a:r>
              <a:rPr lang="en-US" baseline="30000" dirty="0"/>
              <a:t>th</a:t>
            </a:r>
            <a:r>
              <a:rPr lang="en-US" dirty="0"/>
              <a:t>) dipping, leaf material was collected and immediately frozen in liquid nitrogen for qPCR analysis. For </a:t>
            </a:r>
            <a:r>
              <a:rPr lang="en-US" i="1" dirty="0"/>
              <a:t>B. oleracea </a:t>
            </a:r>
            <a:r>
              <a:rPr lang="en-US" dirty="0"/>
              <a:t>plants 4 leaf discs were taken and 2 full leaves for </a:t>
            </a:r>
            <a:r>
              <a:rPr lang="en-US" i="1" dirty="0"/>
              <a:t>A. thaliana </a:t>
            </a:r>
            <a:r>
              <a:rPr lang="en-US" dirty="0"/>
              <a:t>(not possible to get full leaf-discs from small Arabidopsis leaves). All plants were harvested 2 days after the last dipping (35 das). For this, aboveground tissue was removed, and different traits were measured according to the species (see slide measured traits), roots were dry-harvested following XX protocol (</a:t>
            </a:r>
            <a:r>
              <a:rPr lang="en-US" dirty="0">
                <a:solidFill>
                  <a:srgbClr val="FF0000"/>
                </a:solidFill>
              </a:rPr>
              <a:t>nature paper?</a:t>
            </a:r>
            <a:r>
              <a:rPr lang="en-US" dirty="0"/>
              <a:t>).</a:t>
            </a:r>
          </a:p>
          <a:p>
            <a:endParaRPr lang="en-US" dirty="0"/>
          </a:p>
          <a:p>
            <a:r>
              <a:rPr lang="en-US" dirty="0">
                <a:solidFill>
                  <a:srgbClr val="FF0000"/>
                </a:solidFill>
              </a:rPr>
              <a:t>-rhizoplane and endosphere sampling</a:t>
            </a:r>
          </a:p>
          <a:p>
            <a:r>
              <a:rPr lang="en-US" dirty="0">
                <a:solidFill>
                  <a:srgbClr val="FF0000"/>
                </a:solidFill>
              </a:rPr>
              <a:t>-</a:t>
            </a:r>
            <a:r>
              <a:rPr lang="en-US" dirty="0" err="1">
                <a:solidFill>
                  <a:srgbClr val="FF0000"/>
                </a:solidFill>
              </a:rPr>
              <a:t>dna</a:t>
            </a:r>
            <a:r>
              <a:rPr lang="en-US" dirty="0">
                <a:solidFill>
                  <a:srgbClr val="FF0000"/>
                </a:solidFill>
              </a:rPr>
              <a:t> extraction</a:t>
            </a:r>
          </a:p>
          <a:p>
            <a:r>
              <a:rPr lang="en-US" dirty="0">
                <a:solidFill>
                  <a:srgbClr val="FF0000"/>
                </a:solidFill>
              </a:rPr>
              <a:t>-sequencing</a:t>
            </a:r>
          </a:p>
          <a:p>
            <a:r>
              <a:rPr lang="en-US" dirty="0">
                <a:solidFill>
                  <a:srgbClr val="FF0000"/>
                </a:solidFill>
              </a:rPr>
              <a:t>-data analysis  </a:t>
            </a:r>
          </a:p>
          <a:p>
            <a:endParaRPr lang="en-US" dirty="0"/>
          </a:p>
        </p:txBody>
      </p:sp>
    </p:spTree>
    <p:extLst>
      <p:ext uri="{BB962C8B-B14F-4D97-AF65-F5344CB8AC3E}">
        <p14:creationId xmlns:p14="http://schemas.microsoft.com/office/powerpoint/2010/main" val="376246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AAB8AD7-B4E6-48DE-A88F-1723B2D3EF65}"/>
              </a:ext>
            </a:extLst>
          </p:cNvPr>
          <p:cNvSpPr/>
          <p:nvPr/>
        </p:nvSpPr>
        <p:spPr>
          <a:xfrm>
            <a:off x="175893" y="173588"/>
            <a:ext cx="42241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Visual Summary</a:t>
            </a:r>
          </a:p>
        </p:txBody>
      </p:sp>
      <p:pic>
        <p:nvPicPr>
          <p:cNvPr id="3" name="Picture 2" descr="A picture containing plant, small, sitting, vase&#10;&#10;Description automatically generated">
            <a:extLst>
              <a:ext uri="{FF2B5EF4-FFF2-40B4-BE49-F238E27FC236}">
                <a16:creationId xmlns:a16="http://schemas.microsoft.com/office/drawing/2014/main" xmlns="" id="{9507A8FA-F59A-43AD-BA97-C51E666C13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5328" y="620929"/>
            <a:ext cx="438403" cy="856272"/>
          </a:xfrm>
          <a:prstGeom prst="rect">
            <a:avLst/>
          </a:prstGeom>
        </p:spPr>
      </p:pic>
      <p:pic>
        <p:nvPicPr>
          <p:cNvPr id="4" name="Picture 3" descr="A close up of a cabbage&#10;&#10;Description automatically generated">
            <a:extLst>
              <a:ext uri="{FF2B5EF4-FFF2-40B4-BE49-F238E27FC236}">
                <a16:creationId xmlns:a16="http://schemas.microsoft.com/office/drawing/2014/main" xmlns="" id="{40AC28FA-0A8A-40F2-828E-ACC16CA73B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018" b="10904"/>
          <a:stretch/>
        </p:blipFill>
        <p:spPr>
          <a:xfrm>
            <a:off x="5878568" y="634577"/>
            <a:ext cx="1184735" cy="693987"/>
          </a:xfrm>
          <a:prstGeom prst="rect">
            <a:avLst/>
          </a:prstGeom>
        </p:spPr>
      </p:pic>
      <p:sp>
        <p:nvSpPr>
          <p:cNvPr id="5" name="TextBox 4">
            <a:extLst>
              <a:ext uri="{FF2B5EF4-FFF2-40B4-BE49-F238E27FC236}">
                <a16:creationId xmlns:a16="http://schemas.microsoft.com/office/drawing/2014/main" xmlns="" id="{45C70ABC-5DE7-4015-9E59-C0E84D57A1A8}"/>
              </a:ext>
            </a:extLst>
          </p:cNvPr>
          <p:cNvSpPr txBox="1"/>
          <p:nvPr/>
        </p:nvSpPr>
        <p:spPr>
          <a:xfrm>
            <a:off x="4193098" y="1462493"/>
            <a:ext cx="1391728"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Arabidopsis thaliana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1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xmlns="" id="{AB8C5DFD-AE08-4D3F-A552-2D8EA8A1A177}"/>
              </a:ext>
            </a:extLst>
          </p:cNvPr>
          <p:cNvSpPr txBox="1"/>
          <p:nvPr/>
        </p:nvSpPr>
        <p:spPr>
          <a:xfrm>
            <a:off x="5863936" y="1429805"/>
            <a:ext cx="11993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Brassica oleracea</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Riviera </a:t>
            </a: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cvar</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7" name="Table 9">
            <a:extLst>
              <a:ext uri="{FF2B5EF4-FFF2-40B4-BE49-F238E27FC236}">
                <a16:creationId xmlns:a16="http://schemas.microsoft.com/office/drawing/2014/main" xmlns="" id="{7A0F266C-7C0B-4B4E-BCFB-167BC498059E}"/>
              </a:ext>
            </a:extLst>
          </p:cNvPr>
          <p:cNvGraphicFramePr>
            <a:graphicFrameLocks noGrp="1"/>
          </p:cNvGraphicFramePr>
          <p:nvPr/>
        </p:nvGraphicFramePr>
        <p:xfrm>
          <a:off x="1825728" y="2605988"/>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a16="http://schemas.microsoft.com/office/drawing/2014/main" xmlns="" val="65344100"/>
                    </a:ext>
                  </a:extLst>
                </a:gridCol>
                <a:gridCol w="322470">
                  <a:extLst>
                    <a:ext uri="{9D8B030D-6E8A-4147-A177-3AD203B41FA5}">
                      <a16:colId xmlns:a16="http://schemas.microsoft.com/office/drawing/2014/main" xmlns=""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668420185"/>
                  </a:ext>
                </a:extLst>
              </a:tr>
            </a:tbl>
          </a:graphicData>
        </a:graphic>
      </p:graphicFrame>
      <p:graphicFrame>
        <p:nvGraphicFramePr>
          <p:cNvPr id="8" name="Table 9">
            <a:extLst>
              <a:ext uri="{FF2B5EF4-FFF2-40B4-BE49-F238E27FC236}">
                <a16:creationId xmlns:a16="http://schemas.microsoft.com/office/drawing/2014/main" xmlns="" id="{2E57BE77-D9BC-4A42-B67B-F4B1B2DD1F23}"/>
              </a:ext>
            </a:extLst>
          </p:cNvPr>
          <p:cNvGraphicFramePr>
            <a:graphicFrameLocks noGrp="1"/>
          </p:cNvGraphicFramePr>
          <p:nvPr/>
        </p:nvGraphicFramePr>
        <p:xfrm>
          <a:off x="1825728" y="3918448"/>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a16="http://schemas.microsoft.com/office/drawing/2014/main" xmlns="" val="65344100"/>
                    </a:ext>
                  </a:extLst>
                </a:gridCol>
                <a:gridCol w="322470">
                  <a:extLst>
                    <a:ext uri="{9D8B030D-6E8A-4147-A177-3AD203B41FA5}">
                      <a16:colId xmlns:a16="http://schemas.microsoft.com/office/drawing/2014/main" xmlns="" val="3614394896"/>
                    </a:ext>
                  </a:extLst>
                </a:gridCol>
              </a:tblGrid>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xmlns="" val="292575050"/>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xmlns="" val="1492385012"/>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xmlns="" val="3980310289"/>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xmlns="" val="668420185"/>
                  </a:ext>
                </a:extLst>
              </a:tr>
            </a:tbl>
          </a:graphicData>
        </a:graphic>
      </p:graphicFrame>
      <p:sp>
        <p:nvSpPr>
          <p:cNvPr id="9" name="Oval 8">
            <a:extLst>
              <a:ext uri="{FF2B5EF4-FFF2-40B4-BE49-F238E27FC236}">
                <a16:creationId xmlns:a16="http://schemas.microsoft.com/office/drawing/2014/main" xmlns="" id="{21C86766-DC5F-400E-829E-298079D2CB4C}"/>
              </a:ext>
            </a:extLst>
          </p:cNvPr>
          <p:cNvSpPr/>
          <p:nvPr/>
        </p:nvSpPr>
        <p:spPr>
          <a:xfrm>
            <a:off x="4036765" y="1488182"/>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xmlns="" id="{1EFE8ADA-5745-47C3-B363-70915866A298}"/>
              </a:ext>
            </a:extLst>
          </p:cNvPr>
          <p:cNvSpPr txBox="1"/>
          <p:nvPr/>
        </p:nvSpPr>
        <p:spPr>
          <a:xfrm>
            <a:off x="8031135" y="204366"/>
            <a:ext cx="397948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sngStrike" kern="1200" cap="none" spc="0" normalizeH="0" baseline="0" noProof="0" dirty="0">
                <a:ln>
                  <a:noFill/>
                </a:ln>
                <a:solidFill>
                  <a:srgbClr val="FF0000"/>
                </a:solidFill>
                <a:effectLst/>
                <a:uLnTx/>
                <a:uFillTx/>
                <a:latin typeface="Calibri" panose="020F0502020204030204"/>
                <a:ea typeface="+mn-ea"/>
                <a:cs typeface="+mn-cs"/>
              </a:rPr>
              <a:t>Effect of soil conditioning on seed germination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Effect of MeJA concentration on JA-response genes</a:t>
            </a:r>
          </a:p>
        </p:txBody>
      </p:sp>
      <p:sp>
        <p:nvSpPr>
          <p:cNvPr id="12" name="Oval 11">
            <a:extLst>
              <a:ext uri="{FF2B5EF4-FFF2-40B4-BE49-F238E27FC236}">
                <a16:creationId xmlns:a16="http://schemas.microsoft.com/office/drawing/2014/main" xmlns="" id="{02E18453-C8B3-4E6E-AE8C-E510A90266E7}"/>
              </a:ext>
            </a:extLst>
          </p:cNvPr>
          <p:cNvSpPr/>
          <p:nvPr/>
        </p:nvSpPr>
        <p:spPr>
          <a:xfrm>
            <a:off x="5741159" y="1467169"/>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xmlns="" id="{8C2FCC01-B9C7-4EFB-A1DD-76295D3E0D38}"/>
              </a:ext>
            </a:extLst>
          </p:cNvPr>
          <p:cNvCxnSpPr/>
          <p:nvPr/>
        </p:nvCxnSpPr>
        <p:spPr>
          <a:xfrm>
            <a:off x="1718316" y="2605988"/>
            <a:ext cx="0" cy="3002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EAEC6892-D8D6-4241-A2B2-6976416CCF7A}"/>
              </a:ext>
            </a:extLst>
          </p:cNvPr>
          <p:cNvCxnSpPr/>
          <p:nvPr/>
        </p:nvCxnSpPr>
        <p:spPr>
          <a:xfrm>
            <a:off x="1718316" y="2941268"/>
            <a:ext cx="0" cy="3002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41E6BE86-0D2B-41FA-9FD2-8DC1BE3C7818}"/>
              </a:ext>
            </a:extLst>
          </p:cNvPr>
          <p:cNvCxnSpPr/>
          <p:nvPr/>
        </p:nvCxnSpPr>
        <p:spPr>
          <a:xfrm>
            <a:off x="1742380" y="3953449"/>
            <a:ext cx="0" cy="3002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40363A19-5AC0-44C7-AFA0-4F0114544C7E}"/>
              </a:ext>
            </a:extLst>
          </p:cNvPr>
          <p:cNvCxnSpPr/>
          <p:nvPr/>
        </p:nvCxnSpPr>
        <p:spPr>
          <a:xfrm>
            <a:off x="1742380" y="4288729"/>
            <a:ext cx="0" cy="3002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ACBB2DF8-9076-45BE-B60D-93129003781A}"/>
              </a:ext>
            </a:extLst>
          </p:cNvPr>
          <p:cNvSpPr txBox="1"/>
          <p:nvPr/>
        </p:nvSpPr>
        <p:spPr>
          <a:xfrm>
            <a:off x="1493144" y="3289720"/>
            <a:ext cx="149688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Pre-conditioned tray</a:t>
            </a:r>
            <a:b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(2 weeks)</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xmlns="" id="{FEFC0D0E-3401-4ECC-9060-525532C7477F}"/>
              </a:ext>
            </a:extLst>
          </p:cNvPr>
          <p:cNvSpPr txBox="1"/>
          <p:nvPr/>
        </p:nvSpPr>
        <p:spPr>
          <a:xfrm>
            <a:off x="1371640" y="4589008"/>
            <a:ext cx="155311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Non-conditioned tray</a:t>
            </a:r>
            <a:b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(0 weeks)</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xmlns="" id="{2FD587B2-CE27-4877-B945-623909B6A76F}"/>
              </a:ext>
            </a:extLst>
          </p:cNvPr>
          <p:cNvCxnSpPr/>
          <p:nvPr/>
        </p:nvCxnSpPr>
        <p:spPr>
          <a:xfrm>
            <a:off x="90690" y="6428096"/>
            <a:ext cx="12010619" cy="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xmlns="" id="{CEEF1DB2-F6FC-4B02-BD12-C88E0E2D4F84}"/>
              </a:ext>
            </a:extLst>
          </p:cNvPr>
          <p:cNvGrpSpPr/>
          <p:nvPr/>
        </p:nvGrpSpPr>
        <p:grpSpPr>
          <a:xfrm>
            <a:off x="0" y="2550321"/>
            <a:ext cx="1132939" cy="1158885"/>
            <a:chOff x="0" y="2550321"/>
            <a:chExt cx="1132939" cy="1158885"/>
          </a:xfrm>
        </p:grpSpPr>
        <p:sp>
          <p:nvSpPr>
            <p:cNvPr id="19" name="Oval 18">
              <a:extLst>
                <a:ext uri="{FF2B5EF4-FFF2-40B4-BE49-F238E27FC236}">
                  <a16:creationId xmlns:a16="http://schemas.microsoft.com/office/drawing/2014/main" xmlns="" id="{85742ABE-F6D9-421D-8E58-05D202669915}"/>
                </a:ext>
              </a:extLst>
            </p:cNvPr>
            <p:cNvSpPr/>
            <p:nvPr/>
          </p:nvSpPr>
          <p:spPr>
            <a:xfrm>
              <a:off x="284444" y="3543518"/>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xmlns="" id="{7FE86888-26CD-48ED-808F-B8B2A05C6994}"/>
                </a:ext>
              </a:extLst>
            </p:cNvPr>
            <p:cNvSpPr/>
            <p:nvPr/>
          </p:nvSpPr>
          <p:spPr>
            <a:xfrm>
              <a:off x="532218" y="354734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xmlns="" id="{C8840B47-A376-4B71-A405-96E97B3F2404}"/>
                </a:ext>
              </a:extLst>
            </p:cNvPr>
            <p:cNvSpPr txBox="1"/>
            <p:nvPr/>
          </p:nvSpPr>
          <p:spPr>
            <a:xfrm>
              <a:off x="0" y="2550321"/>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25" name="Straight Arrow Connector 24">
            <a:extLst>
              <a:ext uri="{FF2B5EF4-FFF2-40B4-BE49-F238E27FC236}">
                <a16:creationId xmlns:a16="http://schemas.microsoft.com/office/drawing/2014/main" xmlns="" id="{24F80259-AF1C-4681-A706-2C50FC243F16}"/>
              </a:ext>
            </a:extLst>
          </p:cNvPr>
          <p:cNvCxnSpPr/>
          <p:nvPr/>
        </p:nvCxnSpPr>
        <p:spPr>
          <a:xfrm>
            <a:off x="932692" y="3637137"/>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1C8745BB-BFD2-4CAF-98B1-CE9B095096BC}"/>
              </a:ext>
            </a:extLst>
          </p:cNvPr>
          <p:cNvCxnSpPr>
            <a:cxnSpLocks/>
          </p:cNvCxnSpPr>
          <p:nvPr/>
        </p:nvCxnSpPr>
        <p:spPr>
          <a:xfrm>
            <a:off x="932692"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1A8DA0C-D1B7-4A43-AF15-97C1EC23A343}"/>
              </a:ext>
            </a:extLst>
          </p:cNvPr>
          <p:cNvCxnSpPr>
            <a:cxnSpLocks/>
          </p:cNvCxnSpPr>
          <p:nvPr/>
        </p:nvCxnSpPr>
        <p:spPr>
          <a:xfrm>
            <a:off x="210107"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4A8297D6-71F4-475C-AD46-07769CEABFF3}"/>
              </a:ext>
            </a:extLst>
          </p:cNvPr>
          <p:cNvSpPr txBox="1"/>
          <p:nvPr/>
        </p:nvSpPr>
        <p:spPr>
          <a:xfrm>
            <a:off x="202413" y="6423981"/>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xmlns="" id="{34ED541B-ED04-4234-889A-4A017C5ACCF2}"/>
              </a:ext>
            </a:extLst>
          </p:cNvPr>
          <p:cNvCxnSpPr>
            <a:cxnSpLocks/>
          </p:cNvCxnSpPr>
          <p:nvPr/>
        </p:nvCxnSpPr>
        <p:spPr>
          <a:xfrm>
            <a:off x="3098295"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B2B84883-8E16-4462-9201-2A13AFA3B0C0}"/>
              </a:ext>
            </a:extLst>
          </p:cNvPr>
          <p:cNvSpPr txBox="1"/>
          <p:nvPr/>
        </p:nvSpPr>
        <p:spPr>
          <a:xfrm>
            <a:off x="1245899" y="2071252"/>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xmlns="" id="{3724313B-9A95-4971-8BBF-4B5B0CB6A29B}"/>
              </a:ext>
            </a:extLst>
          </p:cNvPr>
          <p:cNvSpPr txBox="1"/>
          <p:nvPr/>
        </p:nvSpPr>
        <p:spPr>
          <a:xfrm>
            <a:off x="1596153" y="6449096"/>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xmlns="" id="{8DADD1EF-AE32-44FA-911E-ABCA7C4AE023}"/>
              </a:ext>
            </a:extLst>
          </p:cNvPr>
          <p:cNvCxnSpPr/>
          <p:nvPr/>
        </p:nvCxnSpPr>
        <p:spPr>
          <a:xfrm>
            <a:off x="3098295" y="2919653"/>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xmlns="" id="{C09651A1-BD3C-454E-98E5-4BBEEFF5A43C}"/>
              </a:ext>
            </a:extLst>
          </p:cNvPr>
          <p:cNvGrpSpPr/>
          <p:nvPr/>
        </p:nvGrpSpPr>
        <p:grpSpPr>
          <a:xfrm>
            <a:off x="1264683" y="2605988"/>
            <a:ext cx="483945" cy="624220"/>
            <a:chOff x="1264683" y="2605988"/>
            <a:chExt cx="483945" cy="624220"/>
          </a:xfrm>
        </p:grpSpPr>
        <p:sp>
          <p:nvSpPr>
            <p:cNvPr id="40" name="TextBox 39">
              <a:extLst>
                <a:ext uri="{FF2B5EF4-FFF2-40B4-BE49-F238E27FC236}">
                  <a16:creationId xmlns:a16="http://schemas.microsoft.com/office/drawing/2014/main" xmlns="" id="{D3CD2A39-D109-4FAE-B25C-ED1DFE81C84E}"/>
                </a:ext>
              </a:extLst>
            </p:cNvPr>
            <p:cNvSpPr txBox="1"/>
            <p:nvPr/>
          </p:nvSpPr>
          <p:spPr>
            <a:xfrm>
              <a:off x="1269010" y="2605988"/>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xmlns="" id="{ACBB9843-734A-4D3C-A975-F5C83244BD7B}"/>
                </a:ext>
              </a:extLst>
            </p:cNvPr>
            <p:cNvSpPr txBox="1"/>
            <p:nvPr/>
          </p:nvSpPr>
          <p:spPr>
            <a:xfrm>
              <a:off x="1264683" y="2922431"/>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sp>
        <p:nvSpPr>
          <p:cNvPr id="44" name="TextBox 43">
            <a:extLst>
              <a:ext uri="{FF2B5EF4-FFF2-40B4-BE49-F238E27FC236}">
                <a16:creationId xmlns:a16="http://schemas.microsoft.com/office/drawing/2014/main" xmlns="" id="{E64667F4-C351-4D84-B2A1-6A215DE9D9D3}"/>
              </a:ext>
            </a:extLst>
          </p:cNvPr>
          <p:cNvSpPr txBox="1"/>
          <p:nvPr/>
        </p:nvSpPr>
        <p:spPr>
          <a:xfrm>
            <a:off x="1275807" y="3936135"/>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xmlns="" id="{0446A54A-66AA-49AB-982A-7C25228AA3B1}"/>
              </a:ext>
            </a:extLst>
          </p:cNvPr>
          <p:cNvSpPr txBox="1"/>
          <p:nvPr/>
        </p:nvSpPr>
        <p:spPr>
          <a:xfrm>
            <a:off x="1271480" y="4252578"/>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xmlns="" id="{435BAB2A-9D3A-4320-90BE-7290D5EA5F71}"/>
              </a:ext>
            </a:extLst>
          </p:cNvPr>
          <p:cNvSpPr txBox="1"/>
          <p:nvPr/>
        </p:nvSpPr>
        <p:spPr>
          <a:xfrm>
            <a:off x="1060727" y="5176397"/>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cxnSp>
        <p:nvCxnSpPr>
          <p:cNvPr id="50" name="Straight Arrow Connector 49">
            <a:extLst>
              <a:ext uri="{FF2B5EF4-FFF2-40B4-BE49-F238E27FC236}">
                <a16:creationId xmlns:a16="http://schemas.microsoft.com/office/drawing/2014/main" xmlns="" id="{7DF1E900-D566-465A-8013-669A75F7EC3F}"/>
              </a:ext>
            </a:extLst>
          </p:cNvPr>
          <p:cNvCxnSpPr/>
          <p:nvPr/>
        </p:nvCxnSpPr>
        <p:spPr>
          <a:xfrm>
            <a:off x="2990028" y="429656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94CAB768-0A3E-4061-8F88-83EB61A900DD}"/>
              </a:ext>
            </a:extLst>
          </p:cNvPr>
          <p:cNvCxnSpPr>
            <a:cxnSpLocks/>
          </p:cNvCxnSpPr>
          <p:nvPr/>
        </p:nvCxnSpPr>
        <p:spPr>
          <a:xfrm flipH="1">
            <a:off x="3071314" y="4175818"/>
            <a:ext cx="169417" cy="263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8E322E0D-D53F-4C5C-9DB0-56877BD54D25}"/>
              </a:ext>
            </a:extLst>
          </p:cNvPr>
          <p:cNvCxnSpPr>
            <a:cxnSpLocks/>
          </p:cNvCxnSpPr>
          <p:nvPr/>
        </p:nvCxnSpPr>
        <p:spPr>
          <a:xfrm>
            <a:off x="5726956" y="615614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646C166A-2D27-4041-9148-FD5ED452C87D}"/>
              </a:ext>
            </a:extLst>
          </p:cNvPr>
          <p:cNvSpPr txBox="1"/>
          <p:nvPr/>
        </p:nvSpPr>
        <p:spPr>
          <a:xfrm>
            <a:off x="4086061" y="6443675"/>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9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xmlns="" id="{BC71A4A9-22DA-4E37-A633-8039F1D87A7A}"/>
              </a:ext>
            </a:extLst>
          </p:cNvPr>
          <p:cNvSpPr txBox="1"/>
          <p:nvPr/>
        </p:nvSpPr>
        <p:spPr>
          <a:xfrm>
            <a:off x="3649656" y="5417390"/>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46" name="TextBox 145">
            <a:extLst>
              <a:ext uri="{FF2B5EF4-FFF2-40B4-BE49-F238E27FC236}">
                <a16:creationId xmlns:a16="http://schemas.microsoft.com/office/drawing/2014/main" xmlns="" id="{20382A95-7C57-4BD7-BC42-4FEDF7A2FE50}"/>
              </a:ext>
            </a:extLst>
          </p:cNvPr>
          <p:cNvSpPr txBox="1"/>
          <p:nvPr/>
        </p:nvSpPr>
        <p:spPr>
          <a:xfrm>
            <a:off x="7536851" y="6423981"/>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8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47" name="Straight Connector 146">
            <a:extLst>
              <a:ext uri="{FF2B5EF4-FFF2-40B4-BE49-F238E27FC236}">
                <a16:creationId xmlns:a16="http://schemas.microsoft.com/office/drawing/2014/main" xmlns="" id="{29B0C040-A291-48FC-961C-7CA15F1F91C8}"/>
              </a:ext>
            </a:extLst>
          </p:cNvPr>
          <p:cNvCxnSpPr>
            <a:cxnSpLocks/>
          </p:cNvCxnSpPr>
          <p:nvPr/>
        </p:nvCxnSpPr>
        <p:spPr>
          <a:xfrm>
            <a:off x="9839541" y="617583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xmlns="" id="{BFE4ABE8-A8C7-4771-B9FB-437C873788A4}"/>
              </a:ext>
            </a:extLst>
          </p:cNvPr>
          <p:cNvGrpSpPr/>
          <p:nvPr/>
        </p:nvGrpSpPr>
        <p:grpSpPr>
          <a:xfrm>
            <a:off x="5560960" y="2053795"/>
            <a:ext cx="4261640" cy="4538253"/>
            <a:chOff x="5560960" y="2053795"/>
            <a:chExt cx="4261640" cy="4538253"/>
          </a:xfrm>
        </p:grpSpPr>
        <p:cxnSp>
          <p:nvCxnSpPr>
            <p:cNvPr id="70" name="Straight Arrow Connector 69">
              <a:extLst>
                <a:ext uri="{FF2B5EF4-FFF2-40B4-BE49-F238E27FC236}">
                  <a16:creationId xmlns:a16="http://schemas.microsoft.com/office/drawing/2014/main" xmlns="" id="{155C9856-47E4-43FE-AA27-A545CF2CB4C9}"/>
                </a:ext>
              </a:extLst>
            </p:cNvPr>
            <p:cNvCxnSpPr/>
            <p:nvPr/>
          </p:nvCxnSpPr>
          <p:spPr>
            <a:xfrm>
              <a:off x="5560960" y="4922458"/>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xmlns="" id="{801FBBA4-0141-4FB7-A849-B4C7E6218DD5}"/>
                </a:ext>
              </a:extLst>
            </p:cNvPr>
            <p:cNvGrpSpPr/>
            <p:nvPr/>
          </p:nvGrpSpPr>
          <p:grpSpPr>
            <a:xfrm>
              <a:off x="6519107" y="2053795"/>
              <a:ext cx="3303493" cy="4538253"/>
              <a:chOff x="6519107" y="2053795"/>
              <a:chExt cx="3303493" cy="4538253"/>
            </a:xfrm>
          </p:grpSpPr>
          <p:grpSp>
            <p:nvGrpSpPr>
              <p:cNvPr id="26" name="Group 25">
                <a:extLst>
                  <a:ext uri="{FF2B5EF4-FFF2-40B4-BE49-F238E27FC236}">
                    <a16:creationId xmlns:a16="http://schemas.microsoft.com/office/drawing/2014/main" xmlns="" id="{D76E3D3A-1BA9-4836-ACD9-D9E9FF1A817F}"/>
                  </a:ext>
                </a:extLst>
              </p:cNvPr>
              <p:cNvGrpSpPr/>
              <p:nvPr/>
            </p:nvGrpSpPr>
            <p:grpSpPr>
              <a:xfrm>
                <a:off x="6519107" y="2053795"/>
                <a:ext cx="3303493" cy="3747369"/>
                <a:chOff x="6519107" y="2053795"/>
                <a:chExt cx="3303493" cy="3747369"/>
              </a:xfrm>
            </p:grpSpPr>
            <p:sp>
              <p:nvSpPr>
                <p:cNvPr id="71" name="TextBox 70">
                  <a:extLst>
                    <a:ext uri="{FF2B5EF4-FFF2-40B4-BE49-F238E27FC236}">
                      <a16:creationId xmlns:a16="http://schemas.microsoft.com/office/drawing/2014/main" xmlns="" id="{56381FD1-F342-4C00-817E-BCB3DB00FE78}"/>
                    </a:ext>
                  </a:extLst>
                </p:cNvPr>
                <p:cNvSpPr txBox="1"/>
                <p:nvPr/>
              </p:nvSpPr>
              <p:spPr>
                <a:xfrm>
                  <a:off x="7058446" y="2053795"/>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4" name="Group 103">
                  <a:extLst>
                    <a:ext uri="{FF2B5EF4-FFF2-40B4-BE49-F238E27FC236}">
                      <a16:creationId xmlns:a16="http://schemas.microsoft.com/office/drawing/2014/main" xmlns="" id="{0DD77C63-3CDE-436A-86F0-4840D63D1261}"/>
                    </a:ext>
                  </a:extLst>
                </p:cNvPr>
                <p:cNvGrpSpPr/>
                <p:nvPr/>
              </p:nvGrpSpPr>
              <p:grpSpPr>
                <a:xfrm>
                  <a:off x="6583322" y="3989265"/>
                  <a:ext cx="485775" cy="956820"/>
                  <a:chOff x="6504236" y="3327731"/>
                  <a:chExt cx="485775" cy="956820"/>
                </a:xfrm>
              </p:grpSpPr>
              <p:sp>
                <p:nvSpPr>
                  <p:cNvPr id="81" name="Trapezoid 80">
                    <a:extLst>
                      <a:ext uri="{FF2B5EF4-FFF2-40B4-BE49-F238E27FC236}">
                        <a16:creationId xmlns:a16="http://schemas.microsoft.com/office/drawing/2014/main" xmlns="" id="{24E32C6F-4BCC-4DDC-B78F-1613C6074B72}"/>
                      </a:ext>
                    </a:extLst>
                  </p:cNvPr>
                  <p:cNvSpPr/>
                  <p:nvPr/>
                </p:nvSpPr>
                <p:spPr>
                  <a:xfrm rot="10800000">
                    <a:off x="6504236" y="3836876"/>
                    <a:ext cx="485775" cy="447675"/>
                  </a:xfrm>
                  <a:prstGeom prst="trapezoi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xmlns="" id="{6631CC38-2E0C-4C03-8BD9-E60E573373FC}"/>
                      </a:ext>
                    </a:extLst>
                  </p:cNvPr>
                  <p:cNvGrpSpPr/>
                  <p:nvPr/>
                </p:nvGrpSpPr>
                <p:grpSpPr>
                  <a:xfrm>
                    <a:off x="6544716" y="3327731"/>
                    <a:ext cx="404813" cy="514350"/>
                    <a:chOff x="3081337" y="504825"/>
                    <a:chExt cx="404813" cy="514350"/>
                  </a:xfrm>
                </p:grpSpPr>
                <p:cxnSp>
                  <p:nvCxnSpPr>
                    <p:cNvPr id="83" name="Straight Arrow Connector 82">
                      <a:extLst>
                        <a:ext uri="{FF2B5EF4-FFF2-40B4-BE49-F238E27FC236}">
                          <a16:creationId xmlns:a16="http://schemas.microsoft.com/office/drawing/2014/main" xmlns="" id="{90F30BA5-8B38-4D0E-9DED-69A863D7E3FB}"/>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4" name="Teardrop 83">
                      <a:extLst>
                        <a:ext uri="{FF2B5EF4-FFF2-40B4-BE49-F238E27FC236}">
                          <a16:creationId xmlns:a16="http://schemas.microsoft.com/office/drawing/2014/main" xmlns="" id="{DA9B1FAA-7F08-4982-A796-0545F24370D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ardrop 84">
                      <a:extLst>
                        <a:ext uri="{FF2B5EF4-FFF2-40B4-BE49-F238E27FC236}">
                          <a16:creationId xmlns:a16="http://schemas.microsoft.com/office/drawing/2014/main" xmlns="" id="{F2AEEFBA-FED6-4BBD-8118-10742AE75B7C}"/>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 name="Group 86">
                  <a:extLst>
                    <a:ext uri="{FF2B5EF4-FFF2-40B4-BE49-F238E27FC236}">
                      <a16:creationId xmlns:a16="http://schemas.microsoft.com/office/drawing/2014/main" xmlns="" id="{3EE3211F-5671-4447-ACE4-0EEFBC73489A}"/>
                    </a:ext>
                  </a:extLst>
                </p:cNvPr>
                <p:cNvGrpSpPr/>
                <p:nvPr/>
              </p:nvGrpSpPr>
              <p:grpSpPr>
                <a:xfrm>
                  <a:off x="7162702" y="2530230"/>
                  <a:ext cx="1166911" cy="1092177"/>
                  <a:chOff x="3945972" y="4301931"/>
                  <a:chExt cx="1166911" cy="1092177"/>
                </a:xfrm>
              </p:grpSpPr>
              <p:grpSp>
                <p:nvGrpSpPr>
                  <p:cNvPr id="88" name="Group 87">
                    <a:extLst>
                      <a:ext uri="{FF2B5EF4-FFF2-40B4-BE49-F238E27FC236}">
                        <a16:creationId xmlns:a16="http://schemas.microsoft.com/office/drawing/2014/main" xmlns="" id="{5160041C-01ED-4528-9914-31BE4C8FC3BB}"/>
                      </a:ext>
                    </a:extLst>
                  </p:cNvPr>
                  <p:cNvGrpSpPr/>
                  <p:nvPr/>
                </p:nvGrpSpPr>
                <p:grpSpPr>
                  <a:xfrm>
                    <a:off x="3945972" y="4676823"/>
                    <a:ext cx="1166911" cy="717285"/>
                    <a:chOff x="3941248" y="2740293"/>
                    <a:chExt cx="1166911" cy="717285"/>
                  </a:xfrm>
                </p:grpSpPr>
                <p:sp>
                  <p:nvSpPr>
                    <p:cNvPr id="97" name="Trapezoid 96">
                      <a:extLst>
                        <a:ext uri="{FF2B5EF4-FFF2-40B4-BE49-F238E27FC236}">
                          <a16:creationId xmlns:a16="http://schemas.microsoft.com/office/drawing/2014/main" xmlns="" id="{F3566164-FEA7-4E35-8A51-C045417F5826}"/>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rapezoid 97">
                      <a:extLst>
                        <a:ext uri="{FF2B5EF4-FFF2-40B4-BE49-F238E27FC236}">
                          <a16:creationId xmlns:a16="http://schemas.microsoft.com/office/drawing/2014/main" xmlns="" id="{96F651C0-9C62-4260-AA98-386FC50166E3}"/>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xmlns="" id="{02231C37-757F-4855-B566-1BBEB421E68F}"/>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xmlns="" id="{CB234333-B9A9-4FD8-A348-BD2BCE1F2E3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01" name="Group 100">
                      <a:extLst>
                        <a:ext uri="{FF2B5EF4-FFF2-40B4-BE49-F238E27FC236}">
                          <a16:creationId xmlns:a16="http://schemas.microsoft.com/office/drawing/2014/main" xmlns="" id="{9977974C-549F-414D-B4CA-B70AB7E7E517}"/>
                        </a:ext>
                      </a:extLst>
                    </p:cNvPr>
                    <p:cNvGrpSpPr/>
                    <p:nvPr/>
                  </p:nvGrpSpPr>
                  <p:grpSpPr>
                    <a:xfrm>
                      <a:off x="3941248" y="3145545"/>
                      <a:ext cx="1166911" cy="312033"/>
                      <a:chOff x="1269009" y="3089464"/>
                      <a:chExt cx="1166911" cy="312033"/>
                    </a:xfrm>
                  </p:grpSpPr>
                  <p:sp>
                    <p:nvSpPr>
                      <p:cNvPr id="102" name="TextBox 101">
                        <a:extLst>
                          <a:ext uri="{FF2B5EF4-FFF2-40B4-BE49-F238E27FC236}">
                            <a16:creationId xmlns:a16="http://schemas.microsoft.com/office/drawing/2014/main" xmlns="" id="{1ADDD942-48F3-46B4-B4A0-1C12C7B8E488}"/>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xmlns="" id="{54B1DA85-550C-4FE5-B271-F2D50A5113FD}"/>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89" name="Group 88">
                    <a:extLst>
                      <a:ext uri="{FF2B5EF4-FFF2-40B4-BE49-F238E27FC236}">
                        <a16:creationId xmlns:a16="http://schemas.microsoft.com/office/drawing/2014/main" xmlns="" id="{BB435B87-DF66-4FE4-8555-08079514188B}"/>
                      </a:ext>
                    </a:extLst>
                  </p:cNvPr>
                  <p:cNvGrpSpPr/>
                  <p:nvPr/>
                </p:nvGrpSpPr>
                <p:grpSpPr>
                  <a:xfrm>
                    <a:off x="4014770" y="4301931"/>
                    <a:ext cx="302243" cy="384026"/>
                    <a:chOff x="3081337" y="504825"/>
                    <a:chExt cx="404813" cy="514350"/>
                  </a:xfrm>
                </p:grpSpPr>
                <p:cxnSp>
                  <p:nvCxnSpPr>
                    <p:cNvPr id="94" name="Straight Arrow Connector 93">
                      <a:extLst>
                        <a:ext uri="{FF2B5EF4-FFF2-40B4-BE49-F238E27FC236}">
                          <a16:creationId xmlns:a16="http://schemas.microsoft.com/office/drawing/2014/main" xmlns="" id="{177167C1-ED7B-499F-9863-179D8A6638F4}"/>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5" name="Teardrop 94">
                      <a:extLst>
                        <a:ext uri="{FF2B5EF4-FFF2-40B4-BE49-F238E27FC236}">
                          <a16:creationId xmlns:a16="http://schemas.microsoft.com/office/drawing/2014/main" xmlns="" id="{020852EA-DC05-4AE5-8553-4407D0C6CA3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Teardrop 95">
                      <a:extLst>
                        <a:ext uri="{FF2B5EF4-FFF2-40B4-BE49-F238E27FC236}">
                          <a16:creationId xmlns:a16="http://schemas.microsoft.com/office/drawing/2014/main" xmlns="" id="{261CF9CA-F117-4181-8DD6-6245E24E49F8}"/>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xmlns="" id="{08158226-4B7D-4742-8F99-65160272F635}"/>
                      </a:ext>
                    </a:extLst>
                  </p:cNvPr>
                  <p:cNvGrpSpPr/>
                  <p:nvPr/>
                </p:nvGrpSpPr>
                <p:grpSpPr>
                  <a:xfrm>
                    <a:off x="4694140" y="4304851"/>
                    <a:ext cx="302243" cy="384026"/>
                    <a:chOff x="3081337" y="504825"/>
                    <a:chExt cx="404813" cy="514350"/>
                  </a:xfrm>
                </p:grpSpPr>
                <p:cxnSp>
                  <p:nvCxnSpPr>
                    <p:cNvPr id="91" name="Straight Arrow Connector 90">
                      <a:extLst>
                        <a:ext uri="{FF2B5EF4-FFF2-40B4-BE49-F238E27FC236}">
                          <a16:creationId xmlns:a16="http://schemas.microsoft.com/office/drawing/2014/main" xmlns="" id="{D4BF4DC9-18D8-4F5C-8330-FD1688D7981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2" name="Teardrop 91">
                      <a:extLst>
                        <a:ext uri="{FF2B5EF4-FFF2-40B4-BE49-F238E27FC236}">
                          <a16:creationId xmlns:a16="http://schemas.microsoft.com/office/drawing/2014/main" xmlns="" id="{5F747CD2-59E5-424D-B24B-44244FAEC03A}"/>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ardrop 92">
                      <a:extLst>
                        <a:ext uri="{FF2B5EF4-FFF2-40B4-BE49-F238E27FC236}">
                          <a16:creationId xmlns:a16="http://schemas.microsoft.com/office/drawing/2014/main" xmlns="" id="{CF225530-4724-4467-B3D1-E1CCFCDCE9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06" name="Straight Connector 105">
                  <a:extLst>
                    <a:ext uri="{FF2B5EF4-FFF2-40B4-BE49-F238E27FC236}">
                      <a16:creationId xmlns:a16="http://schemas.microsoft.com/office/drawing/2014/main" xmlns="" id="{5F9726B9-CE82-41BD-BDBE-2DF64022E7D3}"/>
                    </a:ext>
                  </a:extLst>
                </p:cNvPr>
                <p:cNvCxnSpPr/>
                <p:nvPr/>
              </p:nvCxnSpPr>
              <p:spPr>
                <a:xfrm flipH="1">
                  <a:off x="7642321" y="2566772"/>
                  <a:ext cx="174066" cy="711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xmlns="" id="{61BC2448-F877-4370-B744-C8ABCFFE48AD}"/>
                    </a:ext>
                  </a:extLst>
                </p:cNvPr>
                <p:cNvSpPr/>
                <p:nvPr/>
              </p:nvSpPr>
              <p:spPr>
                <a:xfrm rot="10800000">
                  <a:off x="7203746" y="4507855"/>
                  <a:ext cx="485775" cy="447675"/>
                </a:xfrm>
                <a:prstGeom prst="trapezoid">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8" name="Straight Arrow Connector 107">
                  <a:extLst>
                    <a:ext uri="{FF2B5EF4-FFF2-40B4-BE49-F238E27FC236}">
                      <a16:creationId xmlns:a16="http://schemas.microsoft.com/office/drawing/2014/main" xmlns="" id="{3AA5FF10-66C6-4D2A-BFBD-B79E77E023B8}"/>
                    </a:ext>
                  </a:extLst>
                </p:cNvPr>
                <p:cNvCxnSpPr>
                  <a:cxnSpLocks/>
                </p:cNvCxnSpPr>
                <p:nvPr/>
              </p:nvCxnSpPr>
              <p:spPr>
                <a:xfrm>
                  <a:off x="7451395" y="4182482"/>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09" name="Teardrop 108">
                  <a:extLst>
                    <a:ext uri="{FF2B5EF4-FFF2-40B4-BE49-F238E27FC236}">
                      <a16:creationId xmlns:a16="http://schemas.microsoft.com/office/drawing/2014/main" xmlns="" id="{F75E64B2-9C8F-44D8-93F2-FFB2279C99E0}"/>
                    </a:ext>
                  </a:extLst>
                </p:cNvPr>
                <p:cNvSpPr/>
                <p:nvPr/>
              </p:nvSpPr>
              <p:spPr>
                <a:xfrm>
                  <a:off x="7441871" y="400150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Teardrop 109">
                  <a:extLst>
                    <a:ext uri="{FF2B5EF4-FFF2-40B4-BE49-F238E27FC236}">
                      <a16:creationId xmlns:a16="http://schemas.microsoft.com/office/drawing/2014/main" xmlns="" id="{36B459F1-6D9F-4DF8-840F-D4273EC814A5}"/>
                    </a:ext>
                  </a:extLst>
                </p:cNvPr>
                <p:cNvSpPr/>
                <p:nvPr/>
              </p:nvSpPr>
              <p:spPr>
                <a:xfrm rot="17580000">
                  <a:off x="7251370" y="402055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rapezoid 110">
                  <a:extLst>
                    <a:ext uri="{FF2B5EF4-FFF2-40B4-BE49-F238E27FC236}">
                      <a16:creationId xmlns:a16="http://schemas.microsoft.com/office/drawing/2014/main" xmlns="" id="{0BAFD664-C045-412D-8238-D370E60172E4}"/>
                    </a:ext>
                  </a:extLst>
                </p:cNvPr>
                <p:cNvSpPr/>
                <p:nvPr/>
              </p:nvSpPr>
              <p:spPr>
                <a:xfrm rot="10800000">
                  <a:off x="7829720" y="4498592"/>
                  <a:ext cx="485775" cy="447675"/>
                </a:xfrm>
                <a:prstGeom prst="trapezoid">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a:extLst>
                    <a:ext uri="{FF2B5EF4-FFF2-40B4-BE49-F238E27FC236}">
                      <a16:creationId xmlns:a16="http://schemas.microsoft.com/office/drawing/2014/main" xmlns="" id="{FFD0C19C-13B9-4C45-AD36-C620F516F5BB}"/>
                    </a:ext>
                  </a:extLst>
                </p:cNvPr>
                <p:cNvCxnSpPr>
                  <a:cxnSpLocks/>
                </p:cNvCxnSpPr>
                <p:nvPr/>
              </p:nvCxnSpPr>
              <p:spPr>
                <a:xfrm>
                  <a:off x="8077369" y="4173219"/>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3" name="Teardrop 112">
                  <a:extLst>
                    <a:ext uri="{FF2B5EF4-FFF2-40B4-BE49-F238E27FC236}">
                      <a16:creationId xmlns:a16="http://schemas.microsoft.com/office/drawing/2014/main" xmlns="" id="{B12A2F5E-3F7C-482D-A09C-99A7F8A82758}"/>
                    </a:ext>
                  </a:extLst>
                </p:cNvPr>
                <p:cNvSpPr/>
                <p:nvPr/>
              </p:nvSpPr>
              <p:spPr>
                <a:xfrm>
                  <a:off x="8067845" y="399224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Teardrop 113">
                  <a:extLst>
                    <a:ext uri="{FF2B5EF4-FFF2-40B4-BE49-F238E27FC236}">
                      <a16:creationId xmlns:a16="http://schemas.microsoft.com/office/drawing/2014/main" xmlns="" id="{3CB96155-12C9-4E9C-BEC0-3D0597C0ADA6}"/>
                    </a:ext>
                  </a:extLst>
                </p:cNvPr>
                <p:cNvSpPr/>
                <p:nvPr/>
              </p:nvSpPr>
              <p:spPr>
                <a:xfrm rot="17580000">
                  <a:off x="7877344" y="401129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Trapezoid 114">
                  <a:extLst>
                    <a:ext uri="{FF2B5EF4-FFF2-40B4-BE49-F238E27FC236}">
                      <a16:creationId xmlns:a16="http://schemas.microsoft.com/office/drawing/2014/main" xmlns="" id="{845672EF-9683-4B71-96AA-9E7FB128C0A8}"/>
                    </a:ext>
                  </a:extLst>
                </p:cNvPr>
                <p:cNvSpPr/>
                <p:nvPr/>
              </p:nvSpPr>
              <p:spPr>
                <a:xfrm rot="10800000">
                  <a:off x="8465496" y="4515857"/>
                  <a:ext cx="485775" cy="447675"/>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Arrow Connector 115">
                  <a:extLst>
                    <a:ext uri="{FF2B5EF4-FFF2-40B4-BE49-F238E27FC236}">
                      <a16:creationId xmlns:a16="http://schemas.microsoft.com/office/drawing/2014/main" xmlns="" id="{21A5375D-8720-42A0-829D-6C207AD50792}"/>
                    </a:ext>
                  </a:extLst>
                </p:cNvPr>
                <p:cNvCxnSpPr>
                  <a:cxnSpLocks/>
                </p:cNvCxnSpPr>
                <p:nvPr/>
              </p:nvCxnSpPr>
              <p:spPr>
                <a:xfrm>
                  <a:off x="8713145" y="4190484"/>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7" name="Teardrop 116">
                  <a:extLst>
                    <a:ext uri="{FF2B5EF4-FFF2-40B4-BE49-F238E27FC236}">
                      <a16:creationId xmlns:a16="http://schemas.microsoft.com/office/drawing/2014/main" xmlns="" id="{9B28D4D8-36E1-4286-80FD-7CA7408C6372}"/>
                    </a:ext>
                  </a:extLst>
                </p:cNvPr>
                <p:cNvSpPr/>
                <p:nvPr/>
              </p:nvSpPr>
              <p:spPr>
                <a:xfrm>
                  <a:off x="8703621" y="400950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Teardrop 117">
                  <a:extLst>
                    <a:ext uri="{FF2B5EF4-FFF2-40B4-BE49-F238E27FC236}">
                      <a16:creationId xmlns:a16="http://schemas.microsoft.com/office/drawing/2014/main" xmlns="" id="{BA345B8D-93F0-43FF-86E3-7B4C3AF5FA99}"/>
                    </a:ext>
                  </a:extLst>
                </p:cNvPr>
                <p:cNvSpPr/>
                <p:nvPr/>
              </p:nvSpPr>
              <p:spPr>
                <a:xfrm rot="17580000">
                  <a:off x="8513120" y="402855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0" name="Straight Arrow Connector 119">
                  <a:extLst>
                    <a:ext uri="{FF2B5EF4-FFF2-40B4-BE49-F238E27FC236}">
                      <a16:creationId xmlns:a16="http://schemas.microsoft.com/office/drawing/2014/main" xmlns="" id="{7EB8E4A4-268E-443B-A83C-EA700B33195C}"/>
                    </a:ext>
                  </a:extLst>
                </p:cNvPr>
                <p:cNvCxnSpPr>
                  <a:cxnSpLocks/>
                </p:cNvCxnSpPr>
                <p:nvPr/>
              </p:nvCxnSpPr>
              <p:spPr>
                <a:xfrm flipH="1">
                  <a:off x="6889681" y="3607693"/>
                  <a:ext cx="742690" cy="3107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xmlns="" id="{0FE22369-5E02-49A6-B990-1ABF11CA9607}"/>
                    </a:ext>
                  </a:extLst>
                </p:cNvPr>
                <p:cNvCxnSpPr>
                  <a:cxnSpLocks/>
                </p:cNvCxnSpPr>
                <p:nvPr/>
              </p:nvCxnSpPr>
              <p:spPr>
                <a:xfrm flipH="1">
                  <a:off x="7483633" y="3629114"/>
                  <a:ext cx="205888" cy="286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xmlns="" id="{04DAB6AA-5259-42DC-BD0F-68CEC9E03248}"/>
                    </a:ext>
                  </a:extLst>
                </p:cNvPr>
                <p:cNvCxnSpPr>
                  <a:cxnSpLocks/>
                </p:cNvCxnSpPr>
                <p:nvPr/>
              </p:nvCxnSpPr>
              <p:spPr>
                <a:xfrm>
                  <a:off x="7791852" y="3646208"/>
                  <a:ext cx="128202" cy="230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xmlns="" id="{29FDD5D2-1377-4A2E-B8B1-B237ADFBC1D1}"/>
                    </a:ext>
                  </a:extLst>
                </p:cNvPr>
                <p:cNvCxnSpPr>
                  <a:cxnSpLocks/>
                </p:cNvCxnSpPr>
                <p:nvPr/>
              </p:nvCxnSpPr>
              <p:spPr>
                <a:xfrm>
                  <a:off x="7862904" y="3607200"/>
                  <a:ext cx="598651" cy="251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xmlns="" id="{88893BC8-D3C3-4F74-A3B8-F1B1F370DB11}"/>
                    </a:ext>
                  </a:extLst>
                </p:cNvPr>
                <p:cNvSpPr txBox="1"/>
                <p:nvPr/>
              </p:nvSpPr>
              <p:spPr>
                <a:xfrm>
                  <a:off x="6626589" y="4544391"/>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xmlns="" id="{B53FCC7F-BEB9-46E8-BE95-559D57CB2C62}"/>
                    </a:ext>
                  </a:extLst>
                </p:cNvPr>
                <p:cNvSpPr txBox="1"/>
                <p:nvPr/>
              </p:nvSpPr>
              <p:spPr>
                <a:xfrm>
                  <a:off x="7257271"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xmlns="" id="{C4345209-E938-4467-8907-E6B290F394CC}"/>
                    </a:ext>
                  </a:extLst>
                </p:cNvPr>
                <p:cNvSpPr txBox="1"/>
                <p:nvPr/>
              </p:nvSpPr>
              <p:spPr>
                <a:xfrm>
                  <a:off x="7890149"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TextBox 133">
                  <a:extLst>
                    <a:ext uri="{FF2B5EF4-FFF2-40B4-BE49-F238E27FC236}">
                      <a16:creationId xmlns:a16="http://schemas.microsoft.com/office/drawing/2014/main" xmlns="" id="{DDC1BEE6-E6BB-4D83-A014-0EC20B722E12}"/>
                    </a:ext>
                  </a:extLst>
                </p:cNvPr>
                <p:cNvSpPr txBox="1"/>
                <p:nvPr/>
              </p:nvSpPr>
              <p:spPr>
                <a:xfrm>
                  <a:off x="8519021" y="455076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xmlns="" id="{07D6233A-E523-484C-BC18-DEB63D88F101}"/>
                    </a:ext>
                  </a:extLst>
                </p:cNvPr>
                <p:cNvSpPr txBox="1"/>
                <p:nvPr/>
              </p:nvSpPr>
              <p:spPr>
                <a:xfrm>
                  <a:off x="6519107" y="4907421"/>
                  <a:ext cx="62068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Control</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(mock)</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xmlns="" id="{86CDECDD-A710-413F-A1DA-CA04D295F5A7}"/>
                    </a:ext>
                  </a:extLst>
                </p:cNvPr>
                <p:cNvSpPr txBox="1"/>
                <p:nvPr/>
              </p:nvSpPr>
              <p:spPr>
                <a:xfrm>
                  <a:off x="7138743" y="4907421"/>
                  <a:ext cx="60625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0.1mM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TextBox 136">
                  <a:extLst>
                    <a:ext uri="{FF2B5EF4-FFF2-40B4-BE49-F238E27FC236}">
                      <a16:creationId xmlns:a16="http://schemas.microsoft.com/office/drawing/2014/main" xmlns="" id="{8B60E78D-C2FF-48F5-BA12-6FD43433925B}"/>
                    </a:ext>
                  </a:extLst>
                </p:cNvPr>
                <p:cNvSpPr txBox="1"/>
                <p:nvPr/>
              </p:nvSpPr>
              <p:spPr>
                <a:xfrm>
                  <a:off x="7737063" y="4914618"/>
                  <a:ext cx="694421"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TextBox 137">
                  <a:extLst>
                    <a:ext uri="{FF2B5EF4-FFF2-40B4-BE49-F238E27FC236}">
                      <a16:creationId xmlns:a16="http://schemas.microsoft.com/office/drawing/2014/main" xmlns="" id="{187298CD-DFBB-4D8F-B3FF-E3AC3232D38C}"/>
                    </a:ext>
                  </a:extLst>
                </p:cNvPr>
                <p:cNvSpPr txBox="1"/>
                <p:nvPr/>
              </p:nvSpPr>
              <p:spPr>
                <a:xfrm>
                  <a:off x="8392746" y="4930493"/>
                  <a:ext cx="72487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Pieris </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1" u="none" strike="noStrike" kern="1200" cap="none" spc="0" normalizeH="0" baseline="0" noProof="0" err="1">
                      <a:ln>
                        <a:noFill/>
                      </a:ln>
                      <a:solidFill>
                        <a:prstClr val="black"/>
                      </a:solidFill>
                      <a:effectLst/>
                      <a:uLnTx/>
                      <a:uFillTx/>
                      <a:latin typeface="Calibri" panose="020F0502020204030204"/>
                      <a:ea typeface="+mn-ea"/>
                      <a:cs typeface="+mn-cs"/>
                    </a:rPr>
                    <a:t>brassicae</a:t>
                  </a:r>
                  <a:endParaRPr kumimoji="0" lang="nl-NL" sz="11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TextBox 138">
                  <a:extLst>
                    <a:ext uri="{FF2B5EF4-FFF2-40B4-BE49-F238E27FC236}">
                      <a16:creationId xmlns:a16="http://schemas.microsoft.com/office/drawing/2014/main" xmlns="" id="{560F2354-F859-45F7-AC9E-B17118F3B6A0}"/>
                    </a:ext>
                  </a:extLst>
                </p:cNvPr>
                <p:cNvSpPr txBox="1"/>
                <p:nvPr/>
              </p:nvSpPr>
              <p:spPr>
                <a:xfrm>
                  <a:off x="6703846" y="5401054"/>
                  <a:ext cx="158248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every 2 days, 4 times total</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1" name="Straight Connector 140">
                  <a:extLst>
                    <a:ext uri="{FF2B5EF4-FFF2-40B4-BE49-F238E27FC236}">
                      <a16:creationId xmlns:a16="http://schemas.microsoft.com/office/drawing/2014/main" xmlns="" id="{D0D30AAB-6932-4C75-B10B-C64257ECE7D8}"/>
                    </a:ext>
                  </a:extLst>
                </p:cNvPr>
                <p:cNvCxnSpPr/>
                <p:nvPr/>
              </p:nvCxnSpPr>
              <p:spPr>
                <a:xfrm>
                  <a:off x="6568610" y="5371738"/>
                  <a:ext cx="1809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xmlns="" id="{2CED67E2-5DBE-4A53-AA25-14E9D1163B6A}"/>
                    </a:ext>
                  </a:extLst>
                </p:cNvPr>
                <p:cNvSpPr txBox="1"/>
                <p:nvPr/>
              </p:nvSpPr>
              <p:spPr>
                <a:xfrm>
                  <a:off x="8394004" y="5373559"/>
                  <a:ext cx="14285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5-10 caterpillars?</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and halved after X days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3" name="Straight Connector 142">
                  <a:extLst>
                    <a:ext uri="{FF2B5EF4-FFF2-40B4-BE49-F238E27FC236}">
                      <a16:creationId xmlns:a16="http://schemas.microsoft.com/office/drawing/2014/main" xmlns="" id="{D188A499-AF71-4DFF-BCCB-BD9AD9FF9E27}"/>
                    </a:ext>
                  </a:extLst>
                </p:cNvPr>
                <p:cNvCxnSpPr>
                  <a:cxnSpLocks/>
                </p:cNvCxnSpPr>
                <p:nvPr/>
              </p:nvCxnSpPr>
              <p:spPr>
                <a:xfrm>
                  <a:off x="8461555" y="5375293"/>
                  <a:ext cx="6560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xmlns="" id="{7069C433-5DEB-47FC-8258-F0CB70D89CD9}"/>
                    </a:ext>
                  </a:extLst>
                </p:cNvPr>
                <p:cNvCxnSpPr/>
                <p:nvPr/>
              </p:nvCxnSpPr>
              <p:spPr>
                <a:xfrm>
                  <a:off x="9338875" y="3876214"/>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xmlns="" id="{FE311887-3C05-4BEB-B1D3-F9A103632F33}"/>
                  </a:ext>
                </a:extLst>
              </p:cNvPr>
              <p:cNvSpPr txBox="1"/>
              <p:nvPr/>
            </p:nvSpPr>
            <p:spPr>
              <a:xfrm>
                <a:off x="6748117" y="5884162"/>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grpSp>
      <p:sp>
        <p:nvSpPr>
          <p:cNvPr id="182" name="TextBox 181">
            <a:extLst>
              <a:ext uri="{FF2B5EF4-FFF2-40B4-BE49-F238E27FC236}">
                <a16:creationId xmlns:a16="http://schemas.microsoft.com/office/drawing/2014/main" xmlns="" id="{F50D1C17-B2C1-42B6-9A78-5F58594F5DB4}"/>
              </a:ext>
            </a:extLst>
          </p:cNvPr>
          <p:cNvSpPr txBox="1"/>
          <p:nvPr/>
        </p:nvSpPr>
        <p:spPr>
          <a:xfrm>
            <a:off x="10226934" y="6432212"/>
            <a:ext cx="135223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3 days + 1 week</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xmlns="" id="{2E6D3E51-24E0-46B2-ABED-2C5609CB263A}"/>
              </a:ext>
            </a:extLst>
          </p:cNvPr>
          <p:cNvGrpSpPr/>
          <p:nvPr/>
        </p:nvGrpSpPr>
        <p:grpSpPr>
          <a:xfrm>
            <a:off x="9670866" y="2071994"/>
            <a:ext cx="2318557" cy="3491555"/>
            <a:chOff x="9670866" y="2071994"/>
            <a:chExt cx="2318557" cy="3491555"/>
          </a:xfrm>
        </p:grpSpPr>
        <p:sp>
          <p:nvSpPr>
            <p:cNvPr id="151" name="TextBox 150">
              <a:extLst>
                <a:ext uri="{FF2B5EF4-FFF2-40B4-BE49-F238E27FC236}">
                  <a16:creationId xmlns:a16="http://schemas.microsoft.com/office/drawing/2014/main" xmlns="" id="{70DC3514-A9BF-40B0-B3DB-F222D75FB78B}"/>
                </a:ext>
              </a:extLst>
            </p:cNvPr>
            <p:cNvSpPr txBox="1"/>
            <p:nvPr/>
          </p:nvSpPr>
          <p:spPr>
            <a:xfrm>
              <a:off x="9670866" y="2071994"/>
              <a:ext cx="227466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Sampling &amp; gene expression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5" name="Group 184">
              <a:extLst>
                <a:ext uri="{FF2B5EF4-FFF2-40B4-BE49-F238E27FC236}">
                  <a16:creationId xmlns:a16="http://schemas.microsoft.com/office/drawing/2014/main" xmlns="" id="{6D772859-581A-4A55-AB0B-8665B61ECE78}"/>
                </a:ext>
              </a:extLst>
            </p:cNvPr>
            <p:cNvGrpSpPr/>
            <p:nvPr/>
          </p:nvGrpSpPr>
          <p:grpSpPr>
            <a:xfrm>
              <a:off x="9973102" y="2515913"/>
              <a:ext cx="1672253" cy="1605769"/>
              <a:chOff x="9973102" y="2515913"/>
              <a:chExt cx="1672253" cy="1605769"/>
            </a:xfrm>
          </p:grpSpPr>
          <p:sp>
            <p:nvSpPr>
              <p:cNvPr id="152" name="TextBox 151">
                <a:extLst>
                  <a:ext uri="{FF2B5EF4-FFF2-40B4-BE49-F238E27FC236}">
                    <a16:creationId xmlns:a16="http://schemas.microsoft.com/office/drawing/2014/main" xmlns="" id="{4D5EBE9C-BD49-4990-94F1-90F920280E83}"/>
                  </a:ext>
                </a:extLst>
              </p:cNvPr>
              <p:cNvSpPr txBox="1"/>
              <p:nvPr/>
            </p:nvSpPr>
            <p:spPr>
              <a:xfrm>
                <a:off x="9973102" y="3567684"/>
                <a:ext cx="1672253"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Leaf disc sampling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72 hours after last exposure</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/caterpillar) </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xmlns="" id="{FE3F095D-493B-41A3-8260-42B5014CFE00}"/>
                  </a:ext>
                </a:extLst>
              </p:cNvPr>
              <p:cNvGrpSpPr/>
              <p:nvPr/>
            </p:nvGrpSpPr>
            <p:grpSpPr>
              <a:xfrm>
                <a:off x="10477620" y="2515913"/>
                <a:ext cx="595826" cy="955066"/>
                <a:chOff x="10477620" y="2515913"/>
                <a:chExt cx="595826" cy="955066"/>
              </a:xfrm>
            </p:grpSpPr>
            <p:grpSp>
              <p:nvGrpSpPr>
                <p:cNvPr id="170" name="Group 169">
                  <a:extLst>
                    <a:ext uri="{FF2B5EF4-FFF2-40B4-BE49-F238E27FC236}">
                      <a16:creationId xmlns:a16="http://schemas.microsoft.com/office/drawing/2014/main" xmlns="" id="{4F4EC33D-1C7A-413F-B829-1230FB5C322B}"/>
                    </a:ext>
                  </a:extLst>
                </p:cNvPr>
                <p:cNvGrpSpPr/>
                <p:nvPr/>
              </p:nvGrpSpPr>
              <p:grpSpPr>
                <a:xfrm>
                  <a:off x="10477620" y="2515913"/>
                  <a:ext cx="595826" cy="955066"/>
                  <a:chOff x="10639491" y="4088689"/>
                  <a:chExt cx="595826" cy="955066"/>
                </a:xfrm>
              </p:grpSpPr>
              <p:sp>
                <p:nvSpPr>
                  <p:cNvPr id="164" name="Trapezoid 163">
                    <a:extLst>
                      <a:ext uri="{FF2B5EF4-FFF2-40B4-BE49-F238E27FC236}">
                        <a16:creationId xmlns:a16="http://schemas.microsoft.com/office/drawing/2014/main" xmlns="" id="{0AA8FF48-2F9D-4194-AAF7-74330351EA0A}"/>
                      </a:ext>
                    </a:extLst>
                  </p:cNvPr>
                  <p:cNvSpPr/>
                  <p:nvPr/>
                </p:nvSpPr>
                <p:spPr>
                  <a:xfrm rot="10800000">
                    <a:off x="10776066" y="4677372"/>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6" name="Group 155">
                    <a:extLst>
                      <a:ext uri="{FF2B5EF4-FFF2-40B4-BE49-F238E27FC236}">
                        <a16:creationId xmlns:a16="http://schemas.microsoft.com/office/drawing/2014/main" xmlns="" id="{21DFD451-6078-4646-9C14-2E30D058E01F}"/>
                      </a:ext>
                    </a:extLst>
                  </p:cNvPr>
                  <p:cNvGrpSpPr/>
                  <p:nvPr/>
                </p:nvGrpSpPr>
                <p:grpSpPr>
                  <a:xfrm>
                    <a:off x="10639491" y="4088689"/>
                    <a:ext cx="595826" cy="600737"/>
                    <a:chOff x="3081337" y="504825"/>
                    <a:chExt cx="404813" cy="514350"/>
                  </a:xfrm>
                </p:grpSpPr>
                <p:cxnSp>
                  <p:nvCxnSpPr>
                    <p:cNvPr id="157" name="Straight Arrow Connector 156">
                      <a:extLst>
                        <a:ext uri="{FF2B5EF4-FFF2-40B4-BE49-F238E27FC236}">
                          <a16:creationId xmlns:a16="http://schemas.microsoft.com/office/drawing/2014/main" xmlns="" id="{EC22AC3C-796E-44AA-A028-EA059CFD492B}"/>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8" name="Teardrop 157">
                      <a:extLst>
                        <a:ext uri="{FF2B5EF4-FFF2-40B4-BE49-F238E27FC236}">
                          <a16:creationId xmlns:a16="http://schemas.microsoft.com/office/drawing/2014/main" xmlns="" id="{C9569B09-ED40-4DD4-A786-B6C4C310D16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Teardrop 158">
                      <a:extLst>
                        <a:ext uri="{FF2B5EF4-FFF2-40B4-BE49-F238E27FC236}">
                          <a16:creationId xmlns:a16="http://schemas.microsoft.com/office/drawing/2014/main" xmlns="" id="{A837418E-BD4C-431D-A18C-247E367B23B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71" name="Oval 170">
                  <a:extLst>
                    <a:ext uri="{FF2B5EF4-FFF2-40B4-BE49-F238E27FC236}">
                      <a16:creationId xmlns:a16="http://schemas.microsoft.com/office/drawing/2014/main" xmlns="" id="{AB5BFA6D-6E31-4BBF-B9EF-B5D4781C7DB6}"/>
                    </a:ext>
                  </a:extLst>
                </p:cNvPr>
                <p:cNvSpPr/>
                <p:nvPr/>
              </p:nvSpPr>
              <p:spPr>
                <a:xfrm>
                  <a:off x="10955711" y="2580128"/>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Oval 171">
                  <a:extLst>
                    <a:ext uri="{FF2B5EF4-FFF2-40B4-BE49-F238E27FC236}">
                      <a16:creationId xmlns:a16="http://schemas.microsoft.com/office/drawing/2014/main" xmlns="" id="{5C562706-43DC-4E8B-9A9E-598EABB5D0E7}"/>
                    </a:ext>
                  </a:extLst>
                </p:cNvPr>
                <p:cNvSpPr/>
                <p:nvPr/>
              </p:nvSpPr>
              <p:spPr>
                <a:xfrm>
                  <a:off x="10860280" y="266416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Oval 172">
                  <a:extLst>
                    <a:ext uri="{FF2B5EF4-FFF2-40B4-BE49-F238E27FC236}">
                      <a16:creationId xmlns:a16="http://schemas.microsoft.com/office/drawing/2014/main" xmlns="" id="{F6119DF0-C0EF-4F59-847F-613CAEE59FE1}"/>
                    </a:ext>
                  </a:extLst>
                </p:cNvPr>
                <p:cNvSpPr/>
                <p:nvPr/>
              </p:nvSpPr>
              <p:spPr>
                <a:xfrm>
                  <a:off x="10534115" y="256873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xmlns="" id="{879955B8-6390-43E8-83AC-42780F608FD7}"/>
                    </a:ext>
                  </a:extLst>
                </p:cNvPr>
                <p:cNvSpPr/>
                <p:nvPr/>
              </p:nvSpPr>
              <p:spPr>
                <a:xfrm>
                  <a:off x="10628122" y="268837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Oval 174">
                  <a:extLst>
                    <a:ext uri="{FF2B5EF4-FFF2-40B4-BE49-F238E27FC236}">
                      <a16:creationId xmlns:a16="http://schemas.microsoft.com/office/drawing/2014/main" xmlns="" id="{803C8D48-A4E7-450D-9747-7C8C410FD394}"/>
                    </a:ext>
                  </a:extLst>
                </p:cNvPr>
                <p:cNvSpPr/>
                <p:nvPr/>
              </p:nvSpPr>
              <p:spPr>
                <a:xfrm>
                  <a:off x="10643786" y="2584394"/>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4" name="Group 183">
              <a:extLst>
                <a:ext uri="{FF2B5EF4-FFF2-40B4-BE49-F238E27FC236}">
                  <a16:creationId xmlns:a16="http://schemas.microsoft.com/office/drawing/2014/main" xmlns="" id="{E75B6ADE-BD98-4D1C-9C1E-3A506582F1C0}"/>
                </a:ext>
              </a:extLst>
            </p:cNvPr>
            <p:cNvGrpSpPr/>
            <p:nvPr/>
          </p:nvGrpSpPr>
          <p:grpSpPr>
            <a:xfrm>
              <a:off x="9904832" y="4311673"/>
              <a:ext cx="2084591" cy="1251876"/>
              <a:chOff x="9904832" y="4311673"/>
              <a:chExt cx="2084591" cy="1251876"/>
            </a:xfrm>
          </p:grpSpPr>
          <p:sp>
            <p:nvSpPr>
              <p:cNvPr id="178" name="TextBox 177">
                <a:extLst>
                  <a:ext uri="{FF2B5EF4-FFF2-40B4-BE49-F238E27FC236}">
                    <a16:creationId xmlns:a16="http://schemas.microsoft.com/office/drawing/2014/main" xmlns="" id="{D7760C3E-93DB-45AE-8893-316E8F7B63D3}"/>
                  </a:ext>
                </a:extLst>
              </p:cNvPr>
              <p:cNvSpPr txBox="1"/>
              <p:nvPr/>
            </p:nvSpPr>
            <p:spPr>
              <a:xfrm>
                <a:off x="9904832" y="5009551"/>
                <a:ext cx="203072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Expression of JA signaling genes (q-PCR); </a:t>
                </a:r>
                <a:r>
                  <a:rPr kumimoji="0" lang="en-US" sz="1000" b="1" i="1" u="none" strike="noStrike" kern="1200" cap="none" spc="0" normalizeH="0" baseline="0" noProof="0">
                    <a:ln>
                      <a:noFill/>
                    </a:ln>
                    <a:solidFill>
                      <a:srgbClr val="7030A0"/>
                    </a:solidFill>
                    <a:effectLst/>
                    <a:uLnTx/>
                    <a:uFillTx/>
                    <a:latin typeface="Calibri" panose="020F0502020204030204"/>
                    <a:ea typeface="+mn-ea"/>
                    <a:cs typeface="+mn-cs"/>
                  </a:rPr>
                  <a:t>LOX2, MYC2</a:t>
                </a: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xmlns="" id="{E986AB1E-5291-40CA-BCE5-AE19539A0832}"/>
                  </a:ext>
                </a:extLst>
              </p:cNvPr>
              <p:cNvSpPr txBox="1"/>
              <p:nvPr/>
            </p:nvSpPr>
            <p:spPr>
              <a:xfrm>
                <a:off x="9912123" y="4311673"/>
                <a:ext cx="2077300"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grpSp>
      <p:sp>
        <p:nvSpPr>
          <p:cNvPr id="186" name="TextBox 185">
            <a:extLst>
              <a:ext uri="{FF2B5EF4-FFF2-40B4-BE49-F238E27FC236}">
                <a16:creationId xmlns:a16="http://schemas.microsoft.com/office/drawing/2014/main" xmlns="" id="{390DC5C3-4F88-4635-B9FB-74DEBBF025E6}"/>
              </a:ext>
            </a:extLst>
          </p:cNvPr>
          <p:cNvSpPr txBox="1"/>
          <p:nvPr/>
        </p:nvSpPr>
        <p:spPr>
          <a:xfrm>
            <a:off x="196203" y="6154266"/>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43</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87" name="TextBox 186">
            <a:extLst>
              <a:ext uri="{FF2B5EF4-FFF2-40B4-BE49-F238E27FC236}">
                <a16:creationId xmlns:a16="http://schemas.microsoft.com/office/drawing/2014/main" xmlns="" id="{CAF15423-E248-4D84-B033-BCFF2989AE19}"/>
              </a:ext>
            </a:extLst>
          </p:cNvPr>
          <p:cNvSpPr txBox="1"/>
          <p:nvPr/>
        </p:nvSpPr>
        <p:spPr>
          <a:xfrm>
            <a:off x="1576452" y="6156144"/>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43-44</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xmlns="" id="{9C5BD6CD-A017-4C42-A560-72CCA3931A88}"/>
              </a:ext>
            </a:extLst>
          </p:cNvPr>
          <p:cNvGrpSpPr/>
          <p:nvPr/>
        </p:nvGrpSpPr>
        <p:grpSpPr>
          <a:xfrm>
            <a:off x="3624223" y="2086909"/>
            <a:ext cx="2102734" cy="4375134"/>
            <a:chOff x="3624223" y="2086909"/>
            <a:chExt cx="2102734" cy="4375134"/>
          </a:xfrm>
        </p:grpSpPr>
        <p:sp>
          <p:nvSpPr>
            <p:cNvPr id="35" name="TextBox 34">
              <a:extLst>
                <a:ext uri="{FF2B5EF4-FFF2-40B4-BE49-F238E27FC236}">
                  <a16:creationId xmlns:a16="http://schemas.microsoft.com/office/drawing/2014/main" xmlns="" id="{6B698E75-0372-46B2-AA35-064269C4B635}"/>
                </a:ext>
              </a:extLst>
            </p:cNvPr>
            <p:cNvSpPr txBox="1"/>
            <p:nvPr/>
          </p:nvSpPr>
          <p:spPr>
            <a:xfrm>
              <a:off x="4096533" y="2086909"/>
              <a:ext cx="96648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xmlns="" id="{6C29BE93-534F-42D2-94EF-C0C7026E5381}"/>
                </a:ext>
              </a:extLst>
            </p:cNvPr>
            <p:cNvGrpSpPr/>
            <p:nvPr/>
          </p:nvGrpSpPr>
          <p:grpSpPr>
            <a:xfrm>
              <a:off x="3991114" y="2796161"/>
              <a:ext cx="1166911" cy="717285"/>
              <a:chOff x="3941248" y="2740293"/>
              <a:chExt cx="1166911" cy="717285"/>
            </a:xfrm>
          </p:grpSpPr>
          <p:sp>
            <p:nvSpPr>
              <p:cNvPr id="36" name="Trapezoid 35">
                <a:extLst>
                  <a:ext uri="{FF2B5EF4-FFF2-40B4-BE49-F238E27FC236}">
                    <a16:creationId xmlns:a16="http://schemas.microsoft.com/office/drawing/2014/main" xmlns="" id="{EF482C0B-6F8A-42D8-9788-A88528DD4F33}"/>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rapezoid 36">
                <a:extLst>
                  <a:ext uri="{FF2B5EF4-FFF2-40B4-BE49-F238E27FC236}">
                    <a16:creationId xmlns:a16="http://schemas.microsoft.com/office/drawing/2014/main" xmlns="" id="{69FA107C-3501-4692-BB1A-FD4C97D9484D}"/>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xmlns="" id="{06608A6B-9909-4184-86EA-DA32D076C342}"/>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xmlns="" id="{A4987929-D10A-4B44-BBCA-3F939B8D8E21}"/>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xmlns="" id="{037950C8-9B5E-4749-9ED3-5312CAB1B6E6}"/>
                  </a:ext>
                </a:extLst>
              </p:cNvPr>
              <p:cNvGrpSpPr/>
              <p:nvPr/>
            </p:nvGrpSpPr>
            <p:grpSpPr>
              <a:xfrm>
                <a:off x="3941248" y="3145545"/>
                <a:ext cx="1166911" cy="312033"/>
                <a:chOff x="1269009" y="3089464"/>
                <a:chExt cx="1166911" cy="312033"/>
              </a:xfrm>
            </p:grpSpPr>
            <p:sp>
              <p:nvSpPr>
                <p:cNvPr id="47" name="TextBox 46">
                  <a:extLst>
                    <a:ext uri="{FF2B5EF4-FFF2-40B4-BE49-F238E27FC236}">
                      <a16:creationId xmlns:a16="http://schemas.microsoft.com/office/drawing/2014/main" xmlns="" id="{CDC1DB62-2BB7-4395-84D9-41896799FF55}"/>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xmlns="" id="{0BF1F97C-BB1A-4DFE-B833-DB0DBE99A92E}"/>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sp>
          <p:nvSpPr>
            <p:cNvPr id="54" name="TextBox 53">
              <a:extLst>
                <a:ext uri="{FF2B5EF4-FFF2-40B4-BE49-F238E27FC236}">
                  <a16:creationId xmlns:a16="http://schemas.microsoft.com/office/drawing/2014/main" xmlns="" id="{BCAA63E2-975F-4EF0-B622-F8268840DA4C}"/>
                </a:ext>
              </a:extLst>
            </p:cNvPr>
            <p:cNvSpPr txBox="1"/>
            <p:nvPr/>
          </p:nvSpPr>
          <p:spPr>
            <a:xfrm>
              <a:off x="3624223" y="3581087"/>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72" name="TextBox 71">
              <a:extLst>
                <a:ext uri="{FF2B5EF4-FFF2-40B4-BE49-F238E27FC236}">
                  <a16:creationId xmlns:a16="http://schemas.microsoft.com/office/drawing/2014/main" xmlns="" id="{60A3A149-0042-48DA-866C-87BC1C4775F8}"/>
                </a:ext>
              </a:extLst>
            </p:cNvPr>
            <p:cNvSpPr txBox="1"/>
            <p:nvPr/>
          </p:nvSpPr>
          <p:spPr>
            <a:xfrm>
              <a:off x="3649657" y="5754157"/>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xmlns="" id="{D94A4C96-D597-4A95-8DAD-E2C6FFA56196}"/>
                </a:ext>
              </a:extLst>
            </p:cNvPr>
            <p:cNvGrpSpPr/>
            <p:nvPr/>
          </p:nvGrpSpPr>
          <p:grpSpPr>
            <a:xfrm>
              <a:off x="3945972" y="4301931"/>
              <a:ext cx="1166911" cy="1092177"/>
              <a:chOff x="3945972" y="4301931"/>
              <a:chExt cx="1166911" cy="1092177"/>
            </a:xfrm>
          </p:grpSpPr>
          <p:grpSp>
            <p:nvGrpSpPr>
              <p:cNvPr id="57" name="Group 56">
                <a:extLst>
                  <a:ext uri="{FF2B5EF4-FFF2-40B4-BE49-F238E27FC236}">
                    <a16:creationId xmlns:a16="http://schemas.microsoft.com/office/drawing/2014/main" xmlns="" id="{D3019CA2-A2A4-4F50-8A76-6C9DF2A7C872}"/>
                  </a:ext>
                </a:extLst>
              </p:cNvPr>
              <p:cNvGrpSpPr/>
              <p:nvPr/>
            </p:nvGrpSpPr>
            <p:grpSpPr>
              <a:xfrm>
                <a:off x="3945972" y="4676823"/>
                <a:ext cx="1166911" cy="717285"/>
                <a:chOff x="3941248" y="2740293"/>
                <a:chExt cx="1166911" cy="717285"/>
              </a:xfrm>
            </p:grpSpPr>
            <p:sp>
              <p:nvSpPr>
                <p:cNvPr id="58" name="Trapezoid 57">
                  <a:extLst>
                    <a:ext uri="{FF2B5EF4-FFF2-40B4-BE49-F238E27FC236}">
                      <a16:creationId xmlns:a16="http://schemas.microsoft.com/office/drawing/2014/main" xmlns="" id="{8560DB3D-2A69-4713-9689-383828A63E2E}"/>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rapezoid 58">
                  <a:extLst>
                    <a:ext uri="{FF2B5EF4-FFF2-40B4-BE49-F238E27FC236}">
                      <a16:creationId xmlns:a16="http://schemas.microsoft.com/office/drawing/2014/main" xmlns="" id="{4A82FB51-C42F-43B4-8455-4213B1E8130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xmlns="" id="{005C158C-C52E-40FC-93B4-CC5956B44F99}"/>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xmlns="" id="{29C13FF6-7553-4729-AE75-A1E24AA7E0FE}"/>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xmlns="" id="{04F2ADD4-2B7D-4975-913A-D1A6329D31CD}"/>
                    </a:ext>
                  </a:extLst>
                </p:cNvPr>
                <p:cNvGrpSpPr/>
                <p:nvPr/>
              </p:nvGrpSpPr>
              <p:grpSpPr>
                <a:xfrm>
                  <a:off x="3941248" y="3145545"/>
                  <a:ext cx="1166911" cy="312033"/>
                  <a:chOff x="1269009" y="3089464"/>
                  <a:chExt cx="1166911" cy="312033"/>
                </a:xfrm>
              </p:grpSpPr>
              <p:sp>
                <p:nvSpPr>
                  <p:cNvPr id="63" name="TextBox 62">
                    <a:extLst>
                      <a:ext uri="{FF2B5EF4-FFF2-40B4-BE49-F238E27FC236}">
                        <a16:creationId xmlns:a16="http://schemas.microsoft.com/office/drawing/2014/main" xmlns="" id="{D82A223E-EC53-4494-9A9F-6BC18B7D1E1A}"/>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xmlns="" id="{D2DD87D7-D744-48DA-B4F6-1867DAC62A05}"/>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73" name="Group 72">
                <a:extLst>
                  <a:ext uri="{FF2B5EF4-FFF2-40B4-BE49-F238E27FC236}">
                    <a16:creationId xmlns:a16="http://schemas.microsoft.com/office/drawing/2014/main" xmlns="" id="{0EB7BDF7-F000-4E54-B04B-DC2B16ED4BCC}"/>
                  </a:ext>
                </a:extLst>
              </p:cNvPr>
              <p:cNvGrpSpPr/>
              <p:nvPr/>
            </p:nvGrpSpPr>
            <p:grpSpPr>
              <a:xfrm>
                <a:off x="4014770" y="4301931"/>
                <a:ext cx="302243" cy="384026"/>
                <a:chOff x="3081337" y="504825"/>
                <a:chExt cx="404813" cy="514350"/>
              </a:xfrm>
            </p:grpSpPr>
            <p:cxnSp>
              <p:nvCxnSpPr>
                <p:cNvPr id="74" name="Straight Arrow Connector 73">
                  <a:extLst>
                    <a:ext uri="{FF2B5EF4-FFF2-40B4-BE49-F238E27FC236}">
                      <a16:creationId xmlns:a16="http://schemas.microsoft.com/office/drawing/2014/main" xmlns="" id="{560E229F-6319-4B8F-A5E8-68E318A1B4F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5" name="Teardrop 74">
                  <a:extLst>
                    <a:ext uri="{FF2B5EF4-FFF2-40B4-BE49-F238E27FC236}">
                      <a16:creationId xmlns:a16="http://schemas.microsoft.com/office/drawing/2014/main" xmlns="" id="{DC420A1C-2DA8-45C4-9EC2-551E726B883A}"/>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ardrop 75">
                  <a:extLst>
                    <a:ext uri="{FF2B5EF4-FFF2-40B4-BE49-F238E27FC236}">
                      <a16:creationId xmlns:a16="http://schemas.microsoft.com/office/drawing/2014/main" xmlns="" id="{4BEB88B8-B9E3-42D6-B10F-61714C6D76D4}"/>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xmlns="" id="{8A8F453D-B697-4898-8BDB-38559184F75A}"/>
                  </a:ext>
                </a:extLst>
              </p:cNvPr>
              <p:cNvGrpSpPr/>
              <p:nvPr/>
            </p:nvGrpSpPr>
            <p:grpSpPr>
              <a:xfrm>
                <a:off x="4694140" y="4304851"/>
                <a:ext cx="302243" cy="384026"/>
                <a:chOff x="3081337" y="504825"/>
                <a:chExt cx="404813" cy="514350"/>
              </a:xfrm>
            </p:grpSpPr>
            <p:cxnSp>
              <p:nvCxnSpPr>
                <p:cNvPr id="78" name="Straight Arrow Connector 77">
                  <a:extLst>
                    <a:ext uri="{FF2B5EF4-FFF2-40B4-BE49-F238E27FC236}">
                      <a16:creationId xmlns:a16="http://schemas.microsoft.com/office/drawing/2014/main" xmlns="" id="{4A9EC097-876B-49E8-8C2E-373275652B88}"/>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9" name="Teardrop 78">
                  <a:extLst>
                    <a:ext uri="{FF2B5EF4-FFF2-40B4-BE49-F238E27FC236}">
                      <a16:creationId xmlns:a16="http://schemas.microsoft.com/office/drawing/2014/main" xmlns="" id="{E6D80DA3-C6FB-4FC1-9D10-4FF53B762F06}"/>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ardrop 79">
                  <a:extLst>
                    <a:ext uri="{FF2B5EF4-FFF2-40B4-BE49-F238E27FC236}">
                      <a16:creationId xmlns:a16="http://schemas.microsoft.com/office/drawing/2014/main" xmlns="" id="{02DEF66E-5F7F-4A6F-84A7-1981BEBE6BF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49" name="Straight Arrow Connector 148">
              <a:extLst>
                <a:ext uri="{FF2B5EF4-FFF2-40B4-BE49-F238E27FC236}">
                  <a16:creationId xmlns:a16="http://schemas.microsoft.com/office/drawing/2014/main" xmlns="" id="{4103A87D-66BB-464E-8D20-0D6133F0F3C7}"/>
                </a:ext>
              </a:extLst>
            </p:cNvPr>
            <p:cNvCxnSpPr>
              <a:cxnSpLocks/>
            </p:cNvCxnSpPr>
            <p:nvPr/>
          </p:nvCxnSpPr>
          <p:spPr>
            <a:xfrm>
              <a:off x="4528980" y="4013302"/>
              <a:ext cx="0" cy="2368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xmlns="" id="{3C7B01C0-8B84-4D03-86FA-E50739722299}"/>
                </a:ext>
              </a:extLst>
            </p:cNvPr>
            <p:cNvSpPr txBox="1"/>
            <p:nvPr/>
          </p:nvSpPr>
          <p:spPr>
            <a:xfrm>
              <a:off x="4076700" y="6184681"/>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sp>
        <p:nvSpPr>
          <p:cNvPr id="189" name="TextBox 188">
            <a:extLst>
              <a:ext uri="{FF2B5EF4-FFF2-40B4-BE49-F238E27FC236}">
                <a16:creationId xmlns:a16="http://schemas.microsoft.com/office/drawing/2014/main" xmlns="" id="{6DFB833C-6622-43B8-8BBF-96AB0AB40066}"/>
              </a:ext>
            </a:extLst>
          </p:cNvPr>
          <p:cNvSpPr txBox="1"/>
          <p:nvPr/>
        </p:nvSpPr>
        <p:spPr>
          <a:xfrm>
            <a:off x="8856159" y="6172123"/>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0" name="TextBox 189">
            <a:extLst>
              <a:ext uri="{FF2B5EF4-FFF2-40B4-BE49-F238E27FC236}">
                <a16:creationId xmlns:a16="http://schemas.microsoft.com/office/drawing/2014/main" xmlns="" id="{FFDE63E8-A6C2-4A31-A197-776128787EF9}"/>
              </a:ext>
            </a:extLst>
          </p:cNvPr>
          <p:cNvSpPr txBox="1"/>
          <p:nvPr/>
        </p:nvSpPr>
        <p:spPr>
          <a:xfrm>
            <a:off x="10506693" y="6186894"/>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48-49</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xmlns="" id="{7C2D2649-4BBF-4855-9387-34B4DBD66626}"/>
              </a:ext>
            </a:extLst>
          </p:cNvPr>
          <p:cNvCxnSpPr>
            <a:endCxn id="17" idx="1"/>
          </p:cNvCxnSpPr>
          <p:nvPr/>
        </p:nvCxnSpPr>
        <p:spPr>
          <a:xfrm flipH="1">
            <a:off x="1493144" y="2379029"/>
            <a:ext cx="1747587" cy="11415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FC20E2AF-9578-42C7-B7CA-F3B2DF720791}"/>
              </a:ext>
            </a:extLst>
          </p:cNvPr>
          <p:cNvCxnSpPr>
            <a:cxnSpLocks/>
          </p:cNvCxnSpPr>
          <p:nvPr/>
        </p:nvCxnSpPr>
        <p:spPr>
          <a:xfrm flipH="1" flipV="1">
            <a:off x="1150617" y="2386363"/>
            <a:ext cx="1978678" cy="10889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90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2" grpId="0"/>
      <p:bldP spid="44" grpId="0"/>
      <p:bldP spid="45" grpId="0"/>
      <p:bldP spid="49"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1A8C403-CC31-4D90-8C6E-94C7EA4BA344}"/>
              </a:ext>
            </a:extLst>
          </p:cNvPr>
          <p:cNvGrpSpPr/>
          <p:nvPr/>
        </p:nvGrpSpPr>
        <p:grpSpPr>
          <a:xfrm>
            <a:off x="4305993" y="2077279"/>
            <a:ext cx="2697102" cy="2831150"/>
            <a:chOff x="6519107" y="2530230"/>
            <a:chExt cx="2697102" cy="2831150"/>
          </a:xfrm>
        </p:grpSpPr>
        <p:grpSp>
          <p:nvGrpSpPr>
            <p:cNvPr id="6" name="Group 5">
              <a:extLst>
                <a:ext uri="{FF2B5EF4-FFF2-40B4-BE49-F238E27FC236}">
                  <a16:creationId xmlns:a16="http://schemas.microsoft.com/office/drawing/2014/main" xmlns="" id="{A53930E8-A7FC-49D9-BD8C-073B415BA251}"/>
                </a:ext>
              </a:extLst>
            </p:cNvPr>
            <p:cNvGrpSpPr/>
            <p:nvPr/>
          </p:nvGrpSpPr>
          <p:grpSpPr>
            <a:xfrm>
              <a:off x="6583322" y="3989265"/>
              <a:ext cx="485775" cy="956820"/>
              <a:chOff x="6504236" y="3327731"/>
              <a:chExt cx="485775" cy="956820"/>
            </a:xfrm>
          </p:grpSpPr>
          <p:sp>
            <p:nvSpPr>
              <p:cNvPr id="54" name="Trapezoid 53">
                <a:extLst>
                  <a:ext uri="{FF2B5EF4-FFF2-40B4-BE49-F238E27FC236}">
                    <a16:creationId xmlns:a16="http://schemas.microsoft.com/office/drawing/2014/main" xmlns="" id="{93891100-5529-4F6D-BAA9-B4507D74EC24}"/>
                  </a:ext>
                </a:extLst>
              </p:cNvPr>
              <p:cNvSpPr/>
              <p:nvPr/>
            </p:nvSpPr>
            <p:spPr>
              <a:xfrm rot="10800000">
                <a:off x="6504236" y="3836876"/>
                <a:ext cx="485775" cy="447675"/>
              </a:xfrm>
              <a:prstGeom prst="trapezoi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5" name="Group 54">
                <a:extLst>
                  <a:ext uri="{FF2B5EF4-FFF2-40B4-BE49-F238E27FC236}">
                    <a16:creationId xmlns:a16="http://schemas.microsoft.com/office/drawing/2014/main" xmlns="" id="{2FE832F4-6042-4782-99E1-C40E355F8EF0}"/>
                  </a:ext>
                </a:extLst>
              </p:cNvPr>
              <p:cNvGrpSpPr/>
              <p:nvPr/>
            </p:nvGrpSpPr>
            <p:grpSpPr>
              <a:xfrm>
                <a:off x="6544716" y="3327731"/>
                <a:ext cx="404813" cy="514350"/>
                <a:chOff x="3081337" y="504825"/>
                <a:chExt cx="404813" cy="514350"/>
              </a:xfrm>
            </p:grpSpPr>
            <p:cxnSp>
              <p:nvCxnSpPr>
                <p:cNvPr id="56" name="Straight Arrow Connector 55">
                  <a:extLst>
                    <a:ext uri="{FF2B5EF4-FFF2-40B4-BE49-F238E27FC236}">
                      <a16:creationId xmlns:a16="http://schemas.microsoft.com/office/drawing/2014/main" xmlns="" id="{9BA2A356-2624-4F29-9D0E-707A63E07FB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7" name="Teardrop 56">
                  <a:extLst>
                    <a:ext uri="{FF2B5EF4-FFF2-40B4-BE49-F238E27FC236}">
                      <a16:creationId xmlns:a16="http://schemas.microsoft.com/office/drawing/2014/main" xmlns="" id="{CD26B1F3-883A-45CD-8126-FC520F29B105}"/>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ardrop 57">
                  <a:extLst>
                    <a:ext uri="{FF2B5EF4-FFF2-40B4-BE49-F238E27FC236}">
                      <a16:creationId xmlns:a16="http://schemas.microsoft.com/office/drawing/2014/main" xmlns="" id="{99613E72-E3A0-40A3-8572-65B571E9F87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 name="Group 6">
              <a:extLst>
                <a:ext uri="{FF2B5EF4-FFF2-40B4-BE49-F238E27FC236}">
                  <a16:creationId xmlns:a16="http://schemas.microsoft.com/office/drawing/2014/main" xmlns="" id="{C4F73E49-C010-4D36-A722-43A2E7C1A3C2}"/>
                </a:ext>
              </a:extLst>
            </p:cNvPr>
            <p:cNvGrpSpPr/>
            <p:nvPr/>
          </p:nvGrpSpPr>
          <p:grpSpPr>
            <a:xfrm>
              <a:off x="7162702" y="2530230"/>
              <a:ext cx="1166911" cy="1092177"/>
              <a:chOff x="3945972" y="4301931"/>
              <a:chExt cx="1166911" cy="1092177"/>
            </a:xfrm>
          </p:grpSpPr>
          <p:grpSp>
            <p:nvGrpSpPr>
              <p:cNvPr id="38" name="Group 37">
                <a:extLst>
                  <a:ext uri="{FF2B5EF4-FFF2-40B4-BE49-F238E27FC236}">
                    <a16:creationId xmlns:a16="http://schemas.microsoft.com/office/drawing/2014/main" xmlns="" id="{BBB23A39-8459-4CF4-8AC2-E2494D8B67CD}"/>
                  </a:ext>
                </a:extLst>
              </p:cNvPr>
              <p:cNvGrpSpPr/>
              <p:nvPr/>
            </p:nvGrpSpPr>
            <p:grpSpPr>
              <a:xfrm>
                <a:off x="3945972" y="4676823"/>
                <a:ext cx="1166911" cy="717285"/>
                <a:chOff x="3941248" y="2740293"/>
                <a:chExt cx="1166911" cy="717285"/>
              </a:xfrm>
            </p:grpSpPr>
            <p:sp>
              <p:nvSpPr>
                <p:cNvPr id="47" name="Trapezoid 46">
                  <a:extLst>
                    <a:ext uri="{FF2B5EF4-FFF2-40B4-BE49-F238E27FC236}">
                      <a16:creationId xmlns:a16="http://schemas.microsoft.com/office/drawing/2014/main" xmlns="" id="{32FE2DCE-9F30-4C37-87EE-B3DDB251F3CB}"/>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rapezoid 47">
                  <a:extLst>
                    <a:ext uri="{FF2B5EF4-FFF2-40B4-BE49-F238E27FC236}">
                      <a16:creationId xmlns:a16="http://schemas.microsoft.com/office/drawing/2014/main" xmlns="" id="{2CA750CA-7F7F-400E-842D-6A9BF489A8A5}"/>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xmlns="" id="{C3EC590E-56EE-450E-A66B-35471F6E1BD5}"/>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xmlns="" id="{32B38294-48EB-45EF-B191-968679C0A32C}"/>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1" name="Group 50">
                  <a:extLst>
                    <a:ext uri="{FF2B5EF4-FFF2-40B4-BE49-F238E27FC236}">
                      <a16:creationId xmlns:a16="http://schemas.microsoft.com/office/drawing/2014/main" xmlns="" id="{F6743EFF-40BF-414E-8CED-EDD07E5E746D}"/>
                    </a:ext>
                  </a:extLst>
                </p:cNvPr>
                <p:cNvGrpSpPr/>
                <p:nvPr/>
              </p:nvGrpSpPr>
              <p:grpSpPr>
                <a:xfrm>
                  <a:off x="3941248" y="3145545"/>
                  <a:ext cx="1166911" cy="312033"/>
                  <a:chOff x="1269009" y="3089464"/>
                  <a:chExt cx="1166911" cy="312033"/>
                </a:xfrm>
              </p:grpSpPr>
              <p:sp>
                <p:nvSpPr>
                  <p:cNvPr id="52" name="TextBox 51">
                    <a:extLst>
                      <a:ext uri="{FF2B5EF4-FFF2-40B4-BE49-F238E27FC236}">
                        <a16:creationId xmlns:a16="http://schemas.microsoft.com/office/drawing/2014/main" xmlns="" id="{46AB0D0B-BF71-4B30-BC57-2BA38E8CAF88}"/>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xmlns="" id="{3FD6A847-4031-47CF-A581-B2F12E1A711B}"/>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39" name="Group 38">
                <a:extLst>
                  <a:ext uri="{FF2B5EF4-FFF2-40B4-BE49-F238E27FC236}">
                    <a16:creationId xmlns:a16="http://schemas.microsoft.com/office/drawing/2014/main" xmlns="" id="{9613A21A-9724-410F-9E6B-1B7CC72F744D}"/>
                  </a:ext>
                </a:extLst>
              </p:cNvPr>
              <p:cNvGrpSpPr/>
              <p:nvPr/>
            </p:nvGrpSpPr>
            <p:grpSpPr>
              <a:xfrm>
                <a:off x="4014770" y="4301931"/>
                <a:ext cx="302243" cy="384026"/>
                <a:chOff x="3081337" y="504825"/>
                <a:chExt cx="404813" cy="514350"/>
              </a:xfrm>
            </p:grpSpPr>
            <p:cxnSp>
              <p:nvCxnSpPr>
                <p:cNvPr id="44" name="Straight Arrow Connector 43">
                  <a:extLst>
                    <a:ext uri="{FF2B5EF4-FFF2-40B4-BE49-F238E27FC236}">
                      <a16:creationId xmlns:a16="http://schemas.microsoft.com/office/drawing/2014/main" xmlns="" id="{6CCD363A-D144-442D-93CC-544C472EF275}"/>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5" name="Teardrop 44">
                  <a:extLst>
                    <a:ext uri="{FF2B5EF4-FFF2-40B4-BE49-F238E27FC236}">
                      <a16:creationId xmlns:a16="http://schemas.microsoft.com/office/drawing/2014/main" xmlns="" id="{07115830-55BA-427F-A24A-A18FBB49874D}"/>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ardrop 45">
                  <a:extLst>
                    <a:ext uri="{FF2B5EF4-FFF2-40B4-BE49-F238E27FC236}">
                      <a16:creationId xmlns:a16="http://schemas.microsoft.com/office/drawing/2014/main" xmlns="" id="{D00CEFE7-5FE2-4AD1-8A67-1BC0CEE6C26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xmlns="" id="{5D1C62E0-2203-4959-A205-64F069BC2134}"/>
                  </a:ext>
                </a:extLst>
              </p:cNvPr>
              <p:cNvGrpSpPr/>
              <p:nvPr/>
            </p:nvGrpSpPr>
            <p:grpSpPr>
              <a:xfrm>
                <a:off x="4694140" y="4304851"/>
                <a:ext cx="302243" cy="384026"/>
                <a:chOff x="3081337" y="504825"/>
                <a:chExt cx="404813" cy="514350"/>
              </a:xfrm>
            </p:grpSpPr>
            <p:cxnSp>
              <p:nvCxnSpPr>
                <p:cNvPr id="41" name="Straight Arrow Connector 40">
                  <a:extLst>
                    <a:ext uri="{FF2B5EF4-FFF2-40B4-BE49-F238E27FC236}">
                      <a16:creationId xmlns:a16="http://schemas.microsoft.com/office/drawing/2014/main" xmlns="" id="{BFA9E8F3-1B9E-41FF-BE07-FFCA02CD2E05}"/>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2" name="Teardrop 41">
                  <a:extLst>
                    <a:ext uri="{FF2B5EF4-FFF2-40B4-BE49-F238E27FC236}">
                      <a16:creationId xmlns:a16="http://schemas.microsoft.com/office/drawing/2014/main" xmlns="" id="{ED67F389-5BFF-4594-B199-706C68D877A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ardrop 42">
                  <a:extLst>
                    <a:ext uri="{FF2B5EF4-FFF2-40B4-BE49-F238E27FC236}">
                      <a16:creationId xmlns:a16="http://schemas.microsoft.com/office/drawing/2014/main" xmlns="" id="{70B646FF-9C8F-4B44-8B6B-080B5F0F62BD}"/>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8" name="Straight Connector 7">
              <a:extLst>
                <a:ext uri="{FF2B5EF4-FFF2-40B4-BE49-F238E27FC236}">
                  <a16:creationId xmlns:a16="http://schemas.microsoft.com/office/drawing/2014/main" xmlns="" id="{E4C3886B-1A8A-4AF1-8050-5CF0BA73E3AC}"/>
                </a:ext>
              </a:extLst>
            </p:cNvPr>
            <p:cNvCxnSpPr/>
            <p:nvPr/>
          </p:nvCxnSpPr>
          <p:spPr>
            <a:xfrm flipH="1">
              <a:off x="7642321" y="2566772"/>
              <a:ext cx="174066" cy="711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rapezoid 8">
              <a:extLst>
                <a:ext uri="{FF2B5EF4-FFF2-40B4-BE49-F238E27FC236}">
                  <a16:creationId xmlns:a16="http://schemas.microsoft.com/office/drawing/2014/main" xmlns="" id="{8E712B4F-187E-4626-8B1C-9A61931DA857}"/>
                </a:ext>
              </a:extLst>
            </p:cNvPr>
            <p:cNvSpPr/>
            <p:nvPr/>
          </p:nvSpPr>
          <p:spPr>
            <a:xfrm rot="10800000">
              <a:off x="7203746" y="4507855"/>
              <a:ext cx="485775" cy="447675"/>
            </a:xfrm>
            <a:prstGeom prst="trapezoid">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xmlns="" id="{A08E8D2D-2054-47F1-8623-0FAE7925815E}"/>
                </a:ext>
              </a:extLst>
            </p:cNvPr>
            <p:cNvCxnSpPr>
              <a:cxnSpLocks/>
            </p:cNvCxnSpPr>
            <p:nvPr/>
          </p:nvCxnSpPr>
          <p:spPr>
            <a:xfrm>
              <a:off x="7451395" y="4182482"/>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 name="Teardrop 10">
              <a:extLst>
                <a:ext uri="{FF2B5EF4-FFF2-40B4-BE49-F238E27FC236}">
                  <a16:creationId xmlns:a16="http://schemas.microsoft.com/office/drawing/2014/main" xmlns="" id="{92D76ACB-1826-4E47-8BAC-1B41EE958576}"/>
                </a:ext>
              </a:extLst>
            </p:cNvPr>
            <p:cNvSpPr/>
            <p:nvPr/>
          </p:nvSpPr>
          <p:spPr>
            <a:xfrm>
              <a:off x="7441871" y="400150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ardrop 11">
              <a:extLst>
                <a:ext uri="{FF2B5EF4-FFF2-40B4-BE49-F238E27FC236}">
                  <a16:creationId xmlns:a16="http://schemas.microsoft.com/office/drawing/2014/main" xmlns="" id="{29D9E220-005C-4C8C-AA42-E846CF79AFF4}"/>
                </a:ext>
              </a:extLst>
            </p:cNvPr>
            <p:cNvSpPr/>
            <p:nvPr/>
          </p:nvSpPr>
          <p:spPr>
            <a:xfrm rot="17580000">
              <a:off x="7251370" y="402055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rapezoid 12">
              <a:extLst>
                <a:ext uri="{FF2B5EF4-FFF2-40B4-BE49-F238E27FC236}">
                  <a16:creationId xmlns:a16="http://schemas.microsoft.com/office/drawing/2014/main" xmlns="" id="{7BD3AEA6-3FE5-474B-9AA1-70FBB0B7D814}"/>
                </a:ext>
              </a:extLst>
            </p:cNvPr>
            <p:cNvSpPr/>
            <p:nvPr/>
          </p:nvSpPr>
          <p:spPr>
            <a:xfrm rot="10800000">
              <a:off x="7829720" y="4498592"/>
              <a:ext cx="485775" cy="447675"/>
            </a:xfrm>
            <a:prstGeom prst="trapezoid">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xmlns="" id="{E7B59304-A1A1-4882-AA76-8685BBB443A5}"/>
                </a:ext>
              </a:extLst>
            </p:cNvPr>
            <p:cNvCxnSpPr>
              <a:cxnSpLocks/>
            </p:cNvCxnSpPr>
            <p:nvPr/>
          </p:nvCxnSpPr>
          <p:spPr>
            <a:xfrm>
              <a:off x="8077369" y="4173219"/>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 name="Teardrop 14">
              <a:extLst>
                <a:ext uri="{FF2B5EF4-FFF2-40B4-BE49-F238E27FC236}">
                  <a16:creationId xmlns:a16="http://schemas.microsoft.com/office/drawing/2014/main" xmlns="" id="{F73EE993-6D08-4996-A5D5-B47EE23CF65D}"/>
                </a:ext>
              </a:extLst>
            </p:cNvPr>
            <p:cNvSpPr/>
            <p:nvPr/>
          </p:nvSpPr>
          <p:spPr>
            <a:xfrm>
              <a:off x="8067845" y="399224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ardrop 15">
              <a:extLst>
                <a:ext uri="{FF2B5EF4-FFF2-40B4-BE49-F238E27FC236}">
                  <a16:creationId xmlns:a16="http://schemas.microsoft.com/office/drawing/2014/main" xmlns="" id="{B8ABF004-3717-4D40-B2B2-7E39D64752CA}"/>
                </a:ext>
              </a:extLst>
            </p:cNvPr>
            <p:cNvSpPr/>
            <p:nvPr/>
          </p:nvSpPr>
          <p:spPr>
            <a:xfrm rot="17580000">
              <a:off x="7877344" y="401129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rapezoid 16">
              <a:extLst>
                <a:ext uri="{FF2B5EF4-FFF2-40B4-BE49-F238E27FC236}">
                  <a16:creationId xmlns:a16="http://schemas.microsoft.com/office/drawing/2014/main" xmlns="" id="{F0DCA8EB-3AE9-48AA-A39C-EEF82F979720}"/>
                </a:ext>
              </a:extLst>
            </p:cNvPr>
            <p:cNvSpPr/>
            <p:nvPr/>
          </p:nvSpPr>
          <p:spPr>
            <a:xfrm rot="10800000">
              <a:off x="8465496" y="4515857"/>
              <a:ext cx="485775" cy="447675"/>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xmlns="" id="{E8F807E8-E95C-4B45-BF3F-77B961168719}"/>
                </a:ext>
              </a:extLst>
            </p:cNvPr>
            <p:cNvCxnSpPr>
              <a:cxnSpLocks/>
            </p:cNvCxnSpPr>
            <p:nvPr/>
          </p:nvCxnSpPr>
          <p:spPr>
            <a:xfrm>
              <a:off x="8713145" y="4190484"/>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9" name="Teardrop 18">
              <a:extLst>
                <a:ext uri="{FF2B5EF4-FFF2-40B4-BE49-F238E27FC236}">
                  <a16:creationId xmlns:a16="http://schemas.microsoft.com/office/drawing/2014/main" xmlns="" id="{F65EDA66-869B-48C9-8968-470E6B2A2F5A}"/>
                </a:ext>
              </a:extLst>
            </p:cNvPr>
            <p:cNvSpPr/>
            <p:nvPr/>
          </p:nvSpPr>
          <p:spPr>
            <a:xfrm>
              <a:off x="8703621" y="400950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ardrop 19">
              <a:extLst>
                <a:ext uri="{FF2B5EF4-FFF2-40B4-BE49-F238E27FC236}">
                  <a16:creationId xmlns:a16="http://schemas.microsoft.com/office/drawing/2014/main" xmlns="" id="{F4FAF2B1-A86B-4C8B-889C-9808387CFBC5}"/>
                </a:ext>
              </a:extLst>
            </p:cNvPr>
            <p:cNvSpPr/>
            <p:nvPr/>
          </p:nvSpPr>
          <p:spPr>
            <a:xfrm rot="17580000">
              <a:off x="8513120" y="402855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xmlns="" id="{34E36F11-5119-44B9-84FC-DD50E26C36D6}"/>
                </a:ext>
              </a:extLst>
            </p:cNvPr>
            <p:cNvCxnSpPr>
              <a:cxnSpLocks/>
            </p:cNvCxnSpPr>
            <p:nvPr/>
          </p:nvCxnSpPr>
          <p:spPr>
            <a:xfrm flipH="1">
              <a:off x="6889681" y="3607693"/>
              <a:ext cx="742690" cy="3107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0CF8DF75-4F47-4B98-95C2-284888262204}"/>
                </a:ext>
              </a:extLst>
            </p:cNvPr>
            <p:cNvCxnSpPr>
              <a:cxnSpLocks/>
            </p:cNvCxnSpPr>
            <p:nvPr/>
          </p:nvCxnSpPr>
          <p:spPr>
            <a:xfrm flipH="1">
              <a:off x="7483633" y="3629114"/>
              <a:ext cx="205888" cy="286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56CE05C9-2A28-47F6-B909-1FDC38555322}"/>
                </a:ext>
              </a:extLst>
            </p:cNvPr>
            <p:cNvCxnSpPr>
              <a:cxnSpLocks/>
            </p:cNvCxnSpPr>
            <p:nvPr/>
          </p:nvCxnSpPr>
          <p:spPr>
            <a:xfrm>
              <a:off x="7791852" y="3646208"/>
              <a:ext cx="128202" cy="230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5AA73B60-FDBA-4FF7-A4B8-15E7A07DFE77}"/>
                </a:ext>
              </a:extLst>
            </p:cNvPr>
            <p:cNvCxnSpPr>
              <a:cxnSpLocks/>
            </p:cNvCxnSpPr>
            <p:nvPr/>
          </p:nvCxnSpPr>
          <p:spPr>
            <a:xfrm>
              <a:off x="7862904" y="3607200"/>
              <a:ext cx="598651" cy="251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5CAD6F78-F232-4905-8684-A9E02836D76B}"/>
                </a:ext>
              </a:extLst>
            </p:cNvPr>
            <p:cNvSpPr txBox="1"/>
            <p:nvPr/>
          </p:nvSpPr>
          <p:spPr>
            <a:xfrm>
              <a:off x="6626589" y="4544391"/>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xmlns="" id="{F0FFF19E-0417-4B4F-9036-BD47EC85EF0F}"/>
                </a:ext>
              </a:extLst>
            </p:cNvPr>
            <p:cNvSpPr txBox="1"/>
            <p:nvPr/>
          </p:nvSpPr>
          <p:spPr>
            <a:xfrm>
              <a:off x="7257271"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xmlns="" id="{5F45B4B7-94D4-4BA1-95A9-1957E3CA2556}"/>
                </a:ext>
              </a:extLst>
            </p:cNvPr>
            <p:cNvSpPr txBox="1"/>
            <p:nvPr/>
          </p:nvSpPr>
          <p:spPr>
            <a:xfrm>
              <a:off x="7890149"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xmlns="" id="{803FCAB7-FB12-4C4B-AAC2-BCBEF77FB854}"/>
                </a:ext>
              </a:extLst>
            </p:cNvPr>
            <p:cNvSpPr txBox="1"/>
            <p:nvPr/>
          </p:nvSpPr>
          <p:spPr>
            <a:xfrm>
              <a:off x="8519021" y="455076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xmlns="" id="{019ACF69-FBBC-4759-8541-10F80B018A44}"/>
                </a:ext>
              </a:extLst>
            </p:cNvPr>
            <p:cNvSpPr txBox="1"/>
            <p:nvPr/>
          </p:nvSpPr>
          <p:spPr>
            <a:xfrm>
              <a:off x="6519107" y="4907421"/>
              <a:ext cx="62068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Control</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(mock)</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xmlns="" id="{8102FE1F-9543-474D-A025-D9F41E430FEC}"/>
                </a:ext>
              </a:extLst>
            </p:cNvPr>
            <p:cNvSpPr txBox="1"/>
            <p:nvPr/>
          </p:nvSpPr>
          <p:spPr>
            <a:xfrm>
              <a:off x="7138743" y="4907421"/>
              <a:ext cx="60625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0.1mM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xmlns="" id="{5077AB51-77A4-4201-B7CB-55DB0F39DFE9}"/>
                </a:ext>
              </a:extLst>
            </p:cNvPr>
            <p:cNvSpPr txBox="1"/>
            <p:nvPr/>
          </p:nvSpPr>
          <p:spPr>
            <a:xfrm>
              <a:off x="7813206" y="4914618"/>
              <a:ext cx="54213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alibri" panose="020F0502020204030204"/>
                  <a:ea typeface="+mn-ea"/>
                  <a:cs typeface="+mn-cs"/>
                </a:rPr>
                <a:t>1mM</a:t>
              </a:r>
              <a:br>
                <a:rPr kumimoji="0" lang="en-US" sz="1100" b="1" i="0" u="none" strike="noStrike" kern="1200" cap="none" spc="0" normalizeH="0" baseline="0" noProof="0">
                  <a:ln>
                    <a:noFill/>
                  </a:ln>
                  <a:effectLst/>
                  <a:uLnTx/>
                  <a:uFillTx/>
                  <a:latin typeface="Calibri" panose="020F0502020204030204"/>
                  <a:ea typeface="+mn-ea"/>
                  <a:cs typeface="+mn-cs"/>
                </a:rPr>
              </a:br>
              <a:r>
                <a:rPr kumimoji="0" lang="en-US" sz="1100" b="1" i="0" u="none" strike="noStrike" kern="1200" cap="none" spc="0" normalizeH="0" baseline="0" noProof="0" err="1">
                  <a:ln>
                    <a:noFill/>
                  </a:ln>
                  <a:effectLst/>
                  <a:uLnTx/>
                  <a:uFillTx/>
                  <a:latin typeface="Calibri" panose="020F0502020204030204"/>
                  <a:ea typeface="+mn-ea"/>
                  <a:cs typeface="+mn-cs"/>
                </a:rPr>
                <a:t>MeJA</a:t>
              </a:r>
              <a:r>
                <a:rPr kumimoji="0" lang="en-US" sz="1100" b="1" i="0" u="none" strike="noStrike" kern="1200" cap="none" spc="0" normalizeH="0" baseline="0" noProof="0">
                  <a:ln>
                    <a:noFill/>
                  </a:ln>
                  <a:effectLst/>
                  <a:uLnTx/>
                  <a:uFillTx/>
                  <a:latin typeface="Calibri" panose="020F0502020204030204"/>
                  <a:ea typeface="+mn-ea"/>
                  <a:cs typeface="+mn-cs"/>
                </a:rPr>
                <a:t> </a:t>
              </a:r>
              <a:endParaRPr kumimoji="0" lang="nl-NL" sz="1100" b="1" i="0" u="none" strike="noStrike" kern="1200" cap="none" spc="0" normalizeH="0" baseline="0" noProof="0">
                <a:ln>
                  <a:noFill/>
                </a:ln>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xmlns="" id="{B1D73C07-49A2-46CF-9B84-5F0C109FE0F7}"/>
                </a:ext>
              </a:extLst>
            </p:cNvPr>
            <p:cNvSpPr txBox="1"/>
            <p:nvPr/>
          </p:nvSpPr>
          <p:spPr>
            <a:xfrm>
              <a:off x="8294162" y="4930493"/>
              <a:ext cx="92204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Pieris </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1" u="none" strike="noStrike" kern="1200" cap="none" spc="0" normalizeH="0" baseline="0" noProof="0" err="1">
                  <a:ln>
                    <a:noFill/>
                  </a:ln>
                  <a:solidFill>
                    <a:prstClr val="black"/>
                  </a:solidFill>
                  <a:effectLst/>
                  <a:uLnTx/>
                  <a:uFillTx/>
                  <a:latin typeface="Calibri" panose="020F0502020204030204"/>
                  <a:ea typeface="+mn-ea"/>
                  <a:cs typeface="+mn-cs"/>
                </a:rPr>
                <a:t>brassicae</a:t>
              </a: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100" b="1" u="none" strike="noStrike" kern="1200" cap="none" spc="0" normalizeH="0" baseline="0" noProof="0">
                  <a:ln>
                    <a:noFill/>
                  </a:ln>
                  <a:solidFill>
                    <a:prstClr val="black"/>
                  </a:solidFill>
                  <a:effectLst/>
                  <a:uLnTx/>
                  <a:uFillTx/>
                  <a:latin typeface="Calibri" panose="020F0502020204030204"/>
                  <a:ea typeface="+mn-ea"/>
                  <a:cs typeface="+mn-cs"/>
                </a:rPr>
                <a:t>OS</a:t>
              </a:r>
              <a:endParaRPr kumimoji="0" lang="nl-NL" sz="1100" b="1"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9" name="Picture 58" descr="A close up of a cabbage&#10;&#10;Description automatically generated">
            <a:extLst>
              <a:ext uri="{FF2B5EF4-FFF2-40B4-BE49-F238E27FC236}">
                <a16:creationId xmlns:a16="http://schemas.microsoft.com/office/drawing/2014/main" xmlns="" id="{1E8770F5-55B9-49A1-AE4F-04218EC49C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4931797" y="1506178"/>
            <a:ext cx="593920" cy="347903"/>
          </a:xfrm>
          <a:prstGeom prst="rect">
            <a:avLst/>
          </a:prstGeom>
        </p:spPr>
      </p:pic>
      <p:pic>
        <p:nvPicPr>
          <p:cNvPr id="60" name="Picture 59" descr="A picture containing plant, small, sitting, vase&#10;&#10;Description automatically generated">
            <a:extLst>
              <a:ext uri="{FF2B5EF4-FFF2-40B4-BE49-F238E27FC236}">
                <a16:creationId xmlns:a16="http://schemas.microsoft.com/office/drawing/2014/main" xmlns="" id="{6BC833A8-4B5D-4EBB-8E69-3B8F0C793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808" y="1349748"/>
            <a:ext cx="288149" cy="562801"/>
          </a:xfrm>
          <a:prstGeom prst="rect">
            <a:avLst/>
          </a:prstGeom>
        </p:spPr>
      </p:pic>
      <p:sp>
        <p:nvSpPr>
          <p:cNvPr id="61" name="Oval 60">
            <a:extLst>
              <a:ext uri="{FF2B5EF4-FFF2-40B4-BE49-F238E27FC236}">
                <a16:creationId xmlns:a16="http://schemas.microsoft.com/office/drawing/2014/main" xmlns="" id="{8A0F816E-EC27-49E3-855D-D9FD24A23AA5}"/>
              </a:ext>
            </a:extLst>
          </p:cNvPr>
          <p:cNvSpPr/>
          <p:nvPr/>
        </p:nvSpPr>
        <p:spPr>
          <a:xfrm>
            <a:off x="4625001" y="1242743"/>
            <a:ext cx="1011870" cy="184350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xmlns="" id="{5C752419-5334-41A0-9D8E-DDEB74EF0A53}"/>
              </a:ext>
            </a:extLst>
          </p:cNvPr>
          <p:cNvSpPr/>
          <p:nvPr/>
        </p:nvSpPr>
        <p:spPr>
          <a:xfrm>
            <a:off x="5453495" y="1236048"/>
            <a:ext cx="1011870" cy="1843509"/>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2">
                  <a:lumMod val="50000"/>
                </a:schemeClr>
              </a:solidFill>
            </a:endParaRPr>
          </a:p>
        </p:txBody>
      </p:sp>
      <p:grpSp>
        <p:nvGrpSpPr>
          <p:cNvPr id="75" name="Group 74">
            <a:extLst>
              <a:ext uri="{FF2B5EF4-FFF2-40B4-BE49-F238E27FC236}">
                <a16:creationId xmlns:a16="http://schemas.microsoft.com/office/drawing/2014/main" xmlns="" id="{947EE0EA-9072-4DD5-9873-9901FF3C8F10}"/>
              </a:ext>
            </a:extLst>
          </p:cNvPr>
          <p:cNvGrpSpPr/>
          <p:nvPr/>
        </p:nvGrpSpPr>
        <p:grpSpPr>
          <a:xfrm>
            <a:off x="-71729" y="855785"/>
            <a:ext cx="4124088" cy="4960834"/>
            <a:chOff x="-71729" y="855785"/>
            <a:chExt cx="4124088" cy="4960834"/>
          </a:xfrm>
        </p:grpSpPr>
        <p:pic>
          <p:nvPicPr>
            <p:cNvPr id="1026" name="Picture 2" descr="LI-3100C - Plants - Leaf Area Meter by DMP Ltd.">
              <a:extLst>
                <a:ext uri="{FF2B5EF4-FFF2-40B4-BE49-F238E27FC236}">
                  <a16:creationId xmlns:a16="http://schemas.microsoft.com/office/drawing/2014/main" xmlns="" id="{5EB30CE9-9BB5-44AA-A418-07AD17FAC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9" y="1430713"/>
              <a:ext cx="2309031" cy="1154516"/>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xmlns="" id="{27F4C045-4972-42B7-8BE5-35F31680F2D7}"/>
                </a:ext>
              </a:extLst>
            </p:cNvPr>
            <p:cNvGrpSpPr/>
            <p:nvPr/>
          </p:nvGrpSpPr>
          <p:grpSpPr>
            <a:xfrm>
              <a:off x="272181" y="1756740"/>
              <a:ext cx="3780178" cy="4059879"/>
              <a:chOff x="192270" y="984817"/>
              <a:chExt cx="3780178" cy="4059879"/>
            </a:xfrm>
          </p:grpSpPr>
          <p:sp>
            <p:nvSpPr>
              <p:cNvPr id="63" name="TextBox 62">
                <a:extLst>
                  <a:ext uri="{FF2B5EF4-FFF2-40B4-BE49-F238E27FC236}">
                    <a16:creationId xmlns:a16="http://schemas.microsoft.com/office/drawing/2014/main" xmlns="" id="{ED5954B7-F2F1-4547-A6E4-677836C1D7FF}"/>
                  </a:ext>
                </a:extLst>
              </p:cNvPr>
              <p:cNvSpPr txBox="1"/>
              <p:nvPr/>
            </p:nvSpPr>
            <p:spPr>
              <a:xfrm>
                <a:off x="2100216" y="984817"/>
                <a:ext cx="1843582" cy="646331"/>
              </a:xfrm>
              <a:prstGeom prst="rect">
                <a:avLst/>
              </a:prstGeom>
              <a:noFill/>
            </p:spPr>
            <p:txBody>
              <a:bodyPr wrap="none" rtlCol="0">
                <a:spAutoFit/>
              </a:bodyPr>
              <a:lstStyle/>
              <a:p>
                <a:pPr algn="ctr"/>
                <a:r>
                  <a:rPr lang="en-US" b="1">
                    <a:solidFill>
                      <a:schemeClr val="accent2"/>
                    </a:solidFill>
                  </a:rPr>
                  <a:t>1. Total leaf area</a:t>
                </a:r>
                <a:br>
                  <a:rPr lang="en-US" b="1">
                    <a:solidFill>
                      <a:schemeClr val="accent2"/>
                    </a:solidFill>
                  </a:rPr>
                </a:br>
                <a:r>
                  <a:rPr lang="en-US" b="1">
                    <a:solidFill>
                      <a:schemeClr val="accent2"/>
                    </a:solidFill>
                  </a:rPr>
                  <a:t>(leaf area meter) </a:t>
                </a:r>
                <a:endParaRPr lang="nl-NL" b="1">
                  <a:solidFill>
                    <a:schemeClr val="accent2"/>
                  </a:solidFill>
                </a:endParaRPr>
              </a:p>
            </p:txBody>
          </p:sp>
          <p:sp>
            <p:nvSpPr>
              <p:cNvPr id="65" name="TextBox 64">
                <a:extLst>
                  <a:ext uri="{FF2B5EF4-FFF2-40B4-BE49-F238E27FC236}">
                    <a16:creationId xmlns:a16="http://schemas.microsoft.com/office/drawing/2014/main" xmlns="" id="{F46E1DEA-ED0D-4168-9E1A-2813F257483C}"/>
                  </a:ext>
                </a:extLst>
              </p:cNvPr>
              <p:cNvSpPr txBox="1"/>
              <p:nvPr/>
            </p:nvSpPr>
            <p:spPr>
              <a:xfrm>
                <a:off x="2318524" y="2013686"/>
                <a:ext cx="1422569" cy="646331"/>
              </a:xfrm>
              <a:prstGeom prst="rect">
                <a:avLst/>
              </a:prstGeom>
              <a:noFill/>
            </p:spPr>
            <p:txBody>
              <a:bodyPr wrap="none" rtlCol="0">
                <a:spAutoFit/>
              </a:bodyPr>
              <a:lstStyle/>
              <a:p>
                <a:pPr algn="ctr"/>
                <a:r>
                  <a:rPr lang="en-US" b="1">
                    <a:solidFill>
                      <a:schemeClr val="accent2"/>
                    </a:solidFill>
                  </a:rPr>
                  <a:t>2. Leaf width</a:t>
                </a:r>
                <a:br>
                  <a:rPr lang="en-US" b="1">
                    <a:solidFill>
                      <a:schemeClr val="accent2"/>
                    </a:solidFill>
                  </a:rPr>
                </a:br>
                <a:r>
                  <a:rPr lang="en-US" b="1">
                    <a:solidFill>
                      <a:schemeClr val="accent2"/>
                    </a:solidFill>
                  </a:rPr>
                  <a:t>(2</a:t>
                </a:r>
                <a:r>
                  <a:rPr lang="en-US" b="1" baseline="30000">
                    <a:solidFill>
                      <a:schemeClr val="accent2"/>
                    </a:solidFill>
                  </a:rPr>
                  <a:t>nd</a:t>
                </a:r>
                <a:r>
                  <a:rPr lang="en-US" b="1">
                    <a:solidFill>
                      <a:schemeClr val="accent2"/>
                    </a:solidFill>
                  </a:rPr>
                  <a:t> leaf) </a:t>
                </a:r>
                <a:endParaRPr lang="nl-NL" b="1">
                  <a:solidFill>
                    <a:schemeClr val="accent2"/>
                  </a:solidFill>
                </a:endParaRPr>
              </a:p>
            </p:txBody>
          </p:sp>
          <p:sp>
            <p:nvSpPr>
              <p:cNvPr id="66" name="TextBox 65">
                <a:extLst>
                  <a:ext uri="{FF2B5EF4-FFF2-40B4-BE49-F238E27FC236}">
                    <a16:creationId xmlns:a16="http://schemas.microsoft.com/office/drawing/2014/main" xmlns="" id="{1AC0D29A-3087-496D-9965-17C866C2838C}"/>
                  </a:ext>
                </a:extLst>
              </p:cNvPr>
              <p:cNvSpPr txBox="1"/>
              <p:nvPr/>
            </p:nvSpPr>
            <p:spPr>
              <a:xfrm>
                <a:off x="2285107" y="2996175"/>
                <a:ext cx="1473801" cy="646331"/>
              </a:xfrm>
              <a:prstGeom prst="rect">
                <a:avLst/>
              </a:prstGeom>
              <a:noFill/>
            </p:spPr>
            <p:txBody>
              <a:bodyPr wrap="none" rtlCol="0">
                <a:spAutoFit/>
              </a:bodyPr>
              <a:lstStyle/>
              <a:p>
                <a:pPr algn="ctr"/>
                <a:r>
                  <a:rPr lang="en-US" b="1">
                    <a:solidFill>
                      <a:schemeClr val="accent2"/>
                    </a:solidFill>
                  </a:rPr>
                  <a:t>3. Leaf length</a:t>
                </a:r>
                <a:br>
                  <a:rPr lang="en-US" b="1">
                    <a:solidFill>
                      <a:schemeClr val="accent2"/>
                    </a:solidFill>
                  </a:rPr>
                </a:br>
                <a:r>
                  <a:rPr lang="en-US" b="1">
                    <a:solidFill>
                      <a:schemeClr val="accent2"/>
                    </a:solidFill>
                  </a:rPr>
                  <a:t>(2</a:t>
                </a:r>
                <a:r>
                  <a:rPr lang="en-US" b="1" baseline="30000">
                    <a:solidFill>
                      <a:schemeClr val="accent2"/>
                    </a:solidFill>
                  </a:rPr>
                  <a:t>nd</a:t>
                </a:r>
                <a:r>
                  <a:rPr lang="en-US" b="1">
                    <a:solidFill>
                      <a:schemeClr val="accent2"/>
                    </a:solidFill>
                  </a:rPr>
                  <a:t> leaf) </a:t>
                </a:r>
                <a:endParaRPr lang="nl-NL" b="1">
                  <a:solidFill>
                    <a:schemeClr val="accent2"/>
                  </a:solidFill>
                </a:endParaRPr>
              </a:p>
            </p:txBody>
          </p:sp>
          <p:sp>
            <p:nvSpPr>
              <p:cNvPr id="67" name="TextBox 66">
                <a:extLst>
                  <a:ext uri="{FF2B5EF4-FFF2-40B4-BE49-F238E27FC236}">
                    <a16:creationId xmlns:a16="http://schemas.microsoft.com/office/drawing/2014/main" xmlns="" id="{EE18F5BA-1D86-4D5D-ADDC-33C3363528DA}"/>
                  </a:ext>
                </a:extLst>
              </p:cNvPr>
              <p:cNvSpPr txBox="1"/>
              <p:nvPr/>
            </p:nvSpPr>
            <p:spPr>
              <a:xfrm>
                <a:off x="2084687" y="4030779"/>
                <a:ext cx="1887761" cy="923330"/>
              </a:xfrm>
              <a:prstGeom prst="rect">
                <a:avLst/>
              </a:prstGeom>
              <a:noFill/>
            </p:spPr>
            <p:txBody>
              <a:bodyPr wrap="none" rtlCol="0">
                <a:spAutoFit/>
              </a:bodyPr>
              <a:lstStyle/>
              <a:p>
                <a:pPr algn="ctr"/>
                <a:r>
                  <a:rPr lang="en-US" b="1">
                    <a:solidFill>
                      <a:schemeClr val="accent2"/>
                    </a:solidFill>
                  </a:rPr>
                  <a:t>3. Leaf dry weight</a:t>
                </a:r>
                <a:br>
                  <a:rPr lang="en-US" b="1">
                    <a:solidFill>
                      <a:schemeClr val="accent2"/>
                    </a:solidFill>
                  </a:rPr>
                </a:br>
                <a:r>
                  <a:rPr lang="en-US" b="1">
                    <a:solidFill>
                      <a:schemeClr val="accent2"/>
                    </a:solidFill>
                  </a:rPr>
                  <a:t>(72hrs at 60◦C)</a:t>
                </a:r>
                <a:br>
                  <a:rPr lang="en-US" b="1">
                    <a:solidFill>
                      <a:schemeClr val="accent2"/>
                    </a:solidFill>
                  </a:rPr>
                </a:br>
                <a:endParaRPr lang="nl-NL" b="1">
                  <a:solidFill>
                    <a:schemeClr val="accent2"/>
                  </a:solidFill>
                </a:endParaRPr>
              </a:p>
            </p:txBody>
          </p:sp>
          <p:pic>
            <p:nvPicPr>
              <p:cNvPr id="1028" name="Picture 4" descr="STARRETT 4-Way Vernier Caliper, Range 0 in to 8 in, 0 mm to 203.2 mm,  Graduations 0.02 mm - 2ZUF5|125MEA-8/200 - Grainger">
                <a:extLst>
                  <a:ext uri="{FF2B5EF4-FFF2-40B4-BE49-F238E27FC236}">
                    <a16:creationId xmlns:a16="http://schemas.microsoft.com/office/drawing/2014/main" xmlns="" id="{48A13DA6-AAE6-458D-B607-E4953F8F56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158" y="2338449"/>
                <a:ext cx="1495605" cy="149560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A picture containing indoor, table, sitting, food&#10;&#10;Description automatically generated">
                <a:extLst>
                  <a:ext uri="{FF2B5EF4-FFF2-40B4-BE49-F238E27FC236}">
                    <a16:creationId xmlns:a16="http://schemas.microsoft.com/office/drawing/2014/main" xmlns="" id="{016017FC-6CF3-48D8-AA20-6A80EC04FBA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019"/>
              <a:stretch/>
            </p:blipFill>
            <p:spPr>
              <a:xfrm>
                <a:off x="192270" y="4045460"/>
                <a:ext cx="1959543" cy="999236"/>
              </a:xfrm>
              <a:prstGeom prst="rect">
                <a:avLst/>
              </a:prstGeom>
            </p:spPr>
          </p:pic>
        </p:grpSp>
        <p:sp>
          <p:nvSpPr>
            <p:cNvPr id="76" name="TextBox 75">
              <a:extLst>
                <a:ext uri="{FF2B5EF4-FFF2-40B4-BE49-F238E27FC236}">
                  <a16:creationId xmlns:a16="http://schemas.microsoft.com/office/drawing/2014/main" xmlns="" id="{A9573299-20C6-42C6-9AF0-C0BBF4A73047}"/>
                </a:ext>
              </a:extLst>
            </p:cNvPr>
            <p:cNvSpPr txBox="1"/>
            <p:nvPr/>
          </p:nvSpPr>
          <p:spPr>
            <a:xfrm>
              <a:off x="2495716" y="855785"/>
              <a:ext cx="1354602" cy="369332"/>
            </a:xfrm>
            <a:prstGeom prst="rect">
              <a:avLst/>
            </a:prstGeom>
            <a:noFill/>
          </p:spPr>
          <p:txBody>
            <a:bodyPr wrap="none" rtlCol="0">
              <a:spAutoFit/>
            </a:bodyPr>
            <a:lstStyle/>
            <a:p>
              <a:pPr algn="ctr"/>
              <a:r>
                <a:rPr lang="en-US" b="1" i="1">
                  <a:solidFill>
                    <a:schemeClr val="accent2"/>
                  </a:solidFill>
                </a:rPr>
                <a:t>B. </a:t>
              </a:r>
              <a:r>
                <a:rPr lang="en-US" b="1" i="1" err="1">
                  <a:solidFill>
                    <a:schemeClr val="accent2"/>
                  </a:solidFill>
                </a:rPr>
                <a:t>oleraceae</a:t>
              </a:r>
              <a:endParaRPr lang="nl-NL" b="1" i="1">
                <a:solidFill>
                  <a:schemeClr val="accent2"/>
                </a:solidFill>
              </a:endParaRPr>
            </a:p>
          </p:txBody>
        </p:sp>
      </p:grpSp>
      <p:grpSp>
        <p:nvGrpSpPr>
          <p:cNvPr id="74" name="Group 73">
            <a:extLst>
              <a:ext uri="{FF2B5EF4-FFF2-40B4-BE49-F238E27FC236}">
                <a16:creationId xmlns:a16="http://schemas.microsoft.com/office/drawing/2014/main" xmlns="" id="{10AC2758-EB16-4507-BC9B-2B699270FD66}"/>
              </a:ext>
            </a:extLst>
          </p:cNvPr>
          <p:cNvGrpSpPr/>
          <p:nvPr/>
        </p:nvGrpSpPr>
        <p:grpSpPr>
          <a:xfrm>
            <a:off x="7270172" y="852183"/>
            <a:ext cx="4756791" cy="4471258"/>
            <a:chOff x="7270172" y="852183"/>
            <a:chExt cx="4756791" cy="4471258"/>
          </a:xfrm>
        </p:grpSpPr>
        <p:sp>
          <p:nvSpPr>
            <p:cNvPr id="73" name="TextBox 72">
              <a:extLst>
                <a:ext uri="{FF2B5EF4-FFF2-40B4-BE49-F238E27FC236}">
                  <a16:creationId xmlns:a16="http://schemas.microsoft.com/office/drawing/2014/main" xmlns="" id="{513F3F66-D811-4E6D-8797-E913AB276C2A}"/>
                </a:ext>
              </a:extLst>
            </p:cNvPr>
            <p:cNvSpPr txBox="1"/>
            <p:nvPr/>
          </p:nvSpPr>
          <p:spPr>
            <a:xfrm>
              <a:off x="7293859" y="1690521"/>
              <a:ext cx="2498055" cy="369332"/>
            </a:xfrm>
            <a:prstGeom prst="rect">
              <a:avLst/>
            </a:prstGeom>
            <a:noFill/>
          </p:spPr>
          <p:txBody>
            <a:bodyPr wrap="none" rtlCol="0">
              <a:spAutoFit/>
            </a:bodyPr>
            <a:lstStyle/>
            <a:p>
              <a:pPr algn="ctr"/>
              <a:r>
                <a:rPr lang="en-US" b="1">
                  <a:solidFill>
                    <a:schemeClr val="accent2">
                      <a:lumMod val="50000"/>
                    </a:schemeClr>
                  </a:solidFill>
                </a:rPr>
                <a:t>1. Total number of fruits</a:t>
              </a:r>
              <a:endParaRPr lang="nl-NL" b="1">
                <a:solidFill>
                  <a:schemeClr val="accent2">
                    <a:lumMod val="50000"/>
                  </a:schemeClr>
                </a:solidFill>
              </a:endParaRPr>
            </a:p>
          </p:txBody>
        </p:sp>
        <p:pic>
          <p:nvPicPr>
            <p:cNvPr id="71" name="Picture 70" descr="A picture containing indoor, small, sitting, table&#10;&#10;Description automatically generated">
              <a:extLst>
                <a:ext uri="{FF2B5EF4-FFF2-40B4-BE49-F238E27FC236}">
                  <a16:creationId xmlns:a16="http://schemas.microsoft.com/office/drawing/2014/main" xmlns="" id="{878761BA-E924-4C51-881D-11CC50B11C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616" t="23465" b="21406"/>
            <a:stretch/>
          </p:blipFill>
          <p:spPr>
            <a:xfrm rot="5400000">
              <a:off x="9808593" y="1358560"/>
              <a:ext cx="1820121" cy="1011871"/>
            </a:xfrm>
            <a:prstGeom prst="rect">
              <a:avLst/>
            </a:prstGeom>
          </p:spPr>
        </p:pic>
        <p:sp>
          <p:nvSpPr>
            <p:cNvPr id="77" name="TextBox 76">
              <a:extLst>
                <a:ext uri="{FF2B5EF4-FFF2-40B4-BE49-F238E27FC236}">
                  <a16:creationId xmlns:a16="http://schemas.microsoft.com/office/drawing/2014/main" xmlns="" id="{54067CDF-95E9-4714-8FD9-F51B312E8605}"/>
                </a:ext>
              </a:extLst>
            </p:cNvPr>
            <p:cNvSpPr txBox="1"/>
            <p:nvPr/>
          </p:nvSpPr>
          <p:spPr>
            <a:xfrm>
              <a:off x="7721131" y="852183"/>
              <a:ext cx="1241110" cy="369332"/>
            </a:xfrm>
            <a:prstGeom prst="rect">
              <a:avLst/>
            </a:prstGeom>
            <a:noFill/>
          </p:spPr>
          <p:txBody>
            <a:bodyPr wrap="none" rtlCol="0">
              <a:spAutoFit/>
            </a:bodyPr>
            <a:lstStyle/>
            <a:p>
              <a:pPr algn="ctr"/>
              <a:r>
                <a:rPr lang="en-US" b="1" i="1">
                  <a:solidFill>
                    <a:schemeClr val="accent2">
                      <a:lumMod val="50000"/>
                    </a:schemeClr>
                  </a:solidFill>
                </a:rPr>
                <a:t>A. thaliana</a:t>
              </a:r>
              <a:endParaRPr lang="nl-NL" b="1" i="1">
                <a:solidFill>
                  <a:schemeClr val="accent2">
                    <a:lumMod val="50000"/>
                  </a:schemeClr>
                </a:solidFill>
              </a:endParaRPr>
            </a:p>
          </p:txBody>
        </p:sp>
        <p:sp>
          <p:nvSpPr>
            <p:cNvPr id="78" name="TextBox 77">
              <a:extLst>
                <a:ext uri="{FF2B5EF4-FFF2-40B4-BE49-F238E27FC236}">
                  <a16:creationId xmlns:a16="http://schemas.microsoft.com/office/drawing/2014/main" xmlns="" id="{53E05CB7-6DC9-4E58-B448-872EF649E096}"/>
                </a:ext>
              </a:extLst>
            </p:cNvPr>
            <p:cNvSpPr txBox="1"/>
            <p:nvPr/>
          </p:nvSpPr>
          <p:spPr>
            <a:xfrm>
              <a:off x="7361117" y="3286044"/>
              <a:ext cx="2386230" cy="830997"/>
            </a:xfrm>
            <a:prstGeom prst="rect">
              <a:avLst/>
            </a:prstGeom>
            <a:noFill/>
          </p:spPr>
          <p:txBody>
            <a:bodyPr wrap="none" rtlCol="0">
              <a:spAutoFit/>
            </a:bodyPr>
            <a:lstStyle/>
            <a:p>
              <a:pPr algn="ctr"/>
              <a:r>
                <a:rPr lang="en-US" b="1">
                  <a:solidFill>
                    <a:schemeClr val="accent2">
                      <a:lumMod val="50000"/>
                    </a:schemeClr>
                  </a:solidFill>
                </a:rPr>
                <a:t>2. Leaf dry weight</a:t>
              </a:r>
              <a:br>
                <a:rPr lang="en-US" b="1">
                  <a:solidFill>
                    <a:schemeClr val="accent2">
                      <a:lumMod val="50000"/>
                    </a:schemeClr>
                  </a:solidFill>
                </a:rPr>
              </a:br>
              <a:r>
                <a:rPr lang="en-US" b="1">
                  <a:solidFill>
                    <a:schemeClr val="accent2">
                      <a:lumMod val="50000"/>
                    </a:schemeClr>
                  </a:solidFill>
                </a:rPr>
                <a:t>(72hrs at 60◦C)</a:t>
              </a:r>
              <a:br>
                <a:rPr lang="en-US" b="1">
                  <a:solidFill>
                    <a:schemeClr val="accent2">
                      <a:lumMod val="50000"/>
                    </a:schemeClr>
                  </a:solidFill>
                </a:rPr>
              </a:br>
              <a:r>
                <a:rPr lang="en-US" sz="1200" b="1">
                  <a:solidFill>
                    <a:srgbClr val="C00000"/>
                  </a:solidFill>
                </a:rPr>
                <a:t>Not very accurate (qPCR sampling)</a:t>
              </a:r>
              <a:endParaRPr lang="nl-NL" b="1">
                <a:solidFill>
                  <a:srgbClr val="C00000"/>
                </a:solidFill>
              </a:endParaRPr>
            </a:p>
          </p:txBody>
        </p:sp>
        <p:sp>
          <p:nvSpPr>
            <p:cNvPr id="79" name="TextBox 78">
              <a:extLst>
                <a:ext uri="{FF2B5EF4-FFF2-40B4-BE49-F238E27FC236}">
                  <a16:creationId xmlns:a16="http://schemas.microsoft.com/office/drawing/2014/main" xmlns="" id="{3D51A6E8-A753-4323-ABC7-B9E4F3E525C4}"/>
                </a:ext>
              </a:extLst>
            </p:cNvPr>
            <p:cNvSpPr txBox="1"/>
            <p:nvPr/>
          </p:nvSpPr>
          <p:spPr>
            <a:xfrm>
              <a:off x="7270172" y="4677110"/>
              <a:ext cx="2757230" cy="646331"/>
            </a:xfrm>
            <a:prstGeom prst="rect">
              <a:avLst/>
            </a:prstGeom>
            <a:noFill/>
          </p:spPr>
          <p:txBody>
            <a:bodyPr wrap="none" rtlCol="0">
              <a:spAutoFit/>
            </a:bodyPr>
            <a:lstStyle/>
            <a:p>
              <a:pPr algn="ctr"/>
              <a:r>
                <a:rPr lang="en-US" b="1">
                  <a:solidFill>
                    <a:schemeClr val="accent2">
                      <a:lumMod val="50000"/>
                    </a:schemeClr>
                  </a:solidFill>
                </a:rPr>
                <a:t>3. Inflorescence dry weight</a:t>
              </a:r>
              <a:br>
                <a:rPr lang="en-US" b="1">
                  <a:solidFill>
                    <a:schemeClr val="accent2">
                      <a:lumMod val="50000"/>
                    </a:schemeClr>
                  </a:solidFill>
                </a:rPr>
              </a:br>
              <a:r>
                <a:rPr lang="en-US" b="1">
                  <a:solidFill>
                    <a:schemeClr val="accent2">
                      <a:lumMod val="50000"/>
                    </a:schemeClr>
                  </a:solidFill>
                </a:rPr>
                <a:t>(72hrs at 60◦C)</a:t>
              </a:r>
              <a:endParaRPr lang="nl-NL" b="1">
                <a:solidFill>
                  <a:schemeClr val="accent2">
                    <a:lumMod val="50000"/>
                  </a:schemeClr>
                </a:solidFill>
              </a:endParaRPr>
            </a:p>
          </p:txBody>
        </p:sp>
        <p:pic>
          <p:nvPicPr>
            <p:cNvPr id="80" name="Picture 79" descr="A picture containing indoor, table, sitting, food&#10;&#10;Description automatically generated">
              <a:extLst>
                <a:ext uri="{FF2B5EF4-FFF2-40B4-BE49-F238E27FC236}">
                  <a16:creationId xmlns:a16="http://schemas.microsoft.com/office/drawing/2014/main" xmlns="" id="{618F285D-3246-4032-8E8D-10382DFD267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019"/>
            <a:stretch/>
          </p:blipFill>
          <p:spPr>
            <a:xfrm>
              <a:off x="10067420" y="3606741"/>
              <a:ext cx="1959543" cy="999236"/>
            </a:xfrm>
            <a:prstGeom prst="rect">
              <a:avLst/>
            </a:prstGeom>
          </p:spPr>
        </p:pic>
      </p:grpSp>
      <p:sp>
        <p:nvSpPr>
          <p:cNvPr id="81" name="Rectangle 80">
            <a:extLst>
              <a:ext uri="{FF2B5EF4-FFF2-40B4-BE49-F238E27FC236}">
                <a16:creationId xmlns:a16="http://schemas.microsoft.com/office/drawing/2014/main" xmlns="" id="{12DCC5F6-B0C4-45B7-8B4B-587BE04EF721}"/>
              </a:ext>
            </a:extLst>
          </p:cNvPr>
          <p:cNvSpPr/>
          <p:nvPr/>
        </p:nvSpPr>
        <p:spPr>
          <a:xfrm>
            <a:off x="126929" y="156815"/>
            <a:ext cx="424327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Measured traits</a:t>
            </a:r>
          </a:p>
        </p:txBody>
      </p:sp>
    </p:spTree>
    <p:extLst>
      <p:ext uri="{BB962C8B-B14F-4D97-AF65-F5344CB8AC3E}">
        <p14:creationId xmlns:p14="http://schemas.microsoft.com/office/powerpoint/2010/main" val="63980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D413C365-0F81-4629-81A7-039887D163EF}"/>
              </a:ext>
            </a:extLst>
          </p:cNvPr>
          <p:cNvGrpSpPr/>
          <p:nvPr/>
        </p:nvGrpSpPr>
        <p:grpSpPr>
          <a:xfrm>
            <a:off x="2152213" y="704836"/>
            <a:ext cx="7887574" cy="2934986"/>
            <a:chOff x="714165" y="303026"/>
            <a:chExt cx="7887574" cy="2934986"/>
          </a:xfrm>
        </p:grpSpPr>
        <p:pic>
          <p:nvPicPr>
            <p:cNvPr id="3" name="Picture 2" descr="A picture containing indoor, food, box, different&#10;&#10;Description automatically generated">
              <a:extLst>
                <a:ext uri="{FF2B5EF4-FFF2-40B4-BE49-F238E27FC236}">
                  <a16:creationId xmlns:a16="http://schemas.microsoft.com/office/drawing/2014/main" xmlns="" id="{1D6CC5E9-BA43-43F2-8D06-3D78C80B75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44" t="23809" r="21265" b="22722"/>
            <a:stretch/>
          </p:blipFill>
          <p:spPr>
            <a:xfrm rot="5400000">
              <a:off x="231054" y="786141"/>
              <a:ext cx="2934982" cy="1968759"/>
            </a:xfrm>
            <a:prstGeom prst="rect">
              <a:avLst/>
            </a:prstGeom>
          </p:spPr>
        </p:pic>
        <p:pic>
          <p:nvPicPr>
            <p:cNvPr id="5" name="Picture 4" descr="A picture containing indoor, photo, food, different&#10;&#10;Description automatically generated">
              <a:extLst>
                <a:ext uri="{FF2B5EF4-FFF2-40B4-BE49-F238E27FC236}">
                  <a16:creationId xmlns:a16="http://schemas.microsoft.com/office/drawing/2014/main" xmlns="" id="{BC0456F9-106E-4253-BF69-0909FDE3B6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06" t="19320" r="16295" b="23537"/>
            <a:stretch/>
          </p:blipFill>
          <p:spPr>
            <a:xfrm rot="5400000">
              <a:off x="2247967" y="786137"/>
              <a:ext cx="2934981" cy="1968759"/>
            </a:xfrm>
            <a:prstGeom prst="rect">
              <a:avLst/>
            </a:prstGeom>
          </p:spPr>
        </p:pic>
        <p:pic>
          <p:nvPicPr>
            <p:cNvPr id="7" name="Picture 6" descr="A picture containing indoor, food, photo, different&#10;&#10;Description automatically generated">
              <a:extLst>
                <a:ext uri="{FF2B5EF4-FFF2-40B4-BE49-F238E27FC236}">
                  <a16:creationId xmlns:a16="http://schemas.microsoft.com/office/drawing/2014/main" xmlns="" id="{A334A8FD-FAEB-4E6F-811F-B5B6AABEE72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80" t="17823" r="16187" b="28980"/>
            <a:stretch/>
          </p:blipFill>
          <p:spPr>
            <a:xfrm rot="5400000">
              <a:off x="4210987" y="840029"/>
              <a:ext cx="2934980" cy="1860975"/>
            </a:xfrm>
            <a:prstGeom prst="rect">
              <a:avLst/>
            </a:prstGeom>
          </p:spPr>
        </p:pic>
        <p:pic>
          <p:nvPicPr>
            <p:cNvPr id="9" name="Picture 8" descr="A picture containing indoor, photo, items, different&#10;&#10;Description automatically generated">
              <a:extLst>
                <a:ext uri="{FF2B5EF4-FFF2-40B4-BE49-F238E27FC236}">
                  <a16:creationId xmlns:a16="http://schemas.microsoft.com/office/drawing/2014/main" xmlns="" id="{B4959159-FC6A-4F84-B6AE-45A0F9E9054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226" t="17279" r="12070" b="16735"/>
            <a:stretch/>
          </p:blipFill>
          <p:spPr>
            <a:xfrm rot="5400000">
              <a:off x="6161939" y="798207"/>
              <a:ext cx="2934978" cy="1944623"/>
            </a:xfrm>
            <a:prstGeom prst="rect">
              <a:avLst/>
            </a:prstGeom>
          </p:spPr>
        </p:pic>
      </p:grpSp>
      <p:grpSp>
        <p:nvGrpSpPr>
          <p:cNvPr id="2" name="Group 1">
            <a:extLst>
              <a:ext uri="{FF2B5EF4-FFF2-40B4-BE49-F238E27FC236}">
                <a16:creationId xmlns:a16="http://schemas.microsoft.com/office/drawing/2014/main" xmlns="" id="{15CD1880-5023-4384-AB0F-5A76A24BAD44}"/>
              </a:ext>
            </a:extLst>
          </p:cNvPr>
          <p:cNvGrpSpPr/>
          <p:nvPr/>
        </p:nvGrpSpPr>
        <p:grpSpPr>
          <a:xfrm>
            <a:off x="2100721" y="3749628"/>
            <a:ext cx="7990557" cy="2840854"/>
            <a:chOff x="2099354" y="3559946"/>
            <a:chExt cx="7990557" cy="2840854"/>
          </a:xfrm>
        </p:grpSpPr>
        <p:pic>
          <p:nvPicPr>
            <p:cNvPr id="12" name="Picture 11" descr="A picture containing indoor, food, pizza, open&#10;&#10;Description automatically generated">
              <a:extLst>
                <a:ext uri="{FF2B5EF4-FFF2-40B4-BE49-F238E27FC236}">
                  <a16:creationId xmlns:a16="http://schemas.microsoft.com/office/drawing/2014/main" xmlns="" id="{762642DA-5712-4E6D-B7A7-798F28FCB0F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763" t="22848" r="19414" b="20029"/>
            <a:stretch/>
          </p:blipFill>
          <p:spPr>
            <a:xfrm rot="5400000">
              <a:off x="1696287" y="3963013"/>
              <a:ext cx="2840854" cy="2034720"/>
            </a:xfrm>
            <a:prstGeom prst="rect">
              <a:avLst/>
            </a:prstGeom>
          </p:spPr>
        </p:pic>
        <p:pic>
          <p:nvPicPr>
            <p:cNvPr id="14" name="Picture 13" descr="A picture containing photo, sitting, food, person&#10;&#10;Description automatically generated">
              <a:extLst>
                <a:ext uri="{FF2B5EF4-FFF2-40B4-BE49-F238E27FC236}">
                  <a16:creationId xmlns:a16="http://schemas.microsoft.com/office/drawing/2014/main" xmlns="" id="{219DFC61-C3DE-4DF8-8343-82103F03CA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148" t="23711" r="15245" b="16060"/>
            <a:stretch/>
          </p:blipFill>
          <p:spPr>
            <a:xfrm rot="5400000">
              <a:off x="3728683" y="4016936"/>
              <a:ext cx="2840853" cy="1926874"/>
            </a:xfrm>
            <a:prstGeom prst="rect">
              <a:avLst/>
            </a:prstGeom>
          </p:spPr>
        </p:pic>
        <p:pic>
          <p:nvPicPr>
            <p:cNvPr id="16" name="Picture 15" descr="A picture containing indoor, food, open, different&#10;&#10;Description automatically generated">
              <a:extLst>
                <a:ext uri="{FF2B5EF4-FFF2-40B4-BE49-F238E27FC236}">
                  <a16:creationId xmlns:a16="http://schemas.microsoft.com/office/drawing/2014/main" xmlns="" id="{95AD1100-3277-474A-987D-50C63A78BD8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750" t="21618" r="10965" b="17411"/>
            <a:stretch/>
          </p:blipFill>
          <p:spPr>
            <a:xfrm rot="5400000">
              <a:off x="5709229" y="4014863"/>
              <a:ext cx="2840852" cy="1931018"/>
            </a:xfrm>
            <a:prstGeom prst="rect">
              <a:avLst/>
            </a:prstGeom>
          </p:spPr>
        </p:pic>
        <p:pic>
          <p:nvPicPr>
            <p:cNvPr id="18" name="Picture 17" descr="A picture containing food, indoor, oven, microwave&#10;&#10;Description automatically generated">
              <a:extLst>
                <a:ext uri="{FF2B5EF4-FFF2-40B4-BE49-F238E27FC236}">
                  <a16:creationId xmlns:a16="http://schemas.microsoft.com/office/drawing/2014/main" xmlns="" id="{03312438-4835-4A33-92AC-216929B3355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6019" t="13721" r="3915" b="13269"/>
            <a:stretch/>
          </p:blipFill>
          <p:spPr>
            <a:xfrm rot="5400000">
              <a:off x="7697910" y="4008799"/>
              <a:ext cx="2840853" cy="1943148"/>
            </a:xfrm>
            <a:prstGeom prst="rect">
              <a:avLst/>
            </a:prstGeom>
          </p:spPr>
        </p:pic>
      </p:grpSp>
      <p:sp>
        <p:nvSpPr>
          <p:cNvPr id="4" name="TextBox 3">
            <a:extLst>
              <a:ext uri="{FF2B5EF4-FFF2-40B4-BE49-F238E27FC236}">
                <a16:creationId xmlns:a16="http://schemas.microsoft.com/office/drawing/2014/main" xmlns="" id="{121FC058-EBB4-408F-99D8-871C88F5E66A}"/>
              </a:ext>
            </a:extLst>
          </p:cNvPr>
          <p:cNvSpPr txBox="1"/>
          <p:nvPr/>
        </p:nvSpPr>
        <p:spPr>
          <a:xfrm>
            <a:off x="477078" y="1948070"/>
            <a:ext cx="1366015" cy="369332"/>
          </a:xfrm>
          <a:prstGeom prst="rect">
            <a:avLst/>
          </a:prstGeom>
          <a:noFill/>
        </p:spPr>
        <p:txBody>
          <a:bodyPr wrap="none" rtlCol="0">
            <a:spAutoFit/>
          </a:bodyPr>
          <a:lstStyle/>
          <a:p>
            <a:r>
              <a:rPr lang="es-MX" b="1" i="1"/>
              <a:t>B. </a:t>
            </a:r>
            <a:r>
              <a:rPr lang="es-MX" b="1" i="1" err="1"/>
              <a:t>oleraceae</a:t>
            </a:r>
            <a:endParaRPr lang="nl-NL" b="1" i="1"/>
          </a:p>
        </p:txBody>
      </p:sp>
      <p:sp>
        <p:nvSpPr>
          <p:cNvPr id="13" name="TextBox 12">
            <a:extLst>
              <a:ext uri="{FF2B5EF4-FFF2-40B4-BE49-F238E27FC236}">
                <a16:creationId xmlns:a16="http://schemas.microsoft.com/office/drawing/2014/main" xmlns="" id="{A9C3920B-7EAD-4073-87E6-D363CD314682}"/>
              </a:ext>
            </a:extLst>
          </p:cNvPr>
          <p:cNvSpPr txBox="1"/>
          <p:nvPr/>
        </p:nvSpPr>
        <p:spPr>
          <a:xfrm>
            <a:off x="477078" y="4985388"/>
            <a:ext cx="1241109" cy="369332"/>
          </a:xfrm>
          <a:prstGeom prst="rect">
            <a:avLst/>
          </a:prstGeom>
          <a:noFill/>
        </p:spPr>
        <p:txBody>
          <a:bodyPr wrap="none" rtlCol="0">
            <a:spAutoFit/>
          </a:bodyPr>
          <a:lstStyle/>
          <a:p>
            <a:r>
              <a:rPr lang="es-MX" b="1" i="1"/>
              <a:t>A. </a:t>
            </a:r>
            <a:r>
              <a:rPr lang="es-MX" b="1" i="1" err="1"/>
              <a:t>thaliana</a:t>
            </a:r>
            <a:endParaRPr lang="nl-NL" b="1" i="1"/>
          </a:p>
        </p:txBody>
      </p:sp>
      <p:sp>
        <p:nvSpPr>
          <p:cNvPr id="15" name="TextBox 14">
            <a:extLst>
              <a:ext uri="{FF2B5EF4-FFF2-40B4-BE49-F238E27FC236}">
                <a16:creationId xmlns:a16="http://schemas.microsoft.com/office/drawing/2014/main" xmlns="" id="{1846BDDA-DC3B-460C-AC81-7587F611ADC4}"/>
              </a:ext>
            </a:extLst>
          </p:cNvPr>
          <p:cNvSpPr txBox="1"/>
          <p:nvPr/>
        </p:nvSpPr>
        <p:spPr>
          <a:xfrm>
            <a:off x="2435073" y="225701"/>
            <a:ext cx="1440394" cy="369332"/>
          </a:xfrm>
          <a:prstGeom prst="rect">
            <a:avLst/>
          </a:prstGeom>
          <a:noFill/>
        </p:spPr>
        <p:txBody>
          <a:bodyPr wrap="none" rtlCol="0">
            <a:spAutoFit/>
          </a:bodyPr>
          <a:lstStyle/>
          <a:p>
            <a:r>
              <a:rPr lang="es-MX" b="1" err="1"/>
              <a:t>Mock</a:t>
            </a:r>
            <a:r>
              <a:rPr lang="es-MX" b="1"/>
              <a:t> control</a:t>
            </a:r>
            <a:endParaRPr lang="nl-NL" b="1"/>
          </a:p>
        </p:txBody>
      </p:sp>
      <p:sp>
        <p:nvSpPr>
          <p:cNvPr id="17" name="TextBox 16">
            <a:extLst>
              <a:ext uri="{FF2B5EF4-FFF2-40B4-BE49-F238E27FC236}">
                <a16:creationId xmlns:a16="http://schemas.microsoft.com/office/drawing/2014/main" xmlns="" id="{2AFB8653-B4BC-4FB6-837E-9739D9BD2627}"/>
              </a:ext>
            </a:extLst>
          </p:cNvPr>
          <p:cNvSpPr txBox="1"/>
          <p:nvPr/>
        </p:nvSpPr>
        <p:spPr>
          <a:xfrm>
            <a:off x="4430279" y="225693"/>
            <a:ext cx="1450782" cy="369332"/>
          </a:xfrm>
          <a:prstGeom prst="rect">
            <a:avLst/>
          </a:prstGeom>
          <a:noFill/>
        </p:spPr>
        <p:txBody>
          <a:bodyPr wrap="none" rtlCol="0">
            <a:spAutoFit/>
          </a:bodyPr>
          <a:lstStyle/>
          <a:p>
            <a:r>
              <a:rPr lang="es-MX" b="1">
                <a:solidFill>
                  <a:schemeClr val="accent4"/>
                </a:solidFill>
              </a:rPr>
              <a:t>0.1mM </a:t>
            </a:r>
            <a:r>
              <a:rPr lang="es-MX" b="1" err="1">
                <a:solidFill>
                  <a:schemeClr val="accent4"/>
                </a:solidFill>
              </a:rPr>
              <a:t>MeJA</a:t>
            </a:r>
            <a:endParaRPr lang="nl-NL" b="1">
              <a:solidFill>
                <a:schemeClr val="accent4"/>
              </a:solidFill>
            </a:endParaRPr>
          </a:p>
        </p:txBody>
      </p:sp>
      <p:sp>
        <p:nvSpPr>
          <p:cNvPr id="19" name="TextBox 18">
            <a:extLst>
              <a:ext uri="{FF2B5EF4-FFF2-40B4-BE49-F238E27FC236}">
                <a16:creationId xmlns:a16="http://schemas.microsoft.com/office/drawing/2014/main" xmlns="" id="{59962265-2D17-447A-A3E9-FE385421691B}"/>
              </a:ext>
            </a:extLst>
          </p:cNvPr>
          <p:cNvSpPr txBox="1"/>
          <p:nvPr/>
        </p:nvSpPr>
        <p:spPr>
          <a:xfrm>
            <a:off x="6391134" y="225693"/>
            <a:ext cx="1272849" cy="369332"/>
          </a:xfrm>
          <a:prstGeom prst="rect">
            <a:avLst/>
          </a:prstGeom>
          <a:noFill/>
        </p:spPr>
        <p:txBody>
          <a:bodyPr wrap="none" rtlCol="0">
            <a:spAutoFit/>
          </a:bodyPr>
          <a:lstStyle/>
          <a:p>
            <a:r>
              <a:rPr lang="es-MX" b="1">
                <a:solidFill>
                  <a:schemeClr val="accent2"/>
                </a:solidFill>
              </a:rPr>
              <a:t>1mM </a:t>
            </a:r>
            <a:r>
              <a:rPr lang="es-MX" b="1" err="1">
                <a:solidFill>
                  <a:schemeClr val="accent2"/>
                </a:solidFill>
              </a:rPr>
              <a:t>MeJA</a:t>
            </a:r>
            <a:endParaRPr lang="nl-NL" b="1">
              <a:solidFill>
                <a:schemeClr val="accent2"/>
              </a:solidFill>
            </a:endParaRPr>
          </a:p>
        </p:txBody>
      </p:sp>
      <p:sp>
        <p:nvSpPr>
          <p:cNvPr id="20" name="TextBox 19">
            <a:extLst>
              <a:ext uri="{FF2B5EF4-FFF2-40B4-BE49-F238E27FC236}">
                <a16:creationId xmlns:a16="http://schemas.microsoft.com/office/drawing/2014/main" xmlns="" id="{3D02696B-BBEC-4181-B54D-E518CBE47A16}"/>
              </a:ext>
            </a:extLst>
          </p:cNvPr>
          <p:cNvSpPr txBox="1"/>
          <p:nvPr/>
        </p:nvSpPr>
        <p:spPr>
          <a:xfrm>
            <a:off x="8315604" y="225693"/>
            <a:ext cx="1608197" cy="369332"/>
          </a:xfrm>
          <a:prstGeom prst="rect">
            <a:avLst/>
          </a:prstGeom>
          <a:noFill/>
        </p:spPr>
        <p:txBody>
          <a:bodyPr wrap="none" rtlCol="0">
            <a:spAutoFit/>
          </a:bodyPr>
          <a:lstStyle/>
          <a:p>
            <a:r>
              <a:rPr lang="es-MX" b="1" i="1">
                <a:solidFill>
                  <a:srgbClr val="FF0000"/>
                </a:solidFill>
              </a:rPr>
              <a:t>P. </a:t>
            </a:r>
            <a:r>
              <a:rPr lang="es-MX" b="1" i="1" err="1">
                <a:solidFill>
                  <a:srgbClr val="FF0000"/>
                </a:solidFill>
              </a:rPr>
              <a:t>brassicae</a:t>
            </a:r>
            <a:r>
              <a:rPr lang="es-MX" b="1" i="1">
                <a:solidFill>
                  <a:srgbClr val="FF0000"/>
                </a:solidFill>
              </a:rPr>
              <a:t> </a:t>
            </a:r>
            <a:r>
              <a:rPr lang="es-MX" b="1">
                <a:solidFill>
                  <a:srgbClr val="FF0000"/>
                </a:solidFill>
              </a:rPr>
              <a:t>OS</a:t>
            </a:r>
            <a:endParaRPr lang="nl-NL" b="1">
              <a:solidFill>
                <a:srgbClr val="FF0000"/>
              </a:solidFill>
            </a:endParaRPr>
          </a:p>
        </p:txBody>
      </p:sp>
      <p:sp>
        <p:nvSpPr>
          <p:cNvPr id="21" name="TextBox 20">
            <a:extLst>
              <a:ext uri="{FF2B5EF4-FFF2-40B4-BE49-F238E27FC236}">
                <a16:creationId xmlns:a16="http://schemas.microsoft.com/office/drawing/2014/main" xmlns="" id="{8251E651-EB20-4264-8F76-E29F3F774392}"/>
              </a:ext>
            </a:extLst>
          </p:cNvPr>
          <p:cNvSpPr txBox="1"/>
          <p:nvPr/>
        </p:nvSpPr>
        <p:spPr>
          <a:xfrm>
            <a:off x="10303564" y="6282703"/>
            <a:ext cx="1681229" cy="307777"/>
          </a:xfrm>
          <a:prstGeom prst="rect">
            <a:avLst/>
          </a:prstGeom>
          <a:noFill/>
        </p:spPr>
        <p:txBody>
          <a:bodyPr wrap="none" rtlCol="0">
            <a:spAutoFit/>
          </a:bodyPr>
          <a:lstStyle/>
          <a:p>
            <a:r>
              <a:rPr lang="es-MX" sz="1400"/>
              <a:t>35 </a:t>
            </a:r>
            <a:r>
              <a:rPr lang="es-MX" sz="1400" err="1"/>
              <a:t>days</a:t>
            </a:r>
            <a:r>
              <a:rPr lang="es-MX" sz="1400"/>
              <a:t> after </a:t>
            </a:r>
            <a:r>
              <a:rPr lang="es-MX" sz="1400" err="1"/>
              <a:t>sowing</a:t>
            </a:r>
            <a:endParaRPr lang="nl-NL" sz="1400"/>
          </a:p>
        </p:txBody>
      </p:sp>
      <p:sp>
        <p:nvSpPr>
          <p:cNvPr id="22" name="Rectangle 21">
            <a:extLst>
              <a:ext uri="{FF2B5EF4-FFF2-40B4-BE49-F238E27FC236}">
                <a16:creationId xmlns:a16="http://schemas.microsoft.com/office/drawing/2014/main" xmlns="" id="{4E41595A-1D3D-475B-A271-A401A5CDD072}"/>
              </a:ext>
            </a:extLst>
          </p:cNvPr>
          <p:cNvSpPr/>
          <p:nvPr/>
        </p:nvSpPr>
        <p:spPr>
          <a:xfrm rot="5400000">
            <a:off x="8527891" y="3100041"/>
            <a:ext cx="559589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Pictures from harvesting day</a:t>
            </a:r>
          </a:p>
        </p:txBody>
      </p:sp>
      <p:sp>
        <p:nvSpPr>
          <p:cNvPr id="23" name="TextBox 22">
            <a:extLst>
              <a:ext uri="{FF2B5EF4-FFF2-40B4-BE49-F238E27FC236}">
                <a16:creationId xmlns:a16="http://schemas.microsoft.com/office/drawing/2014/main" xmlns="" id="{09E67B8C-770A-497D-9CE3-9D504BF3E07A}"/>
              </a:ext>
            </a:extLst>
          </p:cNvPr>
          <p:cNvSpPr txBox="1"/>
          <p:nvPr/>
        </p:nvSpPr>
        <p:spPr>
          <a:xfrm>
            <a:off x="477078" y="5913376"/>
            <a:ext cx="935064" cy="369332"/>
          </a:xfrm>
          <a:prstGeom prst="rect">
            <a:avLst/>
          </a:prstGeom>
          <a:noFill/>
        </p:spPr>
        <p:txBody>
          <a:bodyPr wrap="none" rtlCol="0">
            <a:spAutoFit/>
          </a:bodyPr>
          <a:lstStyle/>
          <a:p>
            <a:r>
              <a:rPr lang="en-US" dirty="0">
                <a:solidFill>
                  <a:srgbClr val="FF0000"/>
                </a:solidFill>
                <a:highlight>
                  <a:srgbClr val="FFFF00"/>
                </a:highlight>
              </a:rPr>
              <a:t>Pictures</a:t>
            </a:r>
          </a:p>
        </p:txBody>
      </p:sp>
    </p:spTree>
    <p:extLst>
      <p:ext uri="{BB962C8B-B14F-4D97-AF65-F5344CB8AC3E}">
        <p14:creationId xmlns:p14="http://schemas.microsoft.com/office/powerpoint/2010/main" val="16655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cabbage&#10;&#10;Description automatically generated">
            <a:extLst>
              <a:ext uri="{FF2B5EF4-FFF2-40B4-BE49-F238E27FC236}">
                <a16:creationId xmlns:a16="http://schemas.microsoft.com/office/drawing/2014/main" xmlns="" id="{69F95F9E-F6D7-44AB-BE65-34188FDBBF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116597" y="75647"/>
            <a:ext cx="1184735" cy="693987"/>
          </a:xfrm>
          <a:prstGeom prst="rect">
            <a:avLst/>
          </a:prstGeom>
        </p:spPr>
      </p:pic>
      <p:grpSp>
        <p:nvGrpSpPr>
          <p:cNvPr id="12" name="Group 11">
            <a:extLst>
              <a:ext uri="{FF2B5EF4-FFF2-40B4-BE49-F238E27FC236}">
                <a16:creationId xmlns:a16="http://schemas.microsoft.com/office/drawing/2014/main" xmlns="" id="{ED38D672-3462-460A-A284-6B7452CFC238}"/>
              </a:ext>
            </a:extLst>
          </p:cNvPr>
          <p:cNvGrpSpPr/>
          <p:nvPr/>
        </p:nvGrpSpPr>
        <p:grpSpPr>
          <a:xfrm>
            <a:off x="1925412" y="417250"/>
            <a:ext cx="5807727" cy="3240025"/>
            <a:chOff x="2584187" y="164743"/>
            <a:chExt cx="7119654" cy="3971925"/>
          </a:xfrm>
        </p:grpSpPr>
        <p:pic>
          <p:nvPicPr>
            <p:cNvPr id="4" name="Picture 3" descr="Chart, box and whisker chart&#10;&#10;Description automatically generated">
              <a:extLst>
                <a:ext uri="{FF2B5EF4-FFF2-40B4-BE49-F238E27FC236}">
                  <a16:creationId xmlns:a16="http://schemas.microsoft.com/office/drawing/2014/main" xmlns="" id="{8AC0CBD0-EEE5-4C6F-AF7E-02295E180EBF}"/>
                </a:ext>
              </a:extLst>
            </p:cNvPr>
            <p:cNvPicPr>
              <a:picLocks noChangeAspect="1"/>
            </p:cNvPicPr>
            <p:nvPr/>
          </p:nvPicPr>
          <p:blipFill rotWithShape="1">
            <a:blip r:embed="rId3">
              <a:extLst>
                <a:ext uri="{28A0092B-C50C-407E-A947-70E740481C1C}">
                  <a14:useLocalDpi xmlns:a14="http://schemas.microsoft.com/office/drawing/2010/main" val="0"/>
                </a:ext>
              </a:extLst>
            </a:blip>
            <a:srcRect r="25730"/>
            <a:stretch/>
          </p:blipFill>
          <p:spPr>
            <a:xfrm>
              <a:off x="2584187" y="164743"/>
              <a:ext cx="3607838" cy="397192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xmlns="" id="{77DFEE77-5CB3-40CF-87FF-C9BFB227EE47}"/>
                </a:ext>
              </a:extLst>
            </p:cNvPr>
            <p:cNvPicPr>
              <a:picLocks noChangeAspect="1"/>
            </p:cNvPicPr>
            <p:nvPr/>
          </p:nvPicPr>
          <p:blipFill rotWithShape="1">
            <a:blip r:embed="rId4">
              <a:extLst>
                <a:ext uri="{28A0092B-C50C-407E-A947-70E740481C1C}">
                  <a14:useLocalDpi xmlns:a14="http://schemas.microsoft.com/office/drawing/2010/main" val="0"/>
                </a:ext>
              </a:extLst>
            </a:blip>
            <a:srcRect r="25730"/>
            <a:stretch/>
          </p:blipFill>
          <p:spPr>
            <a:xfrm>
              <a:off x="6096002" y="164743"/>
              <a:ext cx="3607839" cy="3971925"/>
            </a:xfrm>
            <a:prstGeom prst="rect">
              <a:avLst/>
            </a:prstGeom>
          </p:spPr>
        </p:pic>
      </p:grpSp>
      <p:grpSp>
        <p:nvGrpSpPr>
          <p:cNvPr id="11" name="Group 10">
            <a:extLst>
              <a:ext uri="{FF2B5EF4-FFF2-40B4-BE49-F238E27FC236}">
                <a16:creationId xmlns:a16="http://schemas.microsoft.com/office/drawing/2014/main" xmlns="" id="{61B5FB41-1A37-474A-B481-9090433357CC}"/>
              </a:ext>
            </a:extLst>
          </p:cNvPr>
          <p:cNvGrpSpPr/>
          <p:nvPr/>
        </p:nvGrpSpPr>
        <p:grpSpPr>
          <a:xfrm>
            <a:off x="1925412" y="3695005"/>
            <a:ext cx="5780853" cy="3240025"/>
            <a:chOff x="2617130" y="2721331"/>
            <a:chExt cx="7086711" cy="3971926"/>
          </a:xfrm>
        </p:grpSpPr>
        <p:pic>
          <p:nvPicPr>
            <p:cNvPr id="8" name="Picture 7">
              <a:extLst>
                <a:ext uri="{FF2B5EF4-FFF2-40B4-BE49-F238E27FC236}">
                  <a16:creationId xmlns:a16="http://schemas.microsoft.com/office/drawing/2014/main" xmlns="" id="{33E9473D-049D-4B01-89BD-6C69362631F0}"/>
                </a:ext>
              </a:extLst>
            </p:cNvPr>
            <p:cNvPicPr>
              <a:picLocks noChangeAspect="1"/>
            </p:cNvPicPr>
            <p:nvPr/>
          </p:nvPicPr>
          <p:blipFill rotWithShape="1">
            <a:blip r:embed="rId5">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xmlns="" id="{A7C5C83A-DDB5-4205-8AE3-89CFCD2DF21D}"/>
                </a:ext>
              </a:extLst>
            </p:cNvPr>
            <p:cNvPicPr>
              <a:picLocks noChangeAspect="1"/>
            </p:cNvPicPr>
            <p:nvPr/>
          </p:nvPicPr>
          <p:blipFill rotWithShape="1">
            <a:blip r:embed="rId6">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pic>
        <p:nvPicPr>
          <p:cNvPr id="15" name="Picture 14" descr="Chart, box and whisker chart&#10;&#10;Description automatically generated">
            <a:extLst>
              <a:ext uri="{FF2B5EF4-FFF2-40B4-BE49-F238E27FC236}">
                <a16:creationId xmlns:a16="http://schemas.microsoft.com/office/drawing/2014/main" xmlns="" id="{066817FD-0346-4022-B509-DF2786764A94}"/>
              </a:ext>
            </a:extLst>
          </p:cNvPr>
          <p:cNvPicPr>
            <a:picLocks noChangeAspect="1"/>
          </p:cNvPicPr>
          <p:nvPr/>
        </p:nvPicPr>
        <p:blipFill rotWithShape="1">
          <a:blip r:embed="rId4">
            <a:extLst>
              <a:ext uri="{28A0092B-C50C-407E-A947-70E740481C1C}">
                <a14:useLocalDpi xmlns:a14="http://schemas.microsoft.com/office/drawing/2010/main" val="0"/>
              </a:ext>
            </a:extLst>
          </a:blip>
          <a:srcRect l="73592" t="35040" b="39403"/>
          <a:stretch/>
        </p:blipFill>
        <p:spPr>
          <a:xfrm>
            <a:off x="420819" y="2625572"/>
            <a:ext cx="1351476" cy="1069433"/>
          </a:xfrm>
          <a:prstGeom prst="rect">
            <a:avLst/>
          </a:prstGeom>
        </p:spPr>
      </p:pic>
      <p:sp>
        <p:nvSpPr>
          <p:cNvPr id="16" name="TextBox 15">
            <a:extLst>
              <a:ext uri="{FF2B5EF4-FFF2-40B4-BE49-F238E27FC236}">
                <a16:creationId xmlns:a16="http://schemas.microsoft.com/office/drawing/2014/main" xmlns="" id="{7125DAA5-CB0A-466C-9C2F-822E012CFE01}"/>
              </a:ext>
            </a:extLst>
          </p:cNvPr>
          <p:cNvSpPr txBox="1"/>
          <p:nvPr/>
        </p:nvSpPr>
        <p:spPr>
          <a:xfrm>
            <a:off x="7696940" y="1623047"/>
            <a:ext cx="3183564" cy="523220"/>
          </a:xfrm>
          <a:prstGeom prst="rect">
            <a:avLst/>
          </a:prstGeom>
          <a:noFill/>
        </p:spPr>
        <p:txBody>
          <a:bodyPr wrap="none" rtlCol="0">
            <a:spAutoFit/>
          </a:bodyPr>
          <a:lstStyle/>
          <a:p>
            <a:r>
              <a:rPr lang="en-US" sz="1400" b="1"/>
              <a:t>Same trend for Dry weight and Leaf area</a:t>
            </a:r>
            <a:br>
              <a:rPr lang="en-US" sz="1400" b="1"/>
            </a:br>
            <a:r>
              <a:rPr lang="en-US" sz="1400" b="1"/>
              <a:t>LA -&gt; good predictor</a:t>
            </a:r>
          </a:p>
        </p:txBody>
      </p:sp>
      <p:sp>
        <p:nvSpPr>
          <p:cNvPr id="17" name="TextBox 16">
            <a:extLst>
              <a:ext uri="{FF2B5EF4-FFF2-40B4-BE49-F238E27FC236}">
                <a16:creationId xmlns:a16="http://schemas.microsoft.com/office/drawing/2014/main" xmlns="" id="{D73CF3D6-CCD8-4121-9B62-0407BEA5D542}"/>
              </a:ext>
            </a:extLst>
          </p:cNvPr>
          <p:cNvSpPr txBox="1"/>
          <p:nvPr/>
        </p:nvSpPr>
        <p:spPr>
          <a:xfrm>
            <a:off x="7606821" y="4600178"/>
            <a:ext cx="2659767" cy="307777"/>
          </a:xfrm>
          <a:prstGeom prst="rect">
            <a:avLst/>
          </a:prstGeom>
          <a:noFill/>
        </p:spPr>
        <p:txBody>
          <a:bodyPr wrap="none" rtlCol="0">
            <a:spAutoFit/>
          </a:bodyPr>
          <a:lstStyle/>
          <a:p>
            <a:r>
              <a:rPr lang="en-US" sz="1400" b="1"/>
              <a:t>Less clear for </a:t>
            </a:r>
            <a:r>
              <a:rPr lang="en-US" sz="1400" b="1" err="1"/>
              <a:t>LxW</a:t>
            </a:r>
            <a:r>
              <a:rPr lang="en-US" sz="1400" b="1"/>
              <a:t> measurements</a:t>
            </a:r>
          </a:p>
        </p:txBody>
      </p:sp>
      <p:sp>
        <p:nvSpPr>
          <p:cNvPr id="24" name="TextBox 23">
            <a:extLst>
              <a:ext uri="{FF2B5EF4-FFF2-40B4-BE49-F238E27FC236}">
                <a16:creationId xmlns:a16="http://schemas.microsoft.com/office/drawing/2014/main" xmlns="" id="{E24F2CFF-97D9-4083-A55A-5A358CB4407D}"/>
              </a:ext>
            </a:extLst>
          </p:cNvPr>
          <p:cNvSpPr txBox="1"/>
          <p:nvPr/>
        </p:nvSpPr>
        <p:spPr>
          <a:xfrm>
            <a:off x="8852516" y="5850858"/>
            <a:ext cx="3169907" cy="954107"/>
          </a:xfrm>
          <a:prstGeom prst="rect">
            <a:avLst/>
          </a:prstGeom>
          <a:noFill/>
        </p:spPr>
        <p:txBody>
          <a:bodyPr wrap="none" rtlCol="0">
            <a:spAutoFit/>
          </a:bodyPr>
          <a:lstStyle/>
          <a:p>
            <a:r>
              <a:rPr lang="en-US" sz="1400" b="1">
                <a:solidFill>
                  <a:schemeClr val="accent5">
                    <a:lumMod val="75000"/>
                  </a:schemeClr>
                </a:solidFill>
              </a:rPr>
              <a:t>For </a:t>
            </a:r>
            <a:r>
              <a:rPr lang="en-US" sz="1400" b="1" i="1">
                <a:solidFill>
                  <a:schemeClr val="accent5">
                    <a:lumMod val="75000"/>
                  </a:schemeClr>
                </a:solidFill>
              </a:rPr>
              <a:t>B. </a:t>
            </a:r>
            <a:r>
              <a:rPr lang="en-US" sz="1400" b="1" i="1" err="1">
                <a:solidFill>
                  <a:schemeClr val="accent5">
                    <a:lumMod val="75000"/>
                  </a:schemeClr>
                </a:solidFill>
              </a:rPr>
              <a:t>oleraceae</a:t>
            </a:r>
            <a:r>
              <a:rPr lang="en-US" sz="1400" b="1">
                <a:solidFill>
                  <a:schemeClr val="accent5">
                    <a:lumMod val="75000"/>
                  </a:schemeClr>
                </a:solidFill>
              </a:rPr>
              <a:t>:</a:t>
            </a:r>
          </a:p>
          <a:p>
            <a:r>
              <a:rPr lang="en-US" sz="1400" b="1">
                <a:solidFill>
                  <a:schemeClr val="accent5">
                    <a:lumMod val="75000"/>
                  </a:schemeClr>
                </a:solidFill>
              </a:rPr>
              <a:t>1mM reduces significantly plant size for </a:t>
            </a:r>
            <a:br>
              <a:rPr lang="en-US" sz="1400" b="1">
                <a:solidFill>
                  <a:schemeClr val="accent5">
                    <a:lumMod val="75000"/>
                  </a:schemeClr>
                </a:solidFill>
              </a:rPr>
            </a:br>
            <a:r>
              <a:rPr lang="en-US" sz="1400" b="1">
                <a:solidFill>
                  <a:schemeClr val="accent5">
                    <a:lumMod val="75000"/>
                  </a:schemeClr>
                </a:solidFill>
              </a:rPr>
              <a:t>0.1mM and </a:t>
            </a:r>
            <a:r>
              <a:rPr lang="en-US" sz="1400" b="1" i="1">
                <a:solidFill>
                  <a:schemeClr val="accent5">
                    <a:lumMod val="75000"/>
                  </a:schemeClr>
                </a:solidFill>
              </a:rPr>
              <a:t>P. </a:t>
            </a:r>
            <a:r>
              <a:rPr lang="en-US" sz="1400" b="1" i="1" err="1">
                <a:solidFill>
                  <a:schemeClr val="accent5">
                    <a:lumMod val="75000"/>
                  </a:schemeClr>
                </a:solidFill>
              </a:rPr>
              <a:t>brassicae</a:t>
            </a:r>
            <a:r>
              <a:rPr lang="en-US" sz="1400" b="1" i="1">
                <a:solidFill>
                  <a:schemeClr val="accent5">
                    <a:lumMod val="75000"/>
                  </a:schemeClr>
                </a:solidFill>
              </a:rPr>
              <a:t> </a:t>
            </a:r>
            <a:r>
              <a:rPr lang="en-US" sz="1400" b="1">
                <a:solidFill>
                  <a:schemeClr val="accent5">
                    <a:lumMod val="75000"/>
                  </a:schemeClr>
                </a:solidFill>
              </a:rPr>
              <a:t>OS were similar</a:t>
            </a:r>
            <a:br>
              <a:rPr lang="en-US" sz="1400" b="1">
                <a:solidFill>
                  <a:schemeClr val="accent5">
                    <a:lumMod val="75000"/>
                  </a:schemeClr>
                </a:solidFill>
              </a:rPr>
            </a:br>
            <a:r>
              <a:rPr lang="en-US" sz="1400" b="1">
                <a:solidFill>
                  <a:schemeClr val="accent5">
                    <a:lumMod val="75000"/>
                  </a:schemeClr>
                </a:solidFill>
              </a:rPr>
              <a:t>(also to controls!) </a:t>
            </a:r>
          </a:p>
        </p:txBody>
      </p:sp>
      <p:sp>
        <p:nvSpPr>
          <p:cNvPr id="25" name="TextBox 24">
            <a:extLst>
              <a:ext uri="{FF2B5EF4-FFF2-40B4-BE49-F238E27FC236}">
                <a16:creationId xmlns:a16="http://schemas.microsoft.com/office/drawing/2014/main" xmlns="" id="{4D1FA29F-796A-4335-A1F8-41A0F3AF0108}"/>
              </a:ext>
            </a:extLst>
          </p:cNvPr>
          <p:cNvSpPr txBox="1"/>
          <p:nvPr/>
        </p:nvSpPr>
        <p:spPr>
          <a:xfrm>
            <a:off x="6552988" y="1067938"/>
            <a:ext cx="268022" cy="276999"/>
          </a:xfrm>
          <a:prstGeom prst="rect">
            <a:avLst/>
          </a:prstGeom>
          <a:noFill/>
        </p:spPr>
        <p:txBody>
          <a:bodyPr wrap="none" rtlCol="0">
            <a:spAutoFit/>
          </a:bodyPr>
          <a:lstStyle/>
          <a:p>
            <a:r>
              <a:rPr lang="en-US" sz="1200" b="1"/>
              <a:t>b</a:t>
            </a:r>
          </a:p>
        </p:txBody>
      </p:sp>
      <p:pic>
        <p:nvPicPr>
          <p:cNvPr id="27" name="Picture 26">
            <a:extLst>
              <a:ext uri="{FF2B5EF4-FFF2-40B4-BE49-F238E27FC236}">
                <a16:creationId xmlns:a16="http://schemas.microsoft.com/office/drawing/2014/main" xmlns="" id="{5C7A365A-E6FA-446C-8D12-F3CA9F07A85A}"/>
              </a:ext>
            </a:extLst>
          </p:cNvPr>
          <p:cNvPicPr>
            <a:picLocks noChangeAspect="1"/>
          </p:cNvPicPr>
          <p:nvPr/>
        </p:nvPicPr>
        <p:blipFill>
          <a:blip r:embed="rId7"/>
          <a:stretch>
            <a:fillRect/>
          </a:stretch>
        </p:blipFill>
        <p:spPr>
          <a:xfrm>
            <a:off x="5179917" y="2893437"/>
            <a:ext cx="1310381" cy="218397"/>
          </a:xfrm>
          <a:prstGeom prst="rect">
            <a:avLst/>
          </a:prstGeom>
        </p:spPr>
      </p:pic>
      <p:pic>
        <p:nvPicPr>
          <p:cNvPr id="28" name="Picture 27">
            <a:extLst>
              <a:ext uri="{FF2B5EF4-FFF2-40B4-BE49-F238E27FC236}">
                <a16:creationId xmlns:a16="http://schemas.microsoft.com/office/drawing/2014/main" xmlns="" id="{85E9C62B-28A6-4CF1-B340-797B68747245}"/>
              </a:ext>
            </a:extLst>
          </p:cNvPr>
          <p:cNvPicPr>
            <a:picLocks noChangeAspect="1"/>
          </p:cNvPicPr>
          <p:nvPr/>
        </p:nvPicPr>
        <p:blipFill>
          <a:blip r:embed="rId8"/>
          <a:stretch>
            <a:fillRect/>
          </a:stretch>
        </p:blipFill>
        <p:spPr>
          <a:xfrm>
            <a:off x="5200716" y="3824951"/>
            <a:ext cx="1289582" cy="218397"/>
          </a:xfrm>
          <a:prstGeom prst="rect">
            <a:avLst/>
          </a:prstGeom>
        </p:spPr>
      </p:pic>
      <p:pic>
        <p:nvPicPr>
          <p:cNvPr id="29" name="Picture 28">
            <a:extLst>
              <a:ext uri="{FF2B5EF4-FFF2-40B4-BE49-F238E27FC236}">
                <a16:creationId xmlns:a16="http://schemas.microsoft.com/office/drawing/2014/main" xmlns="" id="{5A516EB5-C16B-4818-9D02-57FDE970179C}"/>
              </a:ext>
            </a:extLst>
          </p:cNvPr>
          <p:cNvPicPr>
            <a:picLocks noChangeAspect="1"/>
          </p:cNvPicPr>
          <p:nvPr/>
        </p:nvPicPr>
        <p:blipFill>
          <a:blip r:embed="rId9"/>
          <a:stretch>
            <a:fillRect/>
          </a:stretch>
        </p:blipFill>
        <p:spPr>
          <a:xfrm>
            <a:off x="2354314" y="3816045"/>
            <a:ext cx="1279892" cy="227303"/>
          </a:xfrm>
          <a:prstGeom prst="rect">
            <a:avLst/>
          </a:prstGeom>
        </p:spPr>
      </p:pic>
      <p:pic>
        <p:nvPicPr>
          <p:cNvPr id="30" name="Picture 29">
            <a:extLst>
              <a:ext uri="{FF2B5EF4-FFF2-40B4-BE49-F238E27FC236}">
                <a16:creationId xmlns:a16="http://schemas.microsoft.com/office/drawing/2014/main" xmlns="" id="{1CA2191E-CCA1-4969-A77C-DF27DD9D81D2}"/>
              </a:ext>
            </a:extLst>
          </p:cNvPr>
          <p:cNvPicPr>
            <a:picLocks noChangeAspect="1"/>
          </p:cNvPicPr>
          <p:nvPr/>
        </p:nvPicPr>
        <p:blipFill>
          <a:blip r:embed="rId10"/>
          <a:stretch>
            <a:fillRect/>
          </a:stretch>
        </p:blipFill>
        <p:spPr>
          <a:xfrm>
            <a:off x="2341944" y="2828844"/>
            <a:ext cx="1253640" cy="207320"/>
          </a:xfrm>
          <a:prstGeom prst="rect">
            <a:avLst/>
          </a:prstGeom>
        </p:spPr>
      </p:pic>
      <p:sp>
        <p:nvSpPr>
          <p:cNvPr id="31" name="TextBox 30">
            <a:extLst>
              <a:ext uri="{FF2B5EF4-FFF2-40B4-BE49-F238E27FC236}">
                <a16:creationId xmlns:a16="http://schemas.microsoft.com/office/drawing/2014/main" xmlns="" id="{411CB868-7A63-41C4-8FA2-99BF12655C5D}"/>
              </a:ext>
            </a:extLst>
          </p:cNvPr>
          <p:cNvSpPr txBox="1"/>
          <p:nvPr/>
        </p:nvSpPr>
        <p:spPr>
          <a:xfrm>
            <a:off x="3252220" y="769634"/>
            <a:ext cx="343364" cy="276999"/>
          </a:xfrm>
          <a:prstGeom prst="rect">
            <a:avLst/>
          </a:prstGeom>
          <a:noFill/>
        </p:spPr>
        <p:txBody>
          <a:bodyPr wrap="square" rtlCol="0">
            <a:spAutoFit/>
          </a:bodyPr>
          <a:lstStyle/>
          <a:p>
            <a:r>
              <a:rPr lang="en-US" sz="1200" b="1"/>
              <a:t>a</a:t>
            </a:r>
          </a:p>
        </p:txBody>
      </p:sp>
      <p:sp>
        <p:nvSpPr>
          <p:cNvPr id="32" name="TextBox 31">
            <a:extLst>
              <a:ext uri="{FF2B5EF4-FFF2-40B4-BE49-F238E27FC236}">
                <a16:creationId xmlns:a16="http://schemas.microsoft.com/office/drawing/2014/main" xmlns="" id="{720FEE89-36DF-471F-A1E1-5C26C5A13194}"/>
              </a:ext>
            </a:extLst>
          </p:cNvPr>
          <p:cNvSpPr txBox="1"/>
          <p:nvPr/>
        </p:nvSpPr>
        <p:spPr>
          <a:xfrm>
            <a:off x="2466003" y="278750"/>
            <a:ext cx="343364" cy="276999"/>
          </a:xfrm>
          <a:prstGeom prst="rect">
            <a:avLst/>
          </a:prstGeom>
          <a:noFill/>
        </p:spPr>
        <p:txBody>
          <a:bodyPr wrap="none" rtlCol="0">
            <a:spAutoFit/>
          </a:bodyPr>
          <a:lstStyle/>
          <a:p>
            <a:r>
              <a:rPr lang="en-US" sz="1200" b="1"/>
              <a:t>ab</a:t>
            </a:r>
          </a:p>
        </p:txBody>
      </p:sp>
      <p:sp>
        <p:nvSpPr>
          <p:cNvPr id="33" name="TextBox 32">
            <a:extLst>
              <a:ext uri="{FF2B5EF4-FFF2-40B4-BE49-F238E27FC236}">
                <a16:creationId xmlns:a16="http://schemas.microsoft.com/office/drawing/2014/main" xmlns="" id="{98DFC11E-91F8-4430-B4B8-B8A72022AB8C}"/>
              </a:ext>
            </a:extLst>
          </p:cNvPr>
          <p:cNvSpPr txBox="1"/>
          <p:nvPr/>
        </p:nvSpPr>
        <p:spPr>
          <a:xfrm>
            <a:off x="4211367" y="268761"/>
            <a:ext cx="343364" cy="276999"/>
          </a:xfrm>
          <a:prstGeom prst="rect">
            <a:avLst/>
          </a:prstGeom>
          <a:noFill/>
        </p:spPr>
        <p:txBody>
          <a:bodyPr wrap="none" rtlCol="0">
            <a:spAutoFit/>
          </a:bodyPr>
          <a:lstStyle/>
          <a:p>
            <a:r>
              <a:rPr lang="en-US" sz="1200" b="1"/>
              <a:t>ab</a:t>
            </a:r>
          </a:p>
        </p:txBody>
      </p:sp>
      <p:sp>
        <p:nvSpPr>
          <p:cNvPr id="34" name="TextBox 33">
            <a:extLst>
              <a:ext uri="{FF2B5EF4-FFF2-40B4-BE49-F238E27FC236}">
                <a16:creationId xmlns:a16="http://schemas.microsoft.com/office/drawing/2014/main" xmlns="" id="{26AE9140-1B4B-4A25-97B8-27754661980B}"/>
              </a:ext>
            </a:extLst>
          </p:cNvPr>
          <p:cNvSpPr txBox="1"/>
          <p:nvPr/>
        </p:nvSpPr>
        <p:spPr>
          <a:xfrm>
            <a:off x="3677801" y="1049244"/>
            <a:ext cx="343364" cy="276999"/>
          </a:xfrm>
          <a:prstGeom prst="rect">
            <a:avLst/>
          </a:prstGeom>
          <a:noFill/>
        </p:spPr>
        <p:txBody>
          <a:bodyPr wrap="square" rtlCol="0">
            <a:spAutoFit/>
          </a:bodyPr>
          <a:lstStyle/>
          <a:p>
            <a:r>
              <a:rPr lang="en-US" sz="1200" b="1"/>
              <a:t>b</a:t>
            </a:r>
          </a:p>
        </p:txBody>
      </p:sp>
      <p:sp>
        <p:nvSpPr>
          <p:cNvPr id="35" name="TextBox 34">
            <a:extLst>
              <a:ext uri="{FF2B5EF4-FFF2-40B4-BE49-F238E27FC236}">
                <a16:creationId xmlns:a16="http://schemas.microsoft.com/office/drawing/2014/main" xmlns="" id="{98D096AC-41AB-4E4A-BA6C-593BAAC42B05}"/>
              </a:ext>
            </a:extLst>
          </p:cNvPr>
          <p:cNvSpPr txBox="1"/>
          <p:nvPr/>
        </p:nvSpPr>
        <p:spPr>
          <a:xfrm>
            <a:off x="5363142" y="278750"/>
            <a:ext cx="343364" cy="276999"/>
          </a:xfrm>
          <a:prstGeom prst="rect">
            <a:avLst/>
          </a:prstGeom>
          <a:noFill/>
        </p:spPr>
        <p:txBody>
          <a:bodyPr wrap="square" rtlCol="0">
            <a:spAutoFit/>
          </a:bodyPr>
          <a:lstStyle/>
          <a:p>
            <a:r>
              <a:rPr lang="en-US" sz="1200" b="1"/>
              <a:t>a</a:t>
            </a:r>
          </a:p>
        </p:txBody>
      </p:sp>
      <p:sp>
        <p:nvSpPr>
          <p:cNvPr id="36" name="TextBox 35">
            <a:extLst>
              <a:ext uri="{FF2B5EF4-FFF2-40B4-BE49-F238E27FC236}">
                <a16:creationId xmlns:a16="http://schemas.microsoft.com/office/drawing/2014/main" xmlns="" id="{DAA299D8-183E-4FA8-BBB4-AF241D97F633}"/>
              </a:ext>
            </a:extLst>
          </p:cNvPr>
          <p:cNvSpPr txBox="1"/>
          <p:nvPr/>
        </p:nvSpPr>
        <p:spPr>
          <a:xfrm>
            <a:off x="5961506" y="379520"/>
            <a:ext cx="343364" cy="276999"/>
          </a:xfrm>
          <a:prstGeom prst="rect">
            <a:avLst/>
          </a:prstGeom>
          <a:noFill/>
        </p:spPr>
        <p:txBody>
          <a:bodyPr wrap="square" rtlCol="0">
            <a:spAutoFit/>
          </a:bodyPr>
          <a:lstStyle/>
          <a:p>
            <a:r>
              <a:rPr lang="en-US" sz="1200" b="1"/>
              <a:t>a</a:t>
            </a:r>
          </a:p>
        </p:txBody>
      </p:sp>
      <p:sp>
        <p:nvSpPr>
          <p:cNvPr id="37" name="TextBox 36">
            <a:extLst>
              <a:ext uri="{FF2B5EF4-FFF2-40B4-BE49-F238E27FC236}">
                <a16:creationId xmlns:a16="http://schemas.microsoft.com/office/drawing/2014/main" xmlns="" id="{FCA078E4-3B78-4C42-BCCD-040529EB87AB}"/>
              </a:ext>
            </a:extLst>
          </p:cNvPr>
          <p:cNvSpPr txBox="1"/>
          <p:nvPr/>
        </p:nvSpPr>
        <p:spPr>
          <a:xfrm>
            <a:off x="7151880" y="379520"/>
            <a:ext cx="343364" cy="276999"/>
          </a:xfrm>
          <a:prstGeom prst="rect">
            <a:avLst/>
          </a:prstGeom>
          <a:noFill/>
        </p:spPr>
        <p:txBody>
          <a:bodyPr wrap="square" rtlCol="0">
            <a:spAutoFit/>
          </a:bodyPr>
          <a:lstStyle/>
          <a:p>
            <a:r>
              <a:rPr lang="en-US" sz="1200" b="1"/>
              <a:t>a</a:t>
            </a:r>
          </a:p>
        </p:txBody>
      </p:sp>
      <p:grpSp>
        <p:nvGrpSpPr>
          <p:cNvPr id="38" name="Group 37">
            <a:extLst>
              <a:ext uri="{FF2B5EF4-FFF2-40B4-BE49-F238E27FC236}">
                <a16:creationId xmlns:a16="http://schemas.microsoft.com/office/drawing/2014/main" xmlns="" id="{7907B658-83C5-4484-8658-5B0816AF7CFC}"/>
              </a:ext>
            </a:extLst>
          </p:cNvPr>
          <p:cNvGrpSpPr/>
          <p:nvPr/>
        </p:nvGrpSpPr>
        <p:grpSpPr>
          <a:xfrm>
            <a:off x="1899684" y="3695005"/>
            <a:ext cx="5780853" cy="3240025"/>
            <a:chOff x="2617130" y="2721331"/>
            <a:chExt cx="7086711" cy="3971926"/>
          </a:xfrm>
        </p:grpSpPr>
        <p:pic>
          <p:nvPicPr>
            <p:cNvPr id="39" name="Picture 38">
              <a:extLst>
                <a:ext uri="{FF2B5EF4-FFF2-40B4-BE49-F238E27FC236}">
                  <a16:creationId xmlns:a16="http://schemas.microsoft.com/office/drawing/2014/main" xmlns="" id="{5C87B5E3-D68A-4ECF-9F1C-4875B7F3C873}"/>
                </a:ext>
              </a:extLst>
            </p:cNvPr>
            <p:cNvPicPr>
              <a:picLocks noChangeAspect="1"/>
            </p:cNvPicPr>
            <p:nvPr/>
          </p:nvPicPr>
          <p:blipFill rotWithShape="1">
            <a:blip r:embed="rId5">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40" name="Picture 39" descr="Chart, box and whisker chart&#10;&#10;Description automatically generated">
              <a:extLst>
                <a:ext uri="{FF2B5EF4-FFF2-40B4-BE49-F238E27FC236}">
                  <a16:creationId xmlns:a16="http://schemas.microsoft.com/office/drawing/2014/main" xmlns="" id="{417EB252-E3A3-49DC-A6C8-F1C96D525621}"/>
                </a:ext>
              </a:extLst>
            </p:cNvPr>
            <p:cNvPicPr>
              <a:picLocks noChangeAspect="1"/>
            </p:cNvPicPr>
            <p:nvPr/>
          </p:nvPicPr>
          <p:blipFill rotWithShape="1">
            <a:blip r:embed="rId6">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pic>
        <p:nvPicPr>
          <p:cNvPr id="41" name="Picture 40">
            <a:extLst>
              <a:ext uri="{FF2B5EF4-FFF2-40B4-BE49-F238E27FC236}">
                <a16:creationId xmlns:a16="http://schemas.microsoft.com/office/drawing/2014/main" xmlns="" id="{10AD3474-D5E8-47F2-93C8-DA6C7A5EBC33}"/>
              </a:ext>
            </a:extLst>
          </p:cNvPr>
          <p:cNvPicPr>
            <a:picLocks noChangeAspect="1"/>
          </p:cNvPicPr>
          <p:nvPr/>
        </p:nvPicPr>
        <p:blipFill>
          <a:blip r:embed="rId8"/>
          <a:stretch>
            <a:fillRect/>
          </a:stretch>
        </p:blipFill>
        <p:spPr>
          <a:xfrm>
            <a:off x="5174988" y="3824951"/>
            <a:ext cx="1289582" cy="218397"/>
          </a:xfrm>
          <a:prstGeom prst="rect">
            <a:avLst/>
          </a:prstGeom>
        </p:spPr>
      </p:pic>
      <p:pic>
        <p:nvPicPr>
          <p:cNvPr id="42" name="Picture 41">
            <a:extLst>
              <a:ext uri="{FF2B5EF4-FFF2-40B4-BE49-F238E27FC236}">
                <a16:creationId xmlns:a16="http://schemas.microsoft.com/office/drawing/2014/main" xmlns="" id="{ADB54E00-E596-4944-8E79-16443E76E721}"/>
              </a:ext>
            </a:extLst>
          </p:cNvPr>
          <p:cNvPicPr>
            <a:picLocks noChangeAspect="1"/>
          </p:cNvPicPr>
          <p:nvPr/>
        </p:nvPicPr>
        <p:blipFill>
          <a:blip r:embed="rId9"/>
          <a:stretch>
            <a:fillRect/>
          </a:stretch>
        </p:blipFill>
        <p:spPr>
          <a:xfrm>
            <a:off x="2328586" y="3816045"/>
            <a:ext cx="1279892" cy="227303"/>
          </a:xfrm>
          <a:prstGeom prst="rect">
            <a:avLst/>
          </a:prstGeom>
        </p:spPr>
      </p:pic>
      <p:sp>
        <p:nvSpPr>
          <p:cNvPr id="43" name="Rectangle 42">
            <a:extLst>
              <a:ext uri="{FF2B5EF4-FFF2-40B4-BE49-F238E27FC236}">
                <a16:creationId xmlns:a16="http://schemas.microsoft.com/office/drawing/2014/main" xmlns="" id="{E78D02F2-6905-4A94-ACE6-8A695D896A23}"/>
              </a:ext>
            </a:extLst>
          </p:cNvPr>
          <p:cNvSpPr/>
          <p:nvPr/>
        </p:nvSpPr>
        <p:spPr>
          <a:xfrm>
            <a:off x="7397936" y="17139"/>
            <a:ext cx="45533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Results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B. oleracea</a:t>
            </a:r>
          </a:p>
        </p:txBody>
      </p:sp>
      <p:sp>
        <p:nvSpPr>
          <p:cNvPr id="3" name="TextBox 2">
            <a:extLst>
              <a:ext uri="{FF2B5EF4-FFF2-40B4-BE49-F238E27FC236}">
                <a16:creationId xmlns:a16="http://schemas.microsoft.com/office/drawing/2014/main" xmlns="" id="{EC140A72-8FE6-4639-9844-E374BF83468E}"/>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11841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plant, small, sitting, vase&#10;&#10;Description automatically generated">
            <a:extLst>
              <a:ext uri="{FF2B5EF4-FFF2-40B4-BE49-F238E27FC236}">
                <a16:creationId xmlns:a16="http://schemas.microsoft.com/office/drawing/2014/main" xmlns="" id="{C125ECDB-79B4-4AFC-8445-026F44BA0B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84" y="162369"/>
            <a:ext cx="535026" cy="1044993"/>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xmlns="" id="{2773CDF8-0F66-48A8-AF14-0478D8A07CFE}"/>
              </a:ext>
            </a:extLst>
          </p:cNvPr>
          <p:cNvPicPr>
            <a:picLocks noChangeAspect="1"/>
          </p:cNvPicPr>
          <p:nvPr/>
        </p:nvPicPr>
        <p:blipFill rotWithShape="1">
          <a:blip r:embed="rId3">
            <a:extLst>
              <a:ext uri="{28A0092B-C50C-407E-A947-70E740481C1C}">
                <a14:useLocalDpi xmlns:a14="http://schemas.microsoft.com/office/drawing/2010/main" val="0"/>
              </a:ext>
            </a:extLst>
          </a:blip>
          <a:srcRect r="24783"/>
          <a:stretch/>
        </p:blipFill>
        <p:spPr>
          <a:xfrm>
            <a:off x="1060266" y="936122"/>
            <a:ext cx="3213156" cy="3492857"/>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xmlns="" id="{E4C5F41F-FE88-4443-9557-8B77B52F3087}"/>
              </a:ext>
            </a:extLst>
          </p:cNvPr>
          <p:cNvPicPr>
            <a:picLocks noChangeAspect="1"/>
          </p:cNvPicPr>
          <p:nvPr/>
        </p:nvPicPr>
        <p:blipFill rotWithShape="1">
          <a:blip r:embed="rId4">
            <a:extLst>
              <a:ext uri="{28A0092B-C50C-407E-A947-70E740481C1C}">
                <a14:useLocalDpi xmlns:a14="http://schemas.microsoft.com/office/drawing/2010/main" val="0"/>
              </a:ext>
            </a:extLst>
          </a:blip>
          <a:srcRect r="24783"/>
          <a:stretch/>
        </p:blipFill>
        <p:spPr>
          <a:xfrm>
            <a:off x="4273422" y="936121"/>
            <a:ext cx="3213157" cy="3492857"/>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xmlns="" id="{680A7727-126A-42B2-A89C-B32753B9A427}"/>
              </a:ext>
            </a:extLst>
          </p:cNvPr>
          <p:cNvPicPr>
            <a:picLocks noChangeAspect="1"/>
          </p:cNvPicPr>
          <p:nvPr/>
        </p:nvPicPr>
        <p:blipFill rotWithShape="1">
          <a:blip r:embed="rId5">
            <a:extLst>
              <a:ext uri="{28A0092B-C50C-407E-A947-70E740481C1C}">
                <a14:useLocalDpi xmlns:a14="http://schemas.microsoft.com/office/drawing/2010/main" val="0"/>
              </a:ext>
            </a:extLst>
          </a:blip>
          <a:srcRect r="24783"/>
          <a:stretch/>
        </p:blipFill>
        <p:spPr>
          <a:xfrm>
            <a:off x="7486578" y="936121"/>
            <a:ext cx="3213157" cy="3492857"/>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xmlns="" id="{2403063C-69FA-4424-A105-65AEECC6E790}"/>
              </a:ext>
            </a:extLst>
          </p:cNvPr>
          <p:cNvPicPr>
            <a:picLocks noChangeAspect="1"/>
          </p:cNvPicPr>
          <p:nvPr/>
        </p:nvPicPr>
        <p:blipFill rotWithShape="1">
          <a:blip r:embed="rId6">
            <a:extLst>
              <a:ext uri="{28A0092B-C50C-407E-A947-70E740481C1C}">
                <a14:useLocalDpi xmlns:a14="http://schemas.microsoft.com/office/drawing/2010/main" val="0"/>
              </a:ext>
            </a:extLst>
          </a:blip>
          <a:srcRect l="73592" t="35040" b="39403"/>
          <a:stretch/>
        </p:blipFill>
        <p:spPr>
          <a:xfrm>
            <a:off x="10699735" y="2047073"/>
            <a:ext cx="1351476" cy="1069433"/>
          </a:xfrm>
          <a:prstGeom prst="rect">
            <a:avLst/>
          </a:prstGeom>
        </p:spPr>
      </p:pic>
      <p:sp>
        <p:nvSpPr>
          <p:cNvPr id="10" name="TextBox 9">
            <a:extLst>
              <a:ext uri="{FF2B5EF4-FFF2-40B4-BE49-F238E27FC236}">
                <a16:creationId xmlns:a16="http://schemas.microsoft.com/office/drawing/2014/main" xmlns="" id="{ECC04997-1FDC-4B51-9557-44992C233A9D}"/>
              </a:ext>
            </a:extLst>
          </p:cNvPr>
          <p:cNvSpPr txBox="1"/>
          <p:nvPr/>
        </p:nvSpPr>
        <p:spPr>
          <a:xfrm>
            <a:off x="2153162" y="4428978"/>
            <a:ext cx="4240520" cy="307777"/>
          </a:xfrm>
          <a:prstGeom prst="rect">
            <a:avLst/>
          </a:prstGeom>
          <a:noFill/>
        </p:spPr>
        <p:txBody>
          <a:bodyPr wrap="none" rtlCol="0">
            <a:spAutoFit/>
          </a:bodyPr>
          <a:lstStyle/>
          <a:p>
            <a:r>
              <a:rPr lang="en-US" sz="1400" b="1"/>
              <a:t>Same trend for Number of fruits and Inflorescence DW</a:t>
            </a:r>
          </a:p>
        </p:txBody>
      </p:sp>
      <p:sp>
        <p:nvSpPr>
          <p:cNvPr id="11" name="TextBox 10">
            <a:extLst>
              <a:ext uri="{FF2B5EF4-FFF2-40B4-BE49-F238E27FC236}">
                <a16:creationId xmlns:a16="http://schemas.microsoft.com/office/drawing/2014/main" xmlns="" id="{48C0363B-4959-4BA3-8ED6-2CFCE5FDF585}"/>
              </a:ext>
            </a:extLst>
          </p:cNvPr>
          <p:cNvSpPr txBox="1"/>
          <p:nvPr/>
        </p:nvSpPr>
        <p:spPr>
          <a:xfrm>
            <a:off x="8787202" y="5707936"/>
            <a:ext cx="3142976" cy="954107"/>
          </a:xfrm>
          <a:prstGeom prst="rect">
            <a:avLst/>
          </a:prstGeom>
          <a:noFill/>
        </p:spPr>
        <p:txBody>
          <a:bodyPr wrap="none" rtlCol="0">
            <a:spAutoFit/>
          </a:bodyPr>
          <a:lstStyle/>
          <a:p>
            <a:r>
              <a:rPr lang="en-US" sz="1400" b="1">
                <a:solidFill>
                  <a:schemeClr val="accent5">
                    <a:lumMod val="75000"/>
                  </a:schemeClr>
                </a:solidFill>
              </a:rPr>
              <a:t>For </a:t>
            </a:r>
            <a:r>
              <a:rPr lang="en-US" sz="1400" b="1" i="1">
                <a:solidFill>
                  <a:schemeClr val="accent5">
                    <a:lumMod val="75000"/>
                  </a:schemeClr>
                </a:solidFill>
              </a:rPr>
              <a:t>A. thaliana</a:t>
            </a:r>
            <a:r>
              <a:rPr lang="en-US" sz="1400" b="1">
                <a:solidFill>
                  <a:schemeClr val="accent5">
                    <a:lumMod val="75000"/>
                  </a:schemeClr>
                </a:solidFill>
              </a:rPr>
              <a:t>:</a:t>
            </a:r>
          </a:p>
          <a:p>
            <a:r>
              <a:rPr lang="en-US" sz="1400" b="1">
                <a:solidFill>
                  <a:schemeClr val="accent5">
                    <a:lumMod val="75000"/>
                  </a:schemeClr>
                </a:solidFill>
              </a:rPr>
              <a:t>1mM reduces significantly plant size</a:t>
            </a:r>
            <a:br>
              <a:rPr lang="en-US" sz="1400" b="1">
                <a:solidFill>
                  <a:schemeClr val="accent5">
                    <a:lumMod val="75000"/>
                  </a:schemeClr>
                </a:solidFill>
              </a:rPr>
            </a:br>
            <a:r>
              <a:rPr lang="en-US" sz="1400" b="1">
                <a:solidFill>
                  <a:schemeClr val="accent5">
                    <a:lumMod val="75000"/>
                  </a:schemeClr>
                </a:solidFill>
              </a:rPr>
              <a:t>0.1mM and </a:t>
            </a:r>
            <a:r>
              <a:rPr lang="en-US" sz="1400" b="1" i="1">
                <a:solidFill>
                  <a:schemeClr val="accent5">
                    <a:lumMod val="75000"/>
                  </a:schemeClr>
                </a:solidFill>
              </a:rPr>
              <a:t>P. </a:t>
            </a:r>
            <a:r>
              <a:rPr lang="en-US" sz="1400" b="1" i="1" err="1">
                <a:solidFill>
                  <a:schemeClr val="accent5">
                    <a:lumMod val="75000"/>
                  </a:schemeClr>
                </a:solidFill>
              </a:rPr>
              <a:t>brassicae</a:t>
            </a:r>
            <a:r>
              <a:rPr lang="en-US" sz="1400" b="1" i="1">
                <a:solidFill>
                  <a:schemeClr val="accent5">
                    <a:lumMod val="75000"/>
                  </a:schemeClr>
                </a:solidFill>
              </a:rPr>
              <a:t> </a:t>
            </a:r>
            <a:r>
              <a:rPr lang="en-US" sz="1400" b="1">
                <a:solidFill>
                  <a:schemeClr val="accent5">
                    <a:lumMod val="75000"/>
                  </a:schemeClr>
                </a:solidFill>
              </a:rPr>
              <a:t>OS were similar</a:t>
            </a:r>
          </a:p>
          <a:p>
            <a:r>
              <a:rPr lang="en-US" sz="1400" b="1">
                <a:solidFill>
                  <a:schemeClr val="accent5">
                    <a:lumMod val="75000"/>
                  </a:schemeClr>
                </a:solidFill>
              </a:rPr>
              <a:t>(also to controls!) </a:t>
            </a:r>
          </a:p>
        </p:txBody>
      </p:sp>
      <p:sp>
        <p:nvSpPr>
          <p:cNvPr id="12" name="TextBox 11">
            <a:extLst>
              <a:ext uri="{FF2B5EF4-FFF2-40B4-BE49-F238E27FC236}">
                <a16:creationId xmlns:a16="http://schemas.microsoft.com/office/drawing/2014/main" xmlns="" id="{FB9C25CB-BDEF-4D9C-8334-043346528EAB}"/>
              </a:ext>
            </a:extLst>
          </p:cNvPr>
          <p:cNvSpPr txBox="1"/>
          <p:nvPr/>
        </p:nvSpPr>
        <p:spPr>
          <a:xfrm>
            <a:off x="7962319" y="4475145"/>
            <a:ext cx="2737416" cy="523220"/>
          </a:xfrm>
          <a:prstGeom prst="rect">
            <a:avLst/>
          </a:prstGeom>
          <a:noFill/>
        </p:spPr>
        <p:txBody>
          <a:bodyPr wrap="none" rtlCol="0">
            <a:spAutoFit/>
          </a:bodyPr>
          <a:lstStyle/>
          <a:p>
            <a:r>
              <a:rPr lang="en-US" sz="1400" b="1"/>
              <a:t>Not very accurate measurement </a:t>
            </a:r>
          </a:p>
          <a:p>
            <a:r>
              <a:rPr lang="en-US" sz="1400" b="1"/>
              <a:t>(uneven leaves removed for qPCR)</a:t>
            </a:r>
          </a:p>
        </p:txBody>
      </p:sp>
      <p:sp>
        <p:nvSpPr>
          <p:cNvPr id="13" name="TextBox 12">
            <a:extLst>
              <a:ext uri="{FF2B5EF4-FFF2-40B4-BE49-F238E27FC236}">
                <a16:creationId xmlns:a16="http://schemas.microsoft.com/office/drawing/2014/main" xmlns="" id="{C72212F1-7982-4042-938C-32528F7B8C53}"/>
              </a:ext>
            </a:extLst>
          </p:cNvPr>
          <p:cNvSpPr txBox="1"/>
          <p:nvPr/>
        </p:nvSpPr>
        <p:spPr>
          <a:xfrm>
            <a:off x="2945270" y="2978006"/>
            <a:ext cx="268022" cy="276999"/>
          </a:xfrm>
          <a:prstGeom prst="rect">
            <a:avLst/>
          </a:prstGeom>
          <a:noFill/>
        </p:spPr>
        <p:txBody>
          <a:bodyPr wrap="square" rtlCol="0">
            <a:spAutoFit/>
          </a:bodyPr>
          <a:lstStyle/>
          <a:p>
            <a:r>
              <a:rPr lang="en-US" sz="1200" b="1"/>
              <a:t>b</a:t>
            </a:r>
          </a:p>
        </p:txBody>
      </p:sp>
      <p:pic>
        <p:nvPicPr>
          <p:cNvPr id="14" name="Picture 13">
            <a:extLst>
              <a:ext uri="{FF2B5EF4-FFF2-40B4-BE49-F238E27FC236}">
                <a16:creationId xmlns:a16="http://schemas.microsoft.com/office/drawing/2014/main" xmlns="" id="{CDB0DFC0-A2E6-424A-9CCA-DD769147B7B5}"/>
              </a:ext>
            </a:extLst>
          </p:cNvPr>
          <p:cNvPicPr>
            <a:picLocks noChangeAspect="1"/>
          </p:cNvPicPr>
          <p:nvPr/>
        </p:nvPicPr>
        <p:blipFill>
          <a:blip r:embed="rId7"/>
          <a:stretch>
            <a:fillRect/>
          </a:stretch>
        </p:blipFill>
        <p:spPr>
          <a:xfrm>
            <a:off x="1361367" y="398739"/>
            <a:ext cx="2610953" cy="459213"/>
          </a:xfrm>
          <a:prstGeom prst="rect">
            <a:avLst/>
          </a:prstGeom>
        </p:spPr>
      </p:pic>
      <p:sp>
        <p:nvSpPr>
          <p:cNvPr id="15" name="TextBox 14">
            <a:extLst>
              <a:ext uri="{FF2B5EF4-FFF2-40B4-BE49-F238E27FC236}">
                <a16:creationId xmlns:a16="http://schemas.microsoft.com/office/drawing/2014/main" xmlns="" id="{7EF9D2B3-1F98-47E8-93DB-3E0694BF5F60}"/>
              </a:ext>
            </a:extLst>
          </p:cNvPr>
          <p:cNvSpPr txBox="1"/>
          <p:nvPr/>
        </p:nvSpPr>
        <p:spPr>
          <a:xfrm>
            <a:off x="1702006" y="1340107"/>
            <a:ext cx="268022" cy="276999"/>
          </a:xfrm>
          <a:prstGeom prst="rect">
            <a:avLst/>
          </a:prstGeom>
          <a:noFill/>
        </p:spPr>
        <p:txBody>
          <a:bodyPr wrap="square" rtlCol="0">
            <a:spAutoFit/>
          </a:bodyPr>
          <a:lstStyle/>
          <a:p>
            <a:r>
              <a:rPr lang="en-US" sz="1200" b="1"/>
              <a:t>a</a:t>
            </a:r>
          </a:p>
        </p:txBody>
      </p:sp>
      <p:sp>
        <p:nvSpPr>
          <p:cNvPr id="16" name="TextBox 15">
            <a:extLst>
              <a:ext uri="{FF2B5EF4-FFF2-40B4-BE49-F238E27FC236}">
                <a16:creationId xmlns:a16="http://schemas.microsoft.com/office/drawing/2014/main" xmlns="" id="{829F6112-0963-4D97-8FC7-5666621451F1}"/>
              </a:ext>
            </a:extLst>
          </p:cNvPr>
          <p:cNvSpPr txBox="1"/>
          <p:nvPr/>
        </p:nvSpPr>
        <p:spPr>
          <a:xfrm>
            <a:off x="3609346" y="1207362"/>
            <a:ext cx="268022" cy="276999"/>
          </a:xfrm>
          <a:prstGeom prst="rect">
            <a:avLst/>
          </a:prstGeom>
          <a:noFill/>
        </p:spPr>
        <p:txBody>
          <a:bodyPr wrap="square" rtlCol="0">
            <a:spAutoFit/>
          </a:bodyPr>
          <a:lstStyle/>
          <a:p>
            <a:r>
              <a:rPr lang="en-US" sz="1200" b="1"/>
              <a:t>a</a:t>
            </a:r>
          </a:p>
        </p:txBody>
      </p:sp>
      <p:sp>
        <p:nvSpPr>
          <p:cNvPr id="17" name="TextBox 16">
            <a:extLst>
              <a:ext uri="{FF2B5EF4-FFF2-40B4-BE49-F238E27FC236}">
                <a16:creationId xmlns:a16="http://schemas.microsoft.com/office/drawing/2014/main" xmlns="" id="{F4BDD0C6-B2CB-4282-A27B-FCBEC4AC5746}"/>
              </a:ext>
            </a:extLst>
          </p:cNvPr>
          <p:cNvSpPr txBox="1"/>
          <p:nvPr/>
        </p:nvSpPr>
        <p:spPr>
          <a:xfrm>
            <a:off x="2264811" y="810300"/>
            <a:ext cx="268022" cy="276999"/>
          </a:xfrm>
          <a:prstGeom prst="rect">
            <a:avLst/>
          </a:prstGeom>
          <a:noFill/>
        </p:spPr>
        <p:txBody>
          <a:bodyPr wrap="square" rtlCol="0">
            <a:spAutoFit/>
          </a:bodyPr>
          <a:lstStyle/>
          <a:p>
            <a:r>
              <a:rPr lang="en-US" sz="1200" b="1"/>
              <a:t>a</a:t>
            </a:r>
          </a:p>
        </p:txBody>
      </p:sp>
      <p:pic>
        <p:nvPicPr>
          <p:cNvPr id="18" name="Picture 17">
            <a:extLst>
              <a:ext uri="{FF2B5EF4-FFF2-40B4-BE49-F238E27FC236}">
                <a16:creationId xmlns:a16="http://schemas.microsoft.com/office/drawing/2014/main" xmlns="" id="{4BF76F47-E1C2-40B3-BF76-5185093D44AC}"/>
              </a:ext>
            </a:extLst>
          </p:cNvPr>
          <p:cNvPicPr>
            <a:picLocks noChangeAspect="1"/>
          </p:cNvPicPr>
          <p:nvPr/>
        </p:nvPicPr>
        <p:blipFill>
          <a:blip r:embed="rId8"/>
          <a:stretch>
            <a:fillRect/>
          </a:stretch>
        </p:blipFill>
        <p:spPr>
          <a:xfrm>
            <a:off x="4731385" y="444874"/>
            <a:ext cx="2572886" cy="413078"/>
          </a:xfrm>
          <a:prstGeom prst="rect">
            <a:avLst/>
          </a:prstGeom>
        </p:spPr>
      </p:pic>
      <p:sp>
        <p:nvSpPr>
          <p:cNvPr id="19" name="TextBox 18">
            <a:extLst>
              <a:ext uri="{FF2B5EF4-FFF2-40B4-BE49-F238E27FC236}">
                <a16:creationId xmlns:a16="http://schemas.microsoft.com/office/drawing/2014/main" xmlns="" id="{D64FC681-6068-4A88-8F20-8FC66CF1CB3D}"/>
              </a:ext>
            </a:extLst>
          </p:cNvPr>
          <p:cNvSpPr txBox="1"/>
          <p:nvPr/>
        </p:nvSpPr>
        <p:spPr>
          <a:xfrm>
            <a:off x="5586096" y="1136426"/>
            <a:ext cx="268022" cy="276999"/>
          </a:xfrm>
          <a:prstGeom prst="rect">
            <a:avLst/>
          </a:prstGeom>
          <a:noFill/>
        </p:spPr>
        <p:txBody>
          <a:bodyPr wrap="square" rtlCol="0">
            <a:spAutoFit/>
          </a:bodyPr>
          <a:lstStyle/>
          <a:p>
            <a:r>
              <a:rPr lang="en-US" sz="1200" b="1"/>
              <a:t>a</a:t>
            </a:r>
          </a:p>
        </p:txBody>
      </p:sp>
      <p:sp>
        <p:nvSpPr>
          <p:cNvPr id="20" name="TextBox 19">
            <a:extLst>
              <a:ext uri="{FF2B5EF4-FFF2-40B4-BE49-F238E27FC236}">
                <a16:creationId xmlns:a16="http://schemas.microsoft.com/office/drawing/2014/main" xmlns="" id="{22102BAA-DBB7-4AF0-84AE-D7FC7AEDB7AB}"/>
              </a:ext>
            </a:extLst>
          </p:cNvPr>
          <p:cNvSpPr txBox="1"/>
          <p:nvPr/>
        </p:nvSpPr>
        <p:spPr>
          <a:xfrm>
            <a:off x="6214251" y="2240371"/>
            <a:ext cx="268022" cy="276999"/>
          </a:xfrm>
          <a:prstGeom prst="rect">
            <a:avLst/>
          </a:prstGeom>
          <a:noFill/>
        </p:spPr>
        <p:txBody>
          <a:bodyPr wrap="square" rtlCol="0">
            <a:spAutoFit/>
          </a:bodyPr>
          <a:lstStyle/>
          <a:p>
            <a:r>
              <a:rPr lang="en-US" sz="1200" b="1"/>
              <a:t>b</a:t>
            </a:r>
          </a:p>
        </p:txBody>
      </p:sp>
      <p:sp>
        <p:nvSpPr>
          <p:cNvPr id="21" name="TextBox 20">
            <a:extLst>
              <a:ext uri="{FF2B5EF4-FFF2-40B4-BE49-F238E27FC236}">
                <a16:creationId xmlns:a16="http://schemas.microsoft.com/office/drawing/2014/main" xmlns="" id="{79B97620-2B41-43C4-A711-E998CCBAE491}"/>
              </a:ext>
            </a:extLst>
          </p:cNvPr>
          <p:cNvSpPr txBox="1"/>
          <p:nvPr/>
        </p:nvSpPr>
        <p:spPr>
          <a:xfrm>
            <a:off x="4923213" y="797620"/>
            <a:ext cx="507303" cy="276999"/>
          </a:xfrm>
          <a:prstGeom prst="rect">
            <a:avLst/>
          </a:prstGeom>
          <a:noFill/>
        </p:spPr>
        <p:txBody>
          <a:bodyPr wrap="square" rtlCol="0">
            <a:spAutoFit/>
          </a:bodyPr>
          <a:lstStyle/>
          <a:p>
            <a:r>
              <a:rPr lang="en-US" sz="1200" b="1"/>
              <a:t>ab</a:t>
            </a:r>
          </a:p>
        </p:txBody>
      </p:sp>
      <p:sp>
        <p:nvSpPr>
          <p:cNvPr id="22" name="TextBox 21">
            <a:extLst>
              <a:ext uri="{FF2B5EF4-FFF2-40B4-BE49-F238E27FC236}">
                <a16:creationId xmlns:a16="http://schemas.microsoft.com/office/drawing/2014/main" xmlns="" id="{3ED121FC-5A5E-40C0-B39D-EF79188FEA9D}"/>
              </a:ext>
            </a:extLst>
          </p:cNvPr>
          <p:cNvSpPr txBox="1"/>
          <p:nvPr/>
        </p:nvSpPr>
        <p:spPr>
          <a:xfrm>
            <a:off x="6798160" y="1770074"/>
            <a:ext cx="507303" cy="276999"/>
          </a:xfrm>
          <a:prstGeom prst="rect">
            <a:avLst/>
          </a:prstGeom>
          <a:noFill/>
        </p:spPr>
        <p:txBody>
          <a:bodyPr wrap="square" rtlCol="0">
            <a:spAutoFit/>
          </a:bodyPr>
          <a:lstStyle/>
          <a:p>
            <a:r>
              <a:rPr lang="en-US" sz="1200" b="1"/>
              <a:t>ab</a:t>
            </a:r>
          </a:p>
        </p:txBody>
      </p:sp>
      <p:pic>
        <p:nvPicPr>
          <p:cNvPr id="23" name="Picture 22">
            <a:extLst>
              <a:ext uri="{FF2B5EF4-FFF2-40B4-BE49-F238E27FC236}">
                <a16:creationId xmlns:a16="http://schemas.microsoft.com/office/drawing/2014/main" xmlns="" id="{16E86CFA-5C77-40EF-9E59-B33F02B6939B}"/>
              </a:ext>
            </a:extLst>
          </p:cNvPr>
          <p:cNvPicPr>
            <a:picLocks noChangeAspect="1"/>
          </p:cNvPicPr>
          <p:nvPr/>
        </p:nvPicPr>
        <p:blipFill>
          <a:blip r:embed="rId9"/>
          <a:stretch>
            <a:fillRect/>
          </a:stretch>
        </p:blipFill>
        <p:spPr>
          <a:xfrm>
            <a:off x="8063336" y="486395"/>
            <a:ext cx="2581591" cy="403559"/>
          </a:xfrm>
          <a:prstGeom prst="rect">
            <a:avLst/>
          </a:prstGeom>
        </p:spPr>
      </p:pic>
      <p:sp>
        <p:nvSpPr>
          <p:cNvPr id="24" name="Rectangle 23">
            <a:extLst>
              <a:ext uri="{FF2B5EF4-FFF2-40B4-BE49-F238E27FC236}">
                <a16:creationId xmlns:a16="http://schemas.microsoft.com/office/drawing/2014/main" xmlns="" id="{457237C1-3990-4065-8914-64F079145055}"/>
              </a:ext>
            </a:extLst>
          </p:cNvPr>
          <p:cNvSpPr/>
          <p:nvPr/>
        </p:nvSpPr>
        <p:spPr>
          <a:xfrm>
            <a:off x="7397936" y="17139"/>
            <a:ext cx="460414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Results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 thaliana </a:t>
            </a:r>
          </a:p>
        </p:txBody>
      </p:sp>
      <p:sp>
        <p:nvSpPr>
          <p:cNvPr id="25" name="TextBox 24">
            <a:extLst>
              <a:ext uri="{FF2B5EF4-FFF2-40B4-BE49-F238E27FC236}">
                <a16:creationId xmlns:a16="http://schemas.microsoft.com/office/drawing/2014/main" xmlns="" id="{8726A5DA-1C13-442F-B775-2729BE48B2AA}"/>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24570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cabbage&#10;&#10;Description automatically generated">
            <a:extLst>
              <a:ext uri="{FF2B5EF4-FFF2-40B4-BE49-F238E27FC236}">
                <a16:creationId xmlns:a16="http://schemas.microsoft.com/office/drawing/2014/main" xmlns="" id="{DE5307B3-0BDD-4649-8B42-95993BD08E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7012012" y="450444"/>
            <a:ext cx="1184735" cy="693987"/>
          </a:xfrm>
          <a:prstGeom prst="rect">
            <a:avLst/>
          </a:prstGeom>
        </p:spPr>
      </p:pic>
      <p:pic>
        <p:nvPicPr>
          <p:cNvPr id="3" name="Picture 2" descr="A picture containing plant, small, sitting, vase&#10;&#10;Description automatically generated">
            <a:extLst>
              <a:ext uri="{FF2B5EF4-FFF2-40B4-BE49-F238E27FC236}">
                <a16:creationId xmlns:a16="http://schemas.microsoft.com/office/drawing/2014/main" xmlns="" id="{E5020ADF-E0CA-4F87-91FD-7A34CED2B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27" y="99438"/>
            <a:ext cx="535026" cy="1044993"/>
          </a:xfrm>
          <a:prstGeom prst="rect">
            <a:avLst/>
          </a:prstGeom>
        </p:spPr>
      </p:pic>
      <p:sp>
        <p:nvSpPr>
          <p:cNvPr id="6" name="TextBox 5">
            <a:extLst>
              <a:ext uri="{FF2B5EF4-FFF2-40B4-BE49-F238E27FC236}">
                <a16:creationId xmlns:a16="http://schemas.microsoft.com/office/drawing/2014/main" xmlns="" id="{70E119BD-0A62-4C08-81D2-0A46E6315062}"/>
              </a:ext>
            </a:extLst>
          </p:cNvPr>
          <p:cNvSpPr txBox="1"/>
          <p:nvPr/>
        </p:nvSpPr>
        <p:spPr>
          <a:xfrm>
            <a:off x="6859831" y="1144431"/>
            <a:ext cx="1616212" cy="307777"/>
          </a:xfrm>
          <a:prstGeom prst="rect">
            <a:avLst/>
          </a:prstGeom>
          <a:noFill/>
        </p:spPr>
        <p:txBody>
          <a:bodyPr wrap="none" rtlCol="0">
            <a:spAutoFit/>
          </a:bodyPr>
          <a:lstStyle/>
          <a:p>
            <a:r>
              <a:rPr lang="en-US" sz="1400" b="1">
                <a:solidFill>
                  <a:schemeClr val="accent2"/>
                </a:solidFill>
              </a:rPr>
              <a:t>Leaf DW vs control </a:t>
            </a:r>
          </a:p>
        </p:txBody>
      </p:sp>
      <p:sp>
        <p:nvSpPr>
          <p:cNvPr id="7" name="TextBox 6">
            <a:extLst>
              <a:ext uri="{FF2B5EF4-FFF2-40B4-BE49-F238E27FC236}">
                <a16:creationId xmlns:a16="http://schemas.microsoft.com/office/drawing/2014/main" xmlns="" id="{0F5E1331-818B-40BB-A753-8BAA3BE36E9C}"/>
              </a:ext>
            </a:extLst>
          </p:cNvPr>
          <p:cNvSpPr txBox="1"/>
          <p:nvPr/>
        </p:nvSpPr>
        <p:spPr>
          <a:xfrm>
            <a:off x="2510832" y="1144431"/>
            <a:ext cx="2258632" cy="307777"/>
          </a:xfrm>
          <a:prstGeom prst="rect">
            <a:avLst/>
          </a:prstGeom>
          <a:noFill/>
        </p:spPr>
        <p:txBody>
          <a:bodyPr wrap="none" rtlCol="0">
            <a:spAutoFit/>
          </a:bodyPr>
          <a:lstStyle/>
          <a:p>
            <a:r>
              <a:rPr lang="en-US" sz="1400" b="1">
                <a:solidFill>
                  <a:schemeClr val="accent2">
                    <a:lumMod val="50000"/>
                  </a:schemeClr>
                </a:solidFill>
              </a:rPr>
              <a:t>Inflorescence DW vs control</a:t>
            </a:r>
          </a:p>
        </p:txBody>
      </p:sp>
      <p:grpSp>
        <p:nvGrpSpPr>
          <p:cNvPr id="12" name="Group 11">
            <a:extLst>
              <a:ext uri="{FF2B5EF4-FFF2-40B4-BE49-F238E27FC236}">
                <a16:creationId xmlns:a16="http://schemas.microsoft.com/office/drawing/2014/main" xmlns="" id="{3115E684-2FDA-4CEF-B9C7-741BBF0C842C}"/>
              </a:ext>
            </a:extLst>
          </p:cNvPr>
          <p:cNvGrpSpPr/>
          <p:nvPr/>
        </p:nvGrpSpPr>
        <p:grpSpPr>
          <a:xfrm>
            <a:off x="3015800" y="1838418"/>
            <a:ext cx="6795286" cy="4068611"/>
            <a:chOff x="3015800" y="1838418"/>
            <a:chExt cx="6795286" cy="4068611"/>
          </a:xfrm>
        </p:grpSpPr>
        <p:pic>
          <p:nvPicPr>
            <p:cNvPr id="5" name="Picture 4" descr="Chart, box and whisker chart&#10;&#10;Description automatically generated">
              <a:extLst>
                <a:ext uri="{FF2B5EF4-FFF2-40B4-BE49-F238E27FC236}">
                  <a16:creationId xmlns:a16="http://schemas.microsoft.com/office/drawing/2014/main" xmlns="" id="{5C513194-726E-4C05-A159-64B232BD35F1}"/>
                </a:ext>
              </a:extLst>
            </p:cNvPr>
            <p:cNvPicPr>
              <a:picLocks noChangeAspect="1"/>
            </p:cNvPicPr>
            <p:nvPr/>
          </p:nvPicPr>
          <p:blipFill rotWithShape="1">
            <a:blip r:embed="rId4">
              <a:extLst>
                <a:ext uri="{28A0092B-C50C-407E-A947-70E740481C1C}">
                  <a14:useLocalDpi xmlns:a14="http://schemas.microsoft.com/office/drawing/2010/main" val="0"/>
                </a:ext>
              </a:extLst>
            </a:blip>
            <a:srcRect r="21072"/>
            <a:stretch/>
          </p:blipFill>
          <p:spPr>
            <a:xfrm>
              <a:off x="3015800" y="1838418"/>
              <a:ext cx="5071757" cy="4068611"/>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xmlns="" id="{98D73D2C-E720-4DE5-90C7-6F10D173FB57}"/>
                </a:ext>
              </a:extLst>
            </p:cNvPr>
            <p:cNvPicPr>
              <a:picLocks noChangeAspect="1"/>
            </p:cNvPicPr>
            <p:nvPr/>
          </p:nvPicPr>
          <p:blipFill rotWithShape="1">
            <a:blip r:embed="rId4">
              <a:extLst>
                <a:ext uri="{28A0092B-C50C-407E-A947-70E740481C1C}">
                  <a14:useLocalDpi xmlns:a14="http://schemas.microsoft.com/office/drawing/2010/main" val="0"/>
                </a:ext>
              </a:extLst>
            </a:blip>
            <a:srcRect l="78255" t="42058" b="44632"/>
            <a:stretch/>
          </p:blipFill>
          <p:spPr>
            <a:xfrm>
              <a:off x="8093124" y="3265484"/>
              <a:ext cx="1717962" cy="665827"/>
            </a:xfrm>
            <a:prstGeom prst="rect">
              <a:avLst/>
            </a:prstGeom>
          </p:spPr>
        </p:pic>
        <p:sp>
          <p:nvSpPr>
            <p:cNvPr id="9" name="TextBox 8">
              <a:extLst>
                <a:ext uri="{FF2B5EF4-FFF2-40B4-BE49-F238E27FC236}">
                  <a16:creationId xmlns:a16="http://schemas.microsoft.com/office/drawing/2014/main" xmlns="" id="{4A106A90-6997-41EA-AD80-C50E68F2D088}"/>
                </a:ext>
              </a:extLst>
            </p:cNvPr>
            <p:cNvSpPr txBox="1"/>
            <p:nvPr/>
          </p:nvSpPr>
          <p:spPr>
            <a:xfrm>
              <a:off x="7183430" y="1915363"/>
              <a:ext cx="841897" cy="230832"/>
            </a:xfrm>
            <a:prstGeom prst="rect">
              <a:avLst/>
            </a:prstGeom>
            <a:noFill/>
          </p:spPr>
          <p:txBody>
            <a:bodyPr wrap="none" rtlCol="0">
              <a:spAutoFit/>
            </a:bodyPr>
            <a:lstStyle/>
            <a:p>
              <a:r>
                <a:rPr lang="en-US" sz="900" b="1"/>
                <a:t>Mean + </a:t>
              </a:r>
              <a:r>
                <a:rPr lang="en-US" sz="900" b="1" err="1"/>
                <a:t>Stdev</a:t>
              </a:r>
              <a:endParaRPr lang="en-US" sz="900" b="1"/>
            </a:p>
          </p:txBody>
        </p:sp>
      </p:grpSp>
      <p:cxnSp>
        <p:nvCxnSpPr>
          <p:cNvPr id="11" name="Straight Connector 10">
            <a:extLst>
              <a:ext uri="{FF2B5EF4-FFF2-40B4-BE49-F238E27FC236}">
                <a16:creationId xmlns:a16="http://schemas.microsoft.com/office/drawing/2014/main" xmlns="" id="{F96EA76C-187B-4B1E-9587-E68E98EA9523}"/>
              </a:ext>
            </a:extLst>
          </p:cNvPr>
          <p:cNvCxnSpPr/>
          <p:nvPr/>
        </p:nvCxnSpPr>
        <p:spPr>
          <a:xfrm>
            <a:off x="3400627" y="3027285"/>
            <a:ext cx="4624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6B133913-A437-4F65-952F-A288488004B5}"/>
              </a:ext>
            </a:extLst>
          </p:cNvPr>
          <p:cNvSpPr txBox="1"/>
          <p:nvPr/>
        </p:nvSpPr>
        <p:spPr>
          <a:xfrm>
            <a:off x="5105400" y="5799667"/>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sz="1000">
              <a:cs typeface="Calibri"/>
            </a:endParaRPr>
          </a:p>
          <a:p>
            <a:pPr algn="ctr"/>
            <a:endParaRPr lang="en-US" sz="1000">
              <a:cs typeface="Calibri"/>
            </a:endParaRPr>
          </a:p>
          <a:p>
            <a:pPr algn="ctr"/>
            <a:r>
              <a:rPr lang="en-US" sz="1000"/>
              <a:t>d estimate: -1.148179 (large)</a:t>
            </a:r>
            <a:endParaRPr lang="en-US" sz="1000">
              <a:cs typeface="Calibri"/>
            </a:endParaRPr>
          </a:p>
          <a:p>
            <a:pPr algn="ctr"/>
            <a:r>
              <a:rPr lang="en-US" sz="1000"/>
              <a:t>95 percent confidence interval:</a:t>
            </a:r>
            <a:endParaRPr lang="en-US" sz="1000">
              <a:cs typeface="Calibri"/>
            </a:endParaRPr>
          </a:p>
          <a:p>
            <a:pPr algn="ctr"/>
            <a:r>
              <a:rPr lang="en-US" sz="1000"/>
              <a:t>     lower      upper </a:t>
            </a:r>
            <a:endParaRPr lang="en-US" sz="1000">
              <a:cs typeface="Calibri"/>
            </a:endParaRPr>
          </a:p>
          <a:p>
            <a:pPr algn="ctr"/>
            <a:r>
              <a:rPr lang="en-US" sz="1000"/>
              <a:t>-2.5365490  0.2401916 </a:t>
            </a:r>
            <a:endParaRPr lang="en-US" sz="1000">
              <a:cs typeface="Calibri"/>
            </a:endParaRPr>
          </a:p>
        </p:txBody>
      </p:sp>
      <p:sp>
        <p:nvSpPr>
          <p:cNvPr id="10" name="TextBox 9">
            <a:extLst>
              <a:ext uri="{FF2B5EF4-FFF2-40B4-BE49-F238E27FC236}">
                <a16:creationId xmlns:a16="http://schemas.microsoft.com/office/drawing/2014/main" xmlns="" id="{8442063C-D6ED-4F59-B63D-D4511BE42FE3}"/>
              </a:ext>
            </a:extLst>
          </p:cNvPr>
          <p:cNvSpPr txBox="1"/>
          <p:nvPr/>
        </p:nvSpPr>
        <p:spPr>
          <a:xfrm>
            <a:off x="2616200" y="5799667"/>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sz="1000">
              <a:cs typeface="Calibri"/>
            </a:endParaRPr>
          </a:p>
          <a:p>
            <a:pPr algn="ctr"/>
            <a:endParaRPr lang="en-US" sz="1000">
              <a:cs typeface="Calibri"/>
            </a:endParaRPr>
          </a:p>
          <a:p>
            <a:pPr algn="ctr"/>
            <a:r>
              <a:rPr lang="en-US" sz="1000"/>
              <a:t>d estimate: 0.4871191 (small)</a:t>
            </a:r>
            <a:endParaRPr lang="en-US" sz="1000">
              <a:cs typeface="Calibri"/>
            </a:endParaRPr>
          </a:p>
          <a:p>
            <a:pPr algn="ctr"/>
            <a:r>
              <a:rPr lang="en-US" sz="1000"/>
              <a:t>95 percent confidence interval:</a:t>
            </a:r>
            <a:endParaRPr lang="en-US" sz="1000">
              <a:cs typeface="Calibri"/>
            </a:endParaRPr>
          </a:p>
          <a:p>
            <a:pPr algn="ctr"/>
            <a:r>
              <a:rPr lang="en-US" sz="1000"/>
              <a:t>    lower     upper </a:t>
            </a:r>
            <a:endParaRPr lang="en-US" sz="1000">
              <a:cs typeface="Calibri"/>
            </a:endParaRPr>
          </a:p>
          <a:p>
            <a:pPr algn="ctr"/>
            <a:r>
              <a:rPr lang="en-US" sz="1000"/>
              <a:t>-0.818236  1.792474 </a:t>
            </a:r>
            <a:endParaRPr lang="en-US" sz="1000">
              <a:cs typeface="Calibri"/>
            </a:endParaRPr>
          </a:p>
        </p:txBody>
      </p:sp>
      <p:sp>
        <p:nvSpPr>
          <p:cNvPr id="13" name="TextBox 12">
            <a:extLst>
              <a:ext uri="{FF2B5EF4-FFF2-40B4-BE49-F238E27FC236}">
                <a16:creationId xmlns:a16="http://schemas.microsoft.com/office/drawing/2014/main" xmlns="" id="{2EE93834-47E6-4D7E-A7C3-483BE5B57F97}"/>
              </a:ext>
            </a:extLst>
          </p:cNvPr>
          <p:cNvSpPr txBox="1"/>
          <p:nvPr/>
        </p:nvSpPr>
        <p:spPr>
          <a:xfrm>
            <a:off x="8475133" y="4953000"/>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a:p>
          <a:p>
            <a:pPr algn="ctr"/>
            <a:endParaRPr lang="en-US" sz="1000">
              <a:cs typeface="Calibri" panose="020F0502020204030204"/>
            </a:endParaRPr>
          </a:p>
          <a:p>
            <a:pPr algn="ctr"/>
            <a:r>
              <a:rPr lang="en-US" sz="1000"/>
              <a:t>d estimate: -0.008485888 (negligible)</a:t>
            </a:r>
            <a:endParaRPr lang="en-US" sz="1000">
              <a:cs typeface="Calibri" panose="020F0502020204030204"/>
            </a:endParaRPr>
          </a:p>
          <a:p>
            <a:pPr algn="ctr"/>
            <a:r>
              <a:rPr lang="en-US" sz="1000"/>
              <a:t>95 percent confidence interval:</a:t>
            </a:r>
            <a:endParaRPr lang="en-US" sz="1000">
              <a:cs typeface="Calibri" panose="020F0502020204030204"/>
            </a:endParaRPr>
          </a:p>
          <a:p>
            <a:pPr algn="ctr"/>
            <a:r>
              <a:rPr lang="en-US" sz="1000"/>
              <a:t>    lower     upper </a:t>
            </a:r>
            <a:endParaRPr lang="en-US" sz="1000">
              <a:cs typeface="Calibri" panose="020F0502020204030204"/>
            </a:endParaRPr>
          </a:p>
          <a:p>
            <a:pPr algn="ctr"/>
            <a:r>
              <a:rPr lang="en-US" sz="1000"/>
              <a:t>-1.294908  1.277936 </a:t>
            </a:r>
            <a:endParaRPr lang="en-US" sz="1000">
              <a:cs typeface="Calibri" panose="020F0502020204030204"/>
            </a:endParaRPr>
          </a:p>
        </p:txBody>
      </p:sp>
      <p:cxnSp>
        <p:nvCxnSpPr>
          <p:cNvPr id="14" name="Straight Arrow Connector 13">
            <a:extLst>
              <a:ext uri="{FF2B5EF4-FFF2-40B4-BE49-F238E27FC236}">
                <a16:creationId xmlns:a16="http://schemas.microsoft.com/office/drawing/2014/main" xmlns="" id="{E69297C1-62D8-406D-AD1B-9BDBD512F904}"/>
              </a:ext>
            </a:extLst>
          </p:cNvPr>
          <p:cNvCxnSpPr/>
          <p:nvPr/>
        </p:nvCxnSpPr>
        <p:spPr>
          <a:xfrm flipH="1">
            <a:off x="4351867" y="5240866"/>
            <a:ext cx="948267" cy="6350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561BB5E2-2014-481B-9E0D-ECEAC65B35B9}"/>
              </a:ext>
            </a:extLst>
          </p:cNvPr>
          <p:cNvCxnSpPr>
            <a:cxnSpLocks/>
          </p:cNvCxnSpPr>
          <p:nvPr/>
        </p:nvCxnSpPr>
        <p:spPr>
          <a:xfrm>
            <a:off x="6510867" y="5206999"/>
            <a:ext cx="25399" cy="6265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3B0C139E-CE83-4BE7-BB47-2C8B1C2A60DC}"/>
              </a:ext>
            </a:extLst>
          </p:cNvPr>
          <p:cNvCxnSpPr>
            <a:cxnSpLocks/>
          </p:cNvCxnSpPr>
          <p:nvPr/>
        </p:nvCxnSpPr>
        <p:spPr>
          <a:xfrm>
            <a:off x="7721600" y="4995332"/>
            <a:ext cx="1735665" cy="7620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B63FB5EC-7911-4AB5-9473-B26DB621F20F}"/>
              </a:ext>
            </a:extLst>
          </p:cNvPr>
          <p:cNvSpPr/>
          <p:nvPr/>
        </p:nvSpPr>
        <p:spPr>
          <a:xfrm>
            <a:off x="7397936" y="17139"/>
            <a:ext cx="482119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2 species comparison</a:t>
            </a:r>
            <a:endPar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xmlns="" id="{A8CED3EF-C84A-4B7C-B542-11543BD5C3C3}"/>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7669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26812-E1BE-4AB6-BD9B-5793987C82D1}"/>
              </a:ext>
            </a:extLst>
          </p:cNvPr>
          <p:cNvSpPr txBox="1">
            <a:spLocks/>
          </p:cNvSpPr>
          <p:nvPr/>
        </p:nvSpPr>
        <p:spPr>
          <a:xfrm>
            <a:off x="351503" y="291384"/>
            <a:ext cx="10515600" cy="8737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Index</a:t>
            </a:r>
          </a:p>
        </p:txBody>
      </p:sp>
    </p:spTree>
    <p:extLst>
      <p:ext uri="{BB962C8B-B14F-4D97-AF65-F5344CB8AC3E}">
        <p14:creationId xmlns:p14="http://schemas.microsoft.com/office/powerpoint/2010/main" val="1929090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472" y="-2"/>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922" y="2501901"/>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819264" y="0"/>
            <a:ext cx="4372736" cy="369332"/>
          </a:xfrm>
          <a:prstGeom prst="rect">
            <a:avLst/>
          </a:prstGeom>
          <a:noFill/>
        </p:spPr>
        <p:txBody>
          <a:bodyPr wrap="none" rtlCol="0">
            <a:spAutoFit/>
          </a:bodyPr>
          <a:lstStyle/>
          <a:p>
            <a:r>
              <a:rPr lang="en-US" dirty="0"/>
              <a:t>Reviewed </a:t>
            </a:r>
            <a:r>
              <a:rPr lang="en-US" dirty="0" err="1"/>
              <a:t>qPCR</a:t>
            </a:r>
            <a:r>
              <a:rPr lang="en-US" dirty="0"/>
              <a:t> labels and found a mismatch</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3" y="3886200"/>
            <a:ext cx="307275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0" y="-1"/>
            <a:ext cx="3122496" cy="301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2540000" y="1903980"/>
            <a:ext cx="634332" cy="247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288298" y="5372100"/>
            <a:ext cx="4065002" cy="247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ultiply 3"/>
          <p:cNvSpPr/>
          <p:nvPr/>
        </p:nvSpPr>
        <p:spPr>
          <a:xfrm>
            <a:off x="2304716" y="3651251"/>
            <a:ext cx="800100" cy="685800"/>
          </a:xfrm>
          <a:prstGeom prst="mathMultiply">
            <a:avLst>
              <a:gd name="adj1" fmla="val 143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2374232" y="-158234"/>
            <a:ext cx="800100" cy="685800"/>
          </a:xfrm>
          <a:prstGeom prst="mathMultiply">
            <a:avLst>
              <a:gd name="adj1" fmla="val 143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Shape 4"/>
          <p:cNvSpPr/>
          <p:nvPr/>
        </p:nvSpPr>
        <p:spPr>
          <a:xfrm rot="2310454" flipH="1">
            <a:off x="11226478" y="1650440"/>
            <a:ext cx="733199" cy="1002381"/>
          </a:xfrm>
          <a:prstGeom prst="corner">
            <a:avLst>
              <a:gd name="adj1" fmla="val 20739"/>
              <a:gd name="adj2" fmla="val 1972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Shape 12"/>
          <p:cNvSpPr/>
          <p:nvPr/>
        </p:nvSpPr>
        <p:spPr>
          <a:xfrm rot="2310454" flipH="1">
            <a:off x="6796574" y="-316525"/>
            <a:ext cx="733199" cy="1002381"/>
          </a:xfrm>
          <a:prstGeom prst="corner">
            <a:avLst>
              <a:gd name="adj1" fmla="val 20739"/>
              <a:gd name="adj2" fmla="val 1972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286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DBC7B3-CAF8-4D3D-A06C-F61B026B613F}"/>
              </a:ext>
            </a:extLst>
          </p:cNvPr>
          <p:cNvSpPr>
            <a:spLocks noGrp="1"/>
          </p:cNvSpPr>
          <p:nvPr>
            <p:ph type="title"/>
          </p:nvPr>
        </p:nvSpPr>
        <p:spPr>
          <a:xfrm>
            <a:off x="599970" y="1518121"/>
            <a:ext cx="10992059" cy="1325563"/>
          </a:xfrm>
        </p:spPr>
        <p:txBody>
          <a:bodyPr/>
          <a:lstStyle/>
          <a:p>
            <a:r>
              <a:rPr lang="en-US" dirty="0"/>
              <a:t>From this slide on, only microbiome data plots</a:t>
            </a:r>
          </a:p>
        </p:txBody>
      </p:sp>
      <p:sp>
        <p:nvSpPr>
          <p:cNvPr id="3" name="Rectangle 2"/>
          <p:cNvSpPr/>
          <p:nvPr/>
        </p:nvSpPr>
        <p:spPr>
          <a:xfrm>
            <a:off x="0" y="2843684"/>
            <a:ext cx="12192000" cy="4014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
            <a:ext cx="12192000" cy="16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28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90297" y="890287"/>
            <a:ext cx="6324360" cy="1477328"/>
          </a:xfrm>
          <a:prstGeom prst="rect">
            <a:avLst/>
          </a:prstGeom>
          <a:noFill/>
        </p:spPr>
        <p:txBody>
          <a:bodyPr wrap="none" rtlCol="0">
            <a:spAutoFit/>
          </a:bodyPr>
          <a:lstStyle/>
          <a:p>
            <a:r>
              <a:rPr lang="en-US" dirty="0"/>
              <a:t>R script: 1_loading and pre-processing</a:t>
            </a:r>
          </a:p>
          <a:p>
            <a:r>
              <a:rPr lang="en-US" dirty="0"/>
              <a:t>Code chunk: 1.4a Rarefaction &amp; rarefying</a:t>
            </a:r>
          </a:p>
          <a:p>
            <a:r>
              <a:rPr lang="en-US" dirty="0"/>
              <a:t>Drop from 2.341M to 0.796M sequences </a:t>
            </a:r>
          </a:p>
          <a:p>
            <a:endParaRPr lang="en-US" dirty="0"/>
          </a:p>
          <a:p>
            <a:r>
              <a:rPr lang="en-US" dirty="0"/>
              <a:t>No samples lost, plateau reached – very good sequencing dataset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348" y="2367615"/>
            <a:ext cx="5808880" cy="349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058" y="3907411"/>
            <a:ext cx="6011006" cy="2031325"/>
          </a:xfrm>
          <a:prstGeom prst="rect">
            <a:avLst/>
          </a:prstGeom>
        </p:spPr>
        <p:txBody>
          <a:bodyPr wrap="square">
            <a:spAutoFit/>
          </a:bodyPr>
          <a:lstStyle/>
          <a:p>
            <a:r>
              <a:rPr lang="en-US" dirty="0"/>
              <a:t>R script: 1_loading and pre-processing</a:t>
            </a:r>
          </a:p>
          <a:p>
            <a:r>
              <a:rPr lang="en-US" dirty="0"/>
              <a:t>Code chunk: 1.3 Filtering out rare ASVs</a:t>
            </a:r>
          </a:p>
          <a:p>
            <a:endParaRPr lang="en-US" dirty="0"/>
          </a:p>
          <a:p>
            <a:r>
              <a:rPr lang="en-US" dirty="0"/>
              <a:t>Filtering at 8+ </a:t>
            </a:r>
            <a:r>
              <a:rPr lang="en-US" dirty="0" err="1"/>
              <a:t>occurences</a:t>
            </a:r>
            <a:endParaRPr lang="en-US" dirty="0"/>
          </a:p>
          <a:p>
            <a:r>
              <a:rPr lang="en-US" dirty="0"/>
              <a:t>Drop from 7599 taxa to 4572 taxa</a:t>
            </a:r>
          </a:p>
          <a:p>
            <a:r>
              <a:rPr lang="en-US" dirty="0"/>
              <a:t>Drop from 2.421M to 2.341M sequences </a:t>
            </a:r>
          </a:p>
          <a:p>
            <a:r>
              <a:rPr lang="en-US" dirty="0"/>
              <a:t>Retains 99.48 % of sequences</a:t>
            </a:r>
          </a:p>
        </p:txBody>
      </p:sp>
      <p:sp>
        <p:nvSpPr>
          <p:cNvPr id="5" name="TextBox 4"/>
          <p:cNvSpPr txBox="1"/>
          <p:nvPr/>
        </p:nvSpPr>
        <p:spPr>
          <a:xfrm>
            <a:off x="130628" y="151224"/>
            <a:ext cx="5084467" cy="3416320"/>
          </a:xfrm>
          <a:prstGeom prst="rect">
            <a:avLst/>
          </a:prstGeom>
          <a:noFill/>
        </p:spPr>
        <p:txBody>
          <a:bodyPr wrap="square" rtlCol="0">
            <a:spAutoFit/>
          </a:bodyPr>
          <a:lstStyle/>
          <a:p>
            <a:r>
              <a:rPr lang="en-US" dirty="0"/>
              <a:t>R script: 1_loading and pre-processing</a:t>
            </a:r>
          </a:p>
          <a:p>
            <a:r>
              <a:rPr lang="en-US" dirty="0"/>
              <a:t>Code Chunk :1.1 Decontamination process</a:t>
            </a:r>
          </a:p>
          <a:p>
            <a:r>
              <a:rPr lang="en-US" dirty="0"/>
              <a:t>2.509M sequences in BIOM table as input</a:t>
            </a:r>
          </a:p>
          <a:p>
            <a:r>
              <a:rPr lang="en-US" dirty="0"/>
              <a:t>A single OTU removed as part of decontamination</a:t>
            </a:r>
          </a:p>
          <a:p>
            <a:endParaRPr lang="en-US" dirty="0"/>
          </a:p>
          <a:p>
            <a:r>
              <a:rPr lang="en-US" dirty="0"/>
              <a:t>R script: 1_loading and pre-processing</a:t>
            </a:r>
          </a:p>
          <a:p>
            <a:r>
              <a:rPr lang="en-US" dirty="0"/>
              <a:t>Code chunk: 1.2 Chloroplast and mitochondrial DNA removal</a:t>
            </a:r>
          </a:p>
          <a:p>
            <a:r>
              <a:rPr lang="en-US" dirty="0"/>
              <a:t>2.509M sequences in BIOM table as input</a:t>
            </a:r>
          </a:p>
          <a:p>
            <a:r>
              <a:rPr lang="en-US" dirty="0"/>
              <a:t>2.421M sequences after plant host DNA removal</a:t>
            </a:r>
          </a:p>
          <a:p>
            <a:r>
              <a:rPr lang="en-US" dirty="0"/>
              <a:t>434+-11bp length</a:t>
            </a:r>
          </a:p>
          <a:p>
            <a:endParaRPr lang="en-US" dirty="0"/>
          </a:p>
        </p:txBody>
      </p:sp>
      <p:sp>
        <p:nvSpPr>
          <p:cNvPr id="6" name="TextBox 5"/>
          <p:cNvSpPr txBox="1"/>
          <p:nvPr/>
        </p:nvSpPr>
        <p:spPr>
          <a:xfrm>
            <a:off x="8250919" y="4518246"/>
            <a:ext cx="2722284" cy="646331"/>
          </a:xfrm>
          <a:prstGeom prst="rect">
            <a:avLst/>
          </a:prstGeom>
          <a:noFill/>
        </p:spPr>
        <p:txBody>
          <a:bodyPr wrap="none" rtlCol="0">
            <a:spAutoFit/>
          </a:bodyPr>
          <a:lstStyle/>
          <a:p>
            <a:r>
              <a:rPr lang="en-US" dirty="0"/>
              <a:t>Soil samples as red lines</a:t>
            </a:r>
          </a:p>
          <a:p>
            <a:r>
              <a:rPr lang="en-US" dirty="0"/>
              <a:t>Root samples as black lines</a:t>
            </a:r>
          </a:p>
        </p:txBody>
      </p:sp>
    </p:spTree>
    <p:extLst>
      <p:ext uri="{BB962C8B-B14F-4D97-AF65-F5344CB8AC3E}">
        <p14:creationId xmlns:p14="http://schemas.microsoft.com/office/powerpoint/2010/main" val="2982933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5503/graphics/d31e0fe4-6535-4a2b-9669-a74df3bd7723.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127.0.0.1:45503/graphics/d31e0fe4-6535-4a2b-9669-a74df3bd7723.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7" descr="http://127.0.0.1:45503/graphics/e1b0c8a7-4405-4edb-83fb-8d8ebb38a9df.pn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099800" cy="67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811199" y="149909"/>
            <a:ext cx="3792385" cy="646331"/>
          </a:xfrm>
          <a:prstGeom prst="rect">
            <a:avLst/>
          </a:prstGeom>
        </p:spPr>
        <p:txBody>
          <a:bodyPr wrap="none">
            <a:spAutoFit/>
          </a:bodyPr>
          <a:lstStyle/>
          <a:p>
            <a:r>
              <a:rPr lang="en-US" dirty="0"/>
              <a:t>R script: 2_Beta_diversity</a:t>
            </a:r>
          </a:p>
          <a:p>
            <a:r>
              <a:rPr lang="en-US" dirty="0"/>
              <a:t>Code chunk: 2.1 - Beta Diversity plots</a:t>
            </a: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3148" r="48229" b="5370"/>
          <a:stretch/>
        </p:blipFill>
        <p:spPr bwMode="auto">
          <a:xfrm>
            <a:off x="7200901" y="4185614"/>
            <a:ext cx="4991099" cy="170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237622" y="343657"/>
            <a:ext cx="1884298" cy="369332"/>
          </a:xfrm>
          <a:prstGeom prst="rect">
            <a:avLst/>
          </a:prstGeom>
          <a:noFill/>
        </p:spPr>
        <p:txBody>
          <a:bodyPr wrap="none" rtlCol="0">
            <a:spAutoFit/>
          </a:bodyPr>
          <a:lstStyle/>
          <a:p>
            <a:r>
              <a:rPr lang="en-US" dirty="0"/>
              <a:t>CCS normalization</a:t>
            </a:r>
          </a:p>
        </p:txBody>
      </p:sp>
      <p:sp>
        <p:nvSpPr>
          <p:cNvPr id="8" name="TextBox 7"/>
          <p:cNvSpPr txBox="1"/>
          <p:nvPr/>
        </p:nvSpPr>
        <p:spPr>
          <a:xfrm>
            <a:off x="3225520" y="318555"/>
            <a:ext cx="2321661" cy="369332"/>
          </a:xfrm>
          <a:prstGeom prst="rect">
            <a:avLst/>
          </a:prstGeom>
          <a:noFill/>
        </p:spPr>
        <p:txBody>
          <a:bodyPr wrap="none" rtlCol="0">
            <a:spAutoFit/>
          </a:bodyPr>
          <a:lstStyle/>
          <a:p>
            <a:r>
              <a:rPr lang="en-US" dirty="0"/>
              <a:t>Stress: 0.1521784 (ok) </a:t>
            </a:r>
          </a:p>
        </p:txBody>
      </p:sp>
    </p:spTree>
    <p:extLst>
      <p:ext uri="{BB962C8B-B14F-4D97-AF65-F5344CB8AC3E}">
        <p14:creationId xmlns:p14="http://schemas.microsoft.com/office/powerpoint/2010/main" val="1862149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148" r="48229" b="5370"/>
          <a:stretch/>
        </p:blipFill>
        <p:spPr bwMode="auto">
          <a:xfrm>
            <a:off x="0" y="0"/>
            <a:ext cx="9982200" cy="341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3648" r="64479" b="5371"/>
          <a:stretch/>
        </p:blipFill>
        <p:spPr bwMode="auto">
          <a:xfrm>
            <a:off x="6694827" y="1435100"/>
            <a:ext cx="5497173"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900" y="3632200"/>
            <a:ext cx="6197600" cy="2585323"/>
          </a:xfrm>
          <a:prstGeom prst="rect">
            <a:avLst/>
          </a:prstGeom>
          <a:noFill/>
        </p:spPr>
        <p:txBody>
          <a:bodyPr wrap="square" rtlCol="0">
            <a:spAutoFit/>
          </a:bodyPr>
          <a:lstStyle/>
          <a:p>
            <a:r>
              <a:rPr lang="en-US" dirty="0"/>
              <a:t>The effect of root/soil depends on plant species</a:t>
            </a:r>
          </a:p>
          <a:p>
            <a:r>
              <a:rPr lang="en-US" dirty="0"/>
              <a:t>The effect of </a:t>
            </a:r>
            <a:r>
              <a:rPr lang="en-US" dirty="0" err="1"/>
              <a:t>MeJA</a:t>
            </a:r>
            <a:r>
              <a:rPr lang="en-US" dirty="0"/>
              <a:t> treatments depend on plant species</a:t>
            </a:r>
          </a:p>
          <a:p>
            <a:endParaRPr lang="en-US" dirty="0"/>
          </a:p>
          <a:p>
            <a:r>
              <a:rPr lang="en-US" dirty="0"/>
              <a:t>When we look at soils and root in separate (we know they are different anyway) we see….</a:t>
            </a:r>
          </a:p>
          <a:p>
            <a:r>
              <a:rPr lang="en-US" dirty="0"/>
              <a:t>….That the effect of </a:t>
            </a:r>
            <a:r>
              <a:rPr lang="en-US" dirty="0" err="1"/>
              <a:t>MeJA</a:t>
            </a:r>
            <a:r>
              <a:rPr lang="en-US" dirty="0"/>
              <a:t> treatment on root community depends on plant species</a:t>
            </a:r>
          </a:p>
          <a:p>
            <a:r>
              <a:rPr lang="en-US" dirty="0"/>
              <a:t>…. no effect of </a:t>
            </a:r>
            <a:r>
              <a:rPr lang="en-US" dirty="0" err="1"/>
              <a:t>MeJA</a:t>
            </a:r>
            <a:r>
              <a:rPr lang="en-US" dirty="0"/>
              <a:t> treatment on soil community, but interaction with plant species has p=0.08 at n=6/treatment</a:t>
            </a:r>
          </a:p>
        </p:txBody>
      </p:sp>
      <p:sp>
        <p:nvSpPr>
          <p:cNvPr id="4" name="Rectangle 3"/>
          <p:cNvSpPr/>
          <p:nvPr/>
        </p:nvSpPr>
        <p:spPr>
          <a:xfrm>
            <a:off x="9982200" y="19735"/>
            <a:ext cx="2120900" cy="1477328"/>
          </a:xfrm>
          <a:prstGeom prst="rect">
            <a:avLst/>
          </a:prstGeom>
        </p:spPr>
        <p:txBody>
          <a:bodyPr wrap="square">
            <a:spAutoFit/>
          </a:bodyPr>
          <a:lstStyle/>
          <a:p>
            <a:r>
              <a:rPr lang="en-US" dirty="0"/>
              <a:t>R script: 2_Beta_diversity</a:t>
            </a:r>
          </a:p>
          <a:p>
            <a:r>
              <a:rPr lang="en-US" dirty="0"/>
              <a:t>Code chunk:</a:t>
            </a:r>
            <a:r>
              <a:rPr lang="it-IT" dirty="0"/>
              <a:t> 2.3 - P values for beta diversity</a:t>
            </a:r>
            <a:endParaRPr lang="en-US" dirty="0"/>
          </a:p>
        </p:txBody>
      </p:sp>
    </p:spTree>
    <p:extLst>
      <p:ext uri="{BB962C8B-B14F-4D97-AF65-F5344CB8AC3E}">
        <p14:creationId xmlns:p14="http://schemas.microsoft.com/office/powerpoint/2010/main" val="150507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http://127.0.0.1:35535/graphics/eb772539-8ada-4c01-bd5c-2ea1cc32559c.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127.0.0.1:35535/graphics/b011df53-5cbf-48a7-9231-9efdef97ab7d.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3468699"/>
            <a:ext cx="5551289" cy="3389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5293" y="-2"/>
            <a:ext cx="5535396" cy="3379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3375652"/>
            <a:ext cx="5703689" cy="3482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5535396" cy="3379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55778" y="15875"/>
            <a:ext cx="3182044" cy="923330"/>
          </a:xfrm>
          <a:prstGeom prst="rect">
            <a:avLst/>
          </a:prstGeom>
          <a:solidFill>
            <a:schemeClr val="bg1"/>
          </a:solidFill>
        </p:spPr>
        <p:txBody>
          <a:bodyPr wrap="square">
            <a:spAutoFit/>
          </a:bodyPr>
          <a:lstStyle/>
          <a:p>
            <a:r>
              <a:rPr lang="en-US" dirty="0"/>
              <a:t>R script: 2_Beta_diversity</a:t>
            </a:r>
          </a:p>
          <a:p>
            <a:r>
              <a:rPr lang="en-US" dirty="0"/>
              <a:t>Code chunk:</a:t>
            </a:r>
            <a:r>
              <a:rPr lang="it-IT" dirty="0"/>
              <a:t> 2.2.1 - Beta Dipersion Metrics &amp; plots</a:t>
            </a:r>
            <a:endParaRPr lang="en-US" dirty="0"/>
          </a:p>
        </p:txBody>
      </p:sp>
    </p:spTree>
    <p:extLst>
      <p:ext uri="{BB962C8B-B14F-4D97-AF65-F5344CB8AC3E}">
        <p14:creationId xmlns:p14="http://schemas.microsoft.com/office/powerpoint/2010/main" val="23794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5001" r="61979" b="14629"/>
          <a:stretch/>
        </p:blipFill>
        <p:spPr bwMode="auto">
          <a:xfrm>
            <a:off x="0" y="2466653"/>
            <a:ext cx="5892800" cy="4391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1852" r="61979" b="6852"/>
          <a:stretch/>
        </p:blipFill>
        <p:spPr bwMode="auto">
          <a:xfrm>
            <a:off x="6184900" y="2466653"/>
            <a:ext cx="5892800" cy="447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9982200" y="19735"/>
            <a:ext cx="2120900" cy="1477328"/>
          </a:xfrm>
          <a:prstGeom prst="rect">
            <a:avLst/>
          </a:prstGeom>
        </p:spPr>
        <p:txBody>
          <a:bodyPr wrap="square">
            <a:spAutoFit/>
          </a:bodyPr>
          <a:lstStyle/>
          <a:p>
            <a:r>
              <a:rPr lang="en-US" dirty="0"/>
              <a:t>R script: 2_Beta_diversity</a:t>
            </a:r>
          </a:p>
          <a:p>
            <a:r>
              <a:rPr lang="en-US" dirty="0"/>
              <a:t>Code chunk:</a:t>
            </a:r>
            <a:r>
              <a:rPr lang="it-IT" dirty="0"/>
              <a:t> 2.3 - P values for beta diversity</a:t>
            </a:r>
            <a:endParaRPr lang="en-US" dirty="0"/>
          </a:p>
        </p:txBody>
      </p:sp>
      <p:sp>
        <p:nvSpPr>
          <p:cNvPr id="4" name="TextBox 3"/>
          <p:cNvSpPr txBox="1"/>
          <p:nvPr/>
        </p:nvSpPr>
        <p:spPr>
          <a:xfrm>
            <a:off x="266700" y="228600"/>
            <a:ext cx="5950283" cy="2862322"/>
          </a:xfrm>
          <a:prstGeom prst="rect">
            <a:avLst/>
          </a:prstGeom>
          <a:noFill/>
        </p:spPr>
        <p:txBody>
          <a:bodyPr wrap="none" rtlCol="0">
            <a:spAutoFit/>
          </a:bodyPr>
          <a:lstStyle/>
          <a:p>
            <a:r>
              <a:rPr lang="en-US" dirty="0"/>
              <a:t>Here we split the whole dataset in 4 for a detailed view</a:t>
            </a:r>
          </a:p>
          <a:p>
            <a:endParaRPr lang="en-US" dirty="0"/>
          </a:p>
          <a:p>
            <a:r>
              <a:rPr lang="en-US" dirty="0" err="1"/>
              <a:t>MeJA</a:t>
            </a:r>
            <a:r>
              <a:rPr lang="en-US" dirty="0"/>
              <a:t> has an effect on AT Roots (p = 0.0184)</a:t>
            </a:r>
          </a:p>
          <a:p>
            <a:r>
              <a:rPr lang="en-US" dirty="0" err="1"/>
              <a:t>MeJA</a:t>
            </a:r>
            <a:r>
              <a:rPr lang="en-US" dirty="0"/>
              <a:t> has an effect on AT Soil (p = 0.0064)</a:t>
            </a:r>
          </a:p>
          <a:p>
            <a:endParaRPr lang="en-US" dirty="0"/>
          </a:p>
          <a:p>
            <a:r>
              <a:rPr lang="en-US" dirty="0" err="1"/>
              <a:t>MeJA</a:t>
            </a:r>
            <a:r>
              <a:rPr lang="en-US" dirty="0"/>
              <a:t> has an effect on BO Roots (p=0.0003)</a:t>
            </a:r>
          </a:p>
          <a:p>
            <a:r>
              <a:rPr lang="en-US" dirty="0" err="1"/>
              <a:t>MeJA</a:t>
            </a:r>
            <a:r>
              <a:rPr lang="en-US" dirty="0"/>
              <a:t> has a marginally significant effect on BO Soil (p=0.0842)</a:t>
            </a:r>
          </a:p>
          <a:p>
            <a:endParaRPr lang="en-US" dirty="0"/>
          </a:p>
          <a:p>
            <a:endParaRPr lang="en-US" dirty="0"/>
          </a:p>
          <a:p>
            <a:endParaRPr lang="en-US" dirty="0"/>
          </a:p>
        </p:txBody>
      </p:sp>
      <p:sp>
        <p:nvSpPr>
          <p:cNvPr id="5" name="TextBox 4"/>
          <p:cNvSpPr txBox="1"/>
          <p:nvPr/>
        </p:nvSpPr>
        <p:spPr>
          <a:xfrm>
            <a:off x="6451600" y="571500"/>
            <a:ext cx="3098800" cy="1477328"/>
          </a:xfrm>
          <a:prstGeom prst="rect">
            <a:avLst/>
          </a:prstGeom>
          <a:noFill/>
        </p:spPr>
        <p:txBody>
          <a:bodyPr wrap="square" rtlCol="0">
            <a:spAutoFit/>
          </a:bodyPr>
          <a:lstStyle/>
          <a:p>
            <a:r>
              <a:rPr lang="en-US" b="1" dirty="0"/>
              <a:t>Conclusion: </a:t>
            </a:r>
            <a:r>
              <a:rPr lang="en-US" dirty="0"/>
              <a:t>Bacterial community in the soils of BO were less affected by </a:t>
            </a:r>
            <a:r>
              <a:rPr lang="en-US" dirty="0" err="1"/>
              <a:t>MeJA</a:t>
            </a:r>
            <a:r>
              <a:rPr lang="en-US" dirty="0"/>
              <a:t> than the other compartments and species</a:t>
            </a:r>
          </a:p>
        </p:txBody>
      </p:sp>
    </p:spTree>
    <p:extLst>
      <p:ext uri="{BB962C8B-B14F-4D97-AF65-F5344CB8AC3E}">
        <p14:creationId xmlns:p14="http://schemas.microsoft.com/office/powerpoint/2010/main" val="4119720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8366" r="41518" b="2529"/>
          <a:stretch/>
        </p:blipFill>
        <p:spPr bwMode="auto">
          <a:xfrm>
            <a:off x="0" y="1092200"/>
            <a:ext cx="1210389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6700" y="-23217"/>
            <a:ext cx="9867900" cy="923330"/>
          </a:xfrm>
          <a:prstGeom prst="rect">
            <a:avLst/>
          </a:prstGeom>
        </p:spPr>
        <p:txBody>
          <a:bodyPr wrap="square">
            <a:spAutoFit/>
          </a:bodyPr>
          <a:lstStyle/>
          <a:p>
            <a:r>
              <a:rPr lang="en-US" dirty="0"/>
              <a:t>R script: 2_Beta_diversity</a:t>
            </a:r>
          </a:p>
          <a:p>
            <a:endParaRPr lang="en-US" dirty="0"/>
          </a:p>
          <a:p>
            <a:r>
              <a:rPr lang="en-US" dirty="0"/>
              <a:t>### 2.3.2a </a:t>
            </a:r>
            <a:r>
              <a:rPr lang="en-US" dirty="0" err="1"/>
              <a:t>EcolUtils</a:t>
            </a:r>
            <a:r>
              <a:rPr lang="en-US" dirty="0"/>
              <a:t>::</a:t>
            </a:r>
            <a:r>
              <a:rPr lang="en-US" dirty="0" err="1"/>
              <a:t>adonis.pair</a:t>
            </a:r>
            <a:r>
              <a:rPr lang="en-US" dirty="0"/>
              <a:t> - no lists, accounts for blocks. external FDR adjustment </a:t>
            </a:r>
          </a:p>
        </p:txBody>
      </p:sp>
      <p:sp>
        <p:nvSpPr>
          <p:cNvPr id="3" name="TextBox 2"/>
          <p:cNvSpPr txBox="1"/>
          <p:nvPr/>
        </p:nvSpPr>
        <p:spPr>
          <a:xfrm>
            <a:off x="838200" y="6019800"/>
            <a:ext cx="5341334" cy="369332"/>
          </a:xfrm>
          <a:prstGeom prst="rect">
            <a:avLst/>
          </a:prstGeom>
          <a:noFill/>
        </p:spPr>
        <p:txBody>
          <a:bodyPr wrap="none" rtlCol="0">
            <a:spAutoFit/>
          </a:bodyPr>
          <a:lstStyle/>
          <a:p>
            <a:r>
              <a:rPr lang="en-US" dirty="0"/>
              <a:t>No significant pairwise differences after FDR correction</a:t>
            </a:r>
          </a:p>
        </p:txBody>
      </p:sp>
    </p:spTree>
    <p:extLst>
      <p:ext uri="{BB962C8B-B14F-4D97-AF65-F5344CB8AC3E}">
        <p14:creationId xmlns:p14="http://schemas.microsoft.com/office/powerpoint/2010/main" val="3226234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8139" y="183634"/>
            <a:ext cx="5420651" cy="646331"/>
          </a:xfrm>
          <a:prstGeom prst="rect">
            <a:avLst/>
          </a:prstGeom>
        </p:spPr>
        <p:txBody>
          <a:bodyPr wrap="none">
            <a:spAutoFit/>
          </a:bodyPr>
          <a:lstStyle/>
          <a:p>
            <a:r>
              <a:rPr lang="en-US" dirty="0"/>
              <a:t>R script 4: Neutral models</a:t>
            </a:r>
          </a:p>
          <a:p>
            <a:r>
              <a:rPr lang="en-US" dirty="0"/>
              <a:t>Chunk: 4.2 calculate and plot neutral model distribution</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79" y="927099"/>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660" y="9271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660" y="40005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139" y="38862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9475" y="76201"/>
            <a:ext cx="3445838"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579475" y="2603500"/>
            <a:ext cx="3081019" cy="738664"/>
          </a:xfrm>
          <a:prstGeom prst="rect">
            <a:avLst/>
          </a:prstGeom>
          <a:noFill/>
        </p:spPr>
        <p:txBody>
          <a:bodyPr wrap="square" rtlCol="0">
            <a:spAutoFit/>
          </a:bodyPr>
          <a:lstStyle/>
          <a:p>
            <a:r>
              <a:rPr lang="en-US" sz="1400" dirty="0"/>
              <a:t>Roots of AT have a lower fit to the neutral model…. (they are under more intense/active selection</a:t>
            </a:r>
          </a:p>
        </p:txBody>
      </p:sp>
      <p:pic>
        <p:nvPicPr>
          <p:cNvPr id="615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8875" y="3389312"/>
            <a:ext cx="3502217"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8579473" y="5994182"/>
            <a:ext cx="3081019" cy="646331"/>
          </a:xfrm>
          <a:prstGeom prst="rect">
            <a:avLst/>
          </a:prstGeom>
          <a:noFill/>
        </p:spPr>
        <p:txBody>
          <a:bodyPr wrap="square" rtlCol="0">
            <a:spAutoFit/>
          </a:bodyPr>
          <a:lstStyle/>
          <a:p>
            <a:r>
              <a:rPr lang="en-US" dirty="0"/>
              <a:t>With a slightly higher number of OTUs </a:t>
            </a:r>
            <a:r>
              <a:rPr lang="en-US"/>
              <a:t>above predictions</a:t>
            </a:r>
            <a:endParaRPr lang="en-US" dirty="0"/>
          </a:p>
        </p:txBody>
      </p:sp>
      <p:sp>
        <p:nvSpPr>
          <p:cNvPr id="2" name="TextBox 1"/>
          <p:cNvSpPr txBox="1"/>
          <p:nvPr/>
        </p:nvSpPr>
        <p:spPr>
          <a:xfrm>
            <a:off x="6997700" y="2581532"/>
            <a:ext cx="1632150" cy="4339650"/>
          </a:xfrm>
          <a:prstGeom prst="rect">
            <a:avLst/>
          </a:prstGeom>
          <a:noFill/>
        </p:spPr>
        <p:txBody>
          <a:bodyPr wrap="square" rtlCol="0">
            <a:spAutoFit/>
          </a:bodyPr>
          <a:lstStyle/>
          <a:p>
            <a:r>
              <a:rPr lang="en-US" sz="1200" b="1" dirty="0"/>
              <a:t>Above</a:t>
            </a:r>
            <a:r>
              <a:rPr lang="en-US" sz="1200" dirty="0"/>
              <a:t>: selected, enriched or recruited by plant</a:t>
            </a:r>
          </a:p>
          <a:p>
            <a:endParaRPr lang="en-US" sz="1200" b="1" dirty="0"/>
          </a:p>
          <a:p>
            <a:r>
              <a:rPr lang="en-US" sz="1200" b="1" dirty="0"/>
              <a:t>As predicted: </a:t>
            </a:r>
            <a:r>
              <a:rPr lang="en-US" sz="1200" dirty="0"/>
              <a:t>present in many samples because it has a lot of sequences</a:t>
            </a:r>
          </a:p>
          <a:p>
            <a:endParaRPr lang="en-US" sz="1200" dirty="0"/>
          </a:p>
          <a:p>
            <a:r>
              <a:rPr lang="en-US" sz="1200" b="1" dirty="0"/>
              <a:t>Below prediction</a:t>
            </a:r>
            <a:r>
              <a:rPr lang="en-US" sz="1200" dirty="0"/>
              <a:t>: dispersal limited, infests a few plants…</a:t>
            </a:r>
          </a:p>
          <a:p>
            <a:endParaRPr lang="en-US" sz="1200" dirty="0"/>
          </a:p>
          <a:p>
            <a:endParaRPr lang="en-US" sz="1200" dirty="0"/>
          </a:p>
          <a:p>
            <a:endParaRPr lang="en-US" sz="1200" dirty="0"/>
          </a:p>
          <a:p>
            <a:endParaRPr lang="en-US" sz="1200" dirty="0"/>
          </a:p>
          <a:p>
            <a:r>
              <a:rPr lang="en-US" sz="1200" dirty="0"/>
              <a:t>… (because it cannot move in the environment, </a:t>
            </a:r>
            <a:r>
              <a:rPr lang="en-US" sz="1200" dirty="0" err="1"/>
              <a:t>failes</a:t>
            </a:r>
            <a:r>
              <a:rPr lang="en-US" sz="1200" dirty="0"/>
              <a:t> to </a:t>
            </a:r>
            <a:r>
              <a:rPr lang="en-US" sz="1200" dirty="0" err="1"/>
              <a:t>stablish</a:t>
            </a:r>
            <a:r>
              <a:rPr lang="en-US" sz="1200" dirty="0"/>
              <a:t> new populations, or can only infest a portion of the plants….)</a:t>
            </a:r>
          </a:p>
        </p:txBody>
      </p:sp>
      <p:sp>
        <p:nvSpPr>
          <p:cNvPr id="5" name="TextBox 4"/>
          <p:cNvSpPr txBox="1"/>
          <p:nvPr/>
        </p:nvSpPr>
        <p:spPr>
          <a:xfrm>
            <a:off x="4168420" y="-2316559"/>
            <a:ext cx="7229297" cy="2308324"/>
          </a:xfrm>
          <a:prstGeom prst="rect">
            <a:avLst/>
          </a:prstGeom>
          <a:noFill/>
        </p:spPr>
        <p:txBody>
          <a:bodyPr wrap="square" rtlCol="0">
            <a:spAutoFit/>
          </a:bodyPr>
          <a:lstStyle/>
          <a:p>
            <a:r>
              <a:rPr lang="en-US" dirty="0"/>
              <a:t>Migration </a:t>
            </a:r>
            <a:r>
              <a:rPr lang="en-US" dirty="0" err="1"/>
              <a:t>occurence</a:t>
            </a:r>
            <a:r>
              <a:rPr lang="en-US" dirty="0"/>
              <a:t>: if the individual is lost within the system, it is replaced from the outside</a:t>
            </a:r>
          </a:p>
          <a:p>
            <a:r>
              <a:rPr lang="en-US" dirty="0"/>
              <a:t>It is not too different from  island biogeography</a:t>
            </a:r>
          </a:p>
          <a:p>
            <a:r>
              <a:rPr lang="en-US" dirty="0"/>
              <a:t>On the root/soil interface it does not mean migration from one pot to the other</a:t>
            </a:r>
          </a:p>
          <a:p>
            <a:r>
              <a:rPr lang="en-US" dirty="0"/>
              <a:t>It </a:t>
            </a:r>
            <a:r>
              <a:rPr lang="en-US"/>
              <a:t>means recruitment/reproduction </a:t>
            </a:r>
            <a:r>
              <a:rPr lang="en-US" dirty="0"/>
              <a:t>from with the community (that are already occurring in the niche/treatment) or from outside of it (</a:t>
            </a:r>
            <a:r>
              <a:rPr lang="en-US" dirty="0" err="1"/>
              <a:t>rhizosphereci</a:t>
            </a:r>
            <a:r>
              <a:rPr lang="en-US" dirty="0"/>
              <a:t> soil bulk soil, stem/leaf </a:t>
            </a:r>
            <a:r>
              <a:rPr lang="en-US" dirty="0" err="1"/>
              <a:t>endohpytes</a:t>
            </a:r>
            <a:endParaRPr lang="en-US" dirty="0"/>
          </a:p>
        </p:txBody>
      </p:sp>
    </p:spTree>
    <p:extLst>
      <p:ext uri="{BB962C8B-B14F-4D97-AF65-F5344CB8AC3E}">
        <p14:creationId xmlns:p14="http://schemas.microsoft.com/office/powerpoint/2010/main" val="416414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0" y="0"/>
            <a:ext cx="951607" cy="369332"/>
          </a:xfrm>
          <a:prstGeom prst="rect">
            <a:avLst/>
          </a:prstGeom>
          <a:noFill/>
        </p:spPr>
        <p:txBody>
          <a:bodyPr wrap="none" rtlCol="0">
            <a:spAutoFit/>
          </a:bodyPr>
          <a:lstStyle/>
          <a:p>
            <a:r>
              <a:rPr lang="en-US" dirty="0">
                <a:solidFill>
                  <a:srgbClr val="FF0000"/>
                </a:solidFill>
              </a:rPr>
              <a:t>AT roots</a:t>
            </a: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4254" y="2286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4254"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944" y="6866"/>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10625" y="6866"/>
            <a:ext cx="1181101" cy="369332"/>
          </a:xfrm>
          <a:prstGeom prst="rect">
            <a:avLst/>
          </a:prstGeom>
          <a:noFill/>
        </p:spPr>
        <p:txBody>
          <a:bodyPr wrap="square" rtlCol="0">
            <a:spAutoFit/>
          </a:bodyPr>
          <a:lstStyle/>
          <a:p>
            <a:r>
              <a:rPr lang="en-US" dirty="0">
                <a:solidFill>
                  <a:srgbClr val="FF0000"/>
                </a:solidFill>
              </a:rPr>
              <a:t>AT Soil</a:t>
            </a:r>
          </a:p>
        </p:txBody>
      </p:sp>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8070" y="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8070"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8070" y="23749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7023" y="83066"/>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08712"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7023" y="23622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676721" y="6866"/>
            <a:ext cx="832279" cy="369332"/>
          </a:xfrm>
          <a:prstGeom prst="rect">
            <a:avLst/>
          </a:prstGeom>
          <a:noFill/>
        </p:spPr>
        <p:txBody>
          <a:bodyPr wrap="none" rtlCol="0">
            <a:spAutoFit/>
          </a:bodyPr>
          <a:lstStyle/>
          <a:p>
            <a:r>
              <a:rPr lang="en-US" dirty="0">
                <a:solidFill>
                  <a:srgbClr val="FF0000"/>
                </a:solidFill>
              </a:rPr>
              <a:t>BO soil</a:t>
            </a:r>
          </a:p>
        </p:txBody>
      </p:sp>
      <p:sp>
        <p:nvSpPr>
          <p:cNvPr id="9" name="TextBox 8"/>
          <p:cNvSpPr txBox="1"/>
          <p:nvPr/>
        </p:nvSpPr>
        <p:spPr>
          <a:xfrm>
            <a:off x="5098070" y="-1032"/>
            <a:ext cx="1001684" cy="369332"/>
          </a:xfrm>
          <a:prstGeom prst="rect">
            <a:avLst/>
          </a:prstGeom>
          <a:noFill/>
        </p:spPr>
        <p:txBody>
          <a:bodyPr wrap="none" rtlCol="0">
            <a:spAutoFit/>
          </a:bodyPr>
          <a:lstStyle/>
          <a:p>
            <a:r>
              <a:rPr lang="en-US" dirty="0">
                <a:solidFill>
                  <a:srgbClr val="FF0000"/>
                </a:solidFill>
              </a:rPr>
              <a:t>BO roots</a:t>
            </a:r>
          </a:p>
        </p:txBody>
      </p:sp>
      <p:sp>
        <p:nvSpPr>
          <p:cNvPr id="4" name="Rectangle 3"/>
          <p:cNvSpPr/>
          <p:nvPr/>
        </p:nvSpPr>
        <p:spPr>
          <a:xfrm>
            <a:off x="396006" y="2660134"/>
            <a:ext cx="1111202" cy="369332"/>
          </a:xfrm>
          <a:prstGeom prst="rect">
            <a:avLst/>
          </a:prstGeom>
        </p:spPr>
        <p:txBody>
          <a:bodyPr wrap="none">
            <a:spAutoFit/>
          </a:bodyPr>
          <a:lstStyle/>
          <a:p>
            <a:r>
              <a:rPr lang="en-US"/>
              <a:t>0.0051 **</a:t>
            </a:r>
            <a:endParaRPr lang="en-US" dirty="0"/>
          </a:p>
        </p:txBody>
      </p:sp>
      <p:sp>
        <p:nvSpPr>
          <p:cNvPr id="5" name="Rectangle 4"/>
          <p:cNvSpPr/>
          <p:nvPr/>
        </p:nvSpPr>
        <p:spPr>
          <a:xfrm>
            <a:off x="1507208" y="4958834"/>
            <a:ext cx="827471" cy="369332"/>
          </a:xfrm>
          <a:prstGeom prst="rect">
            <a:avLst/>
          </a:prstGeom>
        </p:spPr>
        <p:txBody>
          <a:bodyPr wrap="none">
            <a:spAutoFit/>
          </a:bodyPr>
          <a:lstStyle/>
          <a:p>
            <a:r>
              <a:rPr lang="en-US" dirty="0"/>
              <a:t>0.2654</a:t>
            </a:r>
          </a:p>
        </p:txBody>
      </p:sp>
      <p:sp>
        <p:nvSpPr>
          <p:cNvPr id="6" name="Rectangle 5"/>
          <p:cNvSpPr/>
          <p:nvPr/>
        </p:nvSpPr>
        <p:spPr>
          <a:xfrm>
            <a:off x="1454310" y="361434"/>
            <a:ext cx="880369" cy="369332"/>
          </a:xfrm>
          <a:prstGeom prst="rect">
            <a:avLst/>
          </a:prstGeom>
        </p:spPr>
        <p:txBody>
          <a:bodyPr wrap="none">
            <a:spAutoFit/>
          </a:bodyPr>
          <a:lstStyle/>
          <a:p>
            <a:r>
              <a:rPr lang="en-US" dirty="0"/>
              <a:t>0.1014 </a:t>
            </a:r>
          </a:p>
        </p:txBody>
      </p:sp>
      <p:sp>
        <p:nvSpPr>
          <p:cNvPr id="10" name="Rectangle 9"/>
          <p:cNvSpPr/>
          <p:nvPr/>
        </p:nvSpPr>
        <p:spPr>
          <a:xfrm>
            <a:off x="3891726" y="1479034"/>
            <a:ext cx="994183" cy="369332"/>
          </a:xfrm>
          <a:prstGeom prst="rect">
            <a:avLst/>
          </a:prstGeom>
        </p:spPr>
        <p:txBody>
          <a:bodyPr wrap="none">
            <a:spAutoFit/>
          </a:bodyPr>
          <a:lstStyle/>
          <a:p>
            <a:r>
              <a:rPr lang="en-US" dirty="0"/>
              <a:t>0.006 **</a:t>
            </a:r>
          </a:p>
        </p:txBody>
      </p:sp>
      <p:sp>
        <p:nvSpPr>
          <p:cNvPr id="11" name="Rectangle 10"/>
          <p:cNvSpPr/>
          <p:nvPr/>
        </p:nvSpPr>
        <p:spPr>
          <a:xfrm>
            <a:off x="4034103" y="6228834"/>
            <a:ext cx="995785" cy="369332"/>
          </a:xfrm>
          <a:prstGeom prst="rect">
            <a:avLst/>
          </a:prstGeom>
        </p:spPr>
        <p:txBody>
          <a:bodyPr wrap="none">
            <a:spAutoFit/>
          </a:bodyPr>
          <a:lstStyle/>
          <a:p>
            <a:r>
              <a:rPr lang="en-US" dirty="0"/>
              <a:t>0.0359 *</a:t>
            </a:r>
          </a:p>
        </p:txBody>
      </p:sp>
      <p:sp>
        <p:nvSpPr>
          <p:cNvPr id="12" name="Rectangle 11"/>
          <p:cNvSpPr/>
          <p:nvPr/>
        </p:nvSpPr>
        <p:spPr>
          <a:xfrm>
            <a:off x="3012959" y="3752334"/>
            <a:ext cx="878767" cy="369332"/>
          </a:xfrm>
          <a:prstGeom prst="rect">
            <a:avLst/>
          </a:prstGeom>
        </p:spPr>
        <p:txBody>
          <a:bodyPr wrap="none">
            <a:spAutoFit/>
          </a:bodyPr>
          <a:lstStyle/>
          <a:p>
            <a:r>
              <a:rPr lang="en-US" dirty="0"/>
              <a:t>0.015 *</a:t>
            </a:r>
          </a:p>
        </p:txBody>
      </p:sp>
      <p:sp>
        <p:nvSpPr>
          <p:cNvPr id="13" name="Rectangle 12"/>
          <p:cNvSpPr/>
          <p:nvPr/>
        </p:nvSpPr>
        <p:spPr>
          <a:xfrm>
            <a:off x="5422585" y="3917434"/>
            <a:ext cx="880369" cy="369332"/>
          </a:xfrm>
          <a:prstGeom prst="rect">
            <a:avLst/>
          </a:prstGeom>
        </p:spPr>
        <p:txBody>
          <a:bodyPr wrap="none">
            <a:spAutoFit/>
          </a:bodyPr>
          <a:lstStyle/>
          <a:p>
            <a:r>
              <a:rPr lang="en-US" dirty="0"/>
              <a:t>0.0647 </a:t>
            </a:r>
          </a:p>
        </p:txBody>
      </p:sp>
      <p:sp>
        <p:nvSpPr>
          <p:cNvPr id="14" name="Rectangle 13"/>
          <p:cNvSpPr/>
          <p:nvPr/>
        </p:nvSpPr>
        <p:spPr>
          <a:xfrm>
            <a:off x="5422584" y="4964668"/>
            <a:ext cx="1111202" cy="369332"/>
          </a:xfrm>
          <a:prstGeom prst="rect">
            <a:avLst/>
          </a:prstGeom>
        </p:spPr>
        <p:txBody>
          <a:bodyPr wrap="none">
            <a:spAutoFit/>
          </a:bodyPr>
          <a:lstStyle/>
          <a:p>
            <a:r>
              <a:rPr lang="en-US" dirty="0"/>
              <a:t>0.0054** </a:t>
            </a:r>
          </a:p>
        </p:txBody>
      </p:sp>
      <p:sp>
        <p:nvSpPr>
          <p:cNvPr id="15" name="Rectangle 14"/>
          <p:cNvSpPr/>
          <p:nvPr/>
        </p:nvSpPr>
        <p:spPr>
          <a:xfrm>
            <a:off x="5475173" y="1472168"/>
            <a:ext cx="1111202" cy="369332"/>
          </a:xfrm>
          <a:prstGeom prst="rect">
            <a:avLst/>
          </a:prstGeom>
        </p:spPr>
        <p:txBody>
          <a:bodyPr wrap="none">
            <a:spAutoFit/>
          </a:bodyPr>
          <a:lstStyle/>
          <a:p>
            <a:r>
              <a:rPr lang="en-US" dirty="0"/>
              <a:t>0.0088** </a:t>
            </a:r>
          </a:p>
        </p:txBody>
      </p:sp>
      <p:sp>
        <p:nvSpPr>
          <p:cNvPr id="16" name="Rectangle 15"/>
          <p:cNvSpPr/>
          <p:nvPr/>
        </p:nvSpPr>
        <p:spPr>
          <a:xfrm>
            <a:off x="9308424" y="3910568"/>
            <a:ext cx="821059" cy="369332"/>
          </a:xfrm>
          <a:prstGeom prst="rect">
            <a:avLst/>
          </a:prstGeom>
        </p:spPr>
        <p:txBody>
          <a:bodyPr wrap="none">
            <a:spAutoFit/>
          </a:bodyPr>
          <a:lstStyle/>
          <a:p>
            <a:r>
              <a:rPr lang="en-US" dirty="0"/>
              <a:t>0.055. </a:t>
            </a:r>
          </a:p>
        </p:txBody>
      </p:sp>
      <p:sp>
        <p:nvSpPr>
          <p:cNvPr id="17" name="Rectangle 16"/>
          <p:cNvSpPr/>
          <p:nvPr/>
        </p:nvSpPr>
        <p:spPr>
          <a:xfrm>
            <a:off x="9249914" y="6044168"/>
            <a:ext cx="938077" cy="369332"/>
          </a:xfrm>
          <a:prstGeom prst="rect">
            <a:avLst/>
          </a:prstGeom>
        </p:spPr>
        <p:txBody>
          <a:bodyPr wrap="none">
            <a:spAutoFit/>
          </a:bodyPr>
          <a:lstStyle/>
          <a:p>
            <a:r>
              <a:rPr lang="en-US" dirty="0"/>
              <a:t>0.0546. </a:t>
            </a:r>
          </a:p>
        </p:txBody>
      </p:sp>
      <p:sp>
        <p:nvSpPr>
          <p:cNvPr id="18" name="Rectangle 17"/>
          <p:cNvSpPr/>
          <p:nvPr/>
        </p:nvSpPr>
        <p:spPr>
          <a:xfrm>
            <a:off x="9210026" y="1479034"/>
            <a:ext cx="827471" cy="369332"/>
          </a:xfrm>
          <a:prstGeom prst="rect">
            <a:avLst/>
          </a:prstGeom>
        </p:spPr>
        <p:txBody>
          <a:bodyPr wrap="none">
            <a:spAutoFit/>
          </a:bodyPr>
          <a:lstStyle/>
          <a:p>
            <a:r>
              <a:rPr lang="en-US" dirty="0"/>
              <a:t>0.1737</a:t>
            </a:r>
          </a:p>
        </p:txBody>
      </p:sp>
      <p:sp>
        <p:nvSpPr>
          <p:cNvPr id="19" name="TextBox 18"/>
          <p:cNvSpPr txBox="1"/>
          <p:nvPr/>
        </p:nvSpPr>
        <p:spPr>
          <a:xfrm>
            <a:off x="10187991" y="12700"/>
            <a:ext cx="1960033" cy="2031325"/>
          </a:xfrm>
          <a:prstGeom prst="rect">
            <a:avLst/>
          </a:prstGeom>
          <a:noFill/>
        </p:spPr>
        <p:txBody>
          <a:bodyPr wrap="square" rtlCol="0">
            <a:spAutoFit/>
          </a:bodyPr>
          <a:lstStyle/>
          <a:p>
            <a:r>
              <a:rPr lang="en-US" sz="1400" b="1" dirty="0"/>
              <a:t>Similar</a:t>
            </a:r>
            <a:r>
              <a:rPr lang="en-US" sz="1400" dirty="0"/>
              <a:t>: treatment do not change positively selected bacteria (converging selection)</a:t>
            </a:r>
          </a:p>
          <a:p>
            <a:r>
              <a:rPr lang="en-US" sz="1400" b="1" dirty="0"/>
              <a:t>Different</a:t>
            </a:r>
            <a:r>
              <a:rPr lang="en-US" sz="1400" dirty="0"/>
              <a:t>: treatment does change positively selected bacteria (treatment-based selection)</a:t>
            </a:r>
          </a:p>
        </p:txBody>
      </p:sp>
      <p:sp>
        <p:nvSpPr>
          <p:cNvPr id="32" name="TextBox 31"/>
          <p:cNvSpPr txBox="1"/>
          <p:nvPr/>
        </p:nvSpPr>
        <p:spPr>
          <a:xfrm>
            <a:off x="10129483" y="2000766"/>
            <a:ext cx="1960033" cy="2677656"/>
          </a:xfrm>
          <a:prstGeom prst="rect">
            <a:avLst/>
          </a:prstGeom>
          <a:noFill/>
        </p:spPr>
        <p:txBody>
          <a:bodyPr wrap="square" rtlCol="0">
            <a:spAutoFit/>
          </a:bodyPr>
          <a:lstStyle/>
          <a:p>
            <a:r>
              <a:rPr lang="en-US" sz="1400" b="1" dirty="0"/>
              <a:t>Similar</a:t>
            </a:r>
            <a:r>
              <a:rPr lang="en-US" sz="1400" dirty="0"/>
              <a:t>: treatment do not change pervasive background community (base structure of community unaltered)</a:t>
            </a:r>
          </a:p>
          <a:p>
            <a:r>
              <a:rPr lang="en-US" sz="1400" b="1" dirty="0"/>
              <a:t>Different</a:t>
            </a:r>
            <a:r>
              <a:rPr lang="en-US" sz="1400" dirty="0"/>
              <a:t>: treatment do changes pervasive background community (fundamental community changes , changes landscape of assembly)</a:t>
            </a:r>
          </a:p>
        </p:txBody>
      </p:sp>
      <p:sp>
        <p:nvSpPr>
          <p:cNvPr id="33" name="TextBox 32"/>
          <p:cNvSpPr txBox="1"/>
          <p:nvPr/>
        </p:nvSpPr>
        <p:spPr>
          <a:xfrm>
            <a:off x="10187990" y="4699337"/>
            <a:ext cx="1960033" cy="2031325"/>
          </a:xfrm>
          <a:prstGeom prst="rect">
            <a:avLst/>
          </a:prstGeom>
          <a:noFill/>
        </p:spPr>
        <p:txBody>
          <a:bodyPr wrap="square" rtlCol="0">
            <a:spAutoFit/>
          </a:bodyPr>
          <a:lstStyle/>
          <a:p>
            <a:r>
              <a:rPr lang="en-US" sz="1400" b="1" dirty="0"/>
              <a:t>Similar</a:t>
            </a:r>
            <a:r>
              <a:rPr lang="en-US" sz="1400" dirty="0"/>
              <a:t>: treatment do not change dispersal-limited community</a:t>
            </a:r>
          </a:p>
          <a:p>
            <a:r>
              <a:rPr lang="en-US" sz="1400" b="1" dirty="0"/>
              <a:t>Different</a:t>
            </a:r>
            <a:r>
              <a:rPr lang="en-US" sz="1400" dirty="0"/>
              <a:t>: treatment do changes dispersal-limited community</a:t>
            </a:r>
          </a:p>
          <a:p>
            <a:r>
              <a:rPr lang="en-US" sz="1400" dirty="0"/>
              <a:t>(proliferate in </a:t>
            </a:r>
            <a:r>
              <a:rPr lang="en-US" sz="1400" dirty="0" err="1"/>
              <a:t>suceseptable</a:t>
            </a:r>
            <a:r>
              <a:rPr lang="en-US" sz="1400" dirty="0"/>
              <a:t> individuals)</a:t>
            </a:r>
          </a:p>
        </p:txBody>
      </p:sp>
      <p:sp>
        <p:nvSpPr>
          <p:cNvPr id="2" name="TextBox 1"/>
          <p:cNvSpPr txBox="1"/>
          <p:nvPr/>
        </p:nvSpPr>
        <p:spPr>
          <a:xfrm>
            <a:off x="10030161" y="6654884"/>
            <a:ext cx="5490805" cy="230832"/>
          </a:xfrm>
          <a:prstGeom prst="rect">
            <a:avLst/>
          </a:prstGeom>
          <a:noFill/>
        </p:spPr>
        <p:txBody>
          <a:bodyPr wrap="square" rtlCol="0">
            <a:spAutoFit/>
          </a:bodyPr>
          <a:lstStyle/>
          <a:p>
            <a:r>
              <a:rPr lang="en-US" sz="900" dirty="0"/>
              <a:t>No significant pairwise differences after </a:t>
            </a:r>
            <a:r>
              <a:rPr lang="en-US" sz="900" dirty="0" err="1"/>
              <a:t>fdr</a:t>
            </a:r>
            <a:endParaRPr lang="en-US" sz="900" dirty="0"/>
          </a:p>
        </p:txBody>
      </p:sp>
      <p:pic>
        <p:nvPicPr>
          <p:cNvPr id="3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87480" y="4172232"/>
            <a:ext cx="3089768" cy="2241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2890500" y="3752334"/>
            <a:ext cx="4876207" cy="369332"/>
          </a:xfrm>
          <a:prstGeom prst="rect">
            <a:avLst/>
          </a:prstGeom>
          <a:noFill/>
        </p:spPr>
        <p:txBody>
          <a:bodyPr wrap="none" rtlCol="0">
            <a:spAutoFit/>
          </a:bodyPr>
          <a:lstStyle/>
          <a:p>
            <a:r>
              <a:rPr lang="en-US" dirty="0"/>
              <a:t>BO soil above – shared subset of selected </a:t>
            </a:r>
            <a:r>
              <a:rPr lang="en-US" dirty="0" err="1"/>
              <a:t>mirobes</a:t>
            </a:r>
            <a:endParaRPr lang="en-US" dirty="0"/>
          </a:p>
        </p:txBody>
      </p:sp>
    </p:spTree>
    <p:extLst>
      <p:ext uri="{BB962C8B-B14F-4D97-AF65-F5344CB8AC3E}">
        <p14:creationId xmlns:p14="http://schemas.microsoft.com/office/powerpoint/2010/main" val="1007490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24DB364C-55FD-4C04-846E-E077C54CE925}"/>
              </a:ext>
            </a:extLst>
          </p:cNvPr>
          <p:cNvSpPr>
            <a:spLocks noGrp="1"/>
          </p:cNvSpPr>
          <p:nvPr>
            <p:ph type="title"/>
          </p:nvPr>
        </p:nvSpPr>
        <p:spPr>
          <a:xfrm>
            <a:off x="351503" y="291384"/>
            <a:ext cx="10515600" cy="873740"/>
          </a:xfrm>
        </p:spPr>
        <p:txBody>
          <a:bodyPr>
            <a:normAutofit/>
          </a:bodyPr>
          <a:lstStyle/>
          <a:p>
            <a:r>
              <a:rPr lang="en-US" sz="4000" b="1" dirty="0"/>
              <a:t>1. Soil maturation (Pedro)</a:t>
            </a:r>
          </a:p>
        </p:txBody>
      </p:sp>
      <p:sp>
        <p:nvSpPr>
          <p:cNvPr id="4" name="Title 1">
            <a:extLst>
              <a:ext uri="{FF2B5EF4-FFF2-40B4-BE49-F238E27FC236}">
                <a16:creationId xmlns:a16="http://schemas.microsoft.com/office/drawing/2014/main" xmlns="" id="{1AE82D56-7647-471A-982D-24C7EF848833}"/>
              </a:ext>
            </a:extLst>
          </p:cNvPr>
          <p:cNvSpPr txBox="1">
            <a:spLocks/>
          </p:cNvSpPr>
          <p:nvPr/>
        </p:nvSpPr>
        <p:spPr>
          <a:xfrm>
            <a:off x="351503" y="1610110"/>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solidFill>
                  <a:srgbClr val="FF0000"/>
                </a:solidFill>
              </a:rPr>
              <a:t>*unsure of whether this should be included, but perhaps good to put in an organized manner to keep all pilot results together for supplementary information of Family paper</a:t>
            </a:r>
          </a:p>
        </p:txBody>
      </p:sp>
    </p:spTree>
    <p:extLst>
      <p:ext uri="{BB962C8B-B14F-4D97-AF65-F5344CB8AC3E}">
        <p14:creationId xmlns:p14="http://schemas.microsoft.com/office/powerpoint/2010/main" val="3837722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368" y="0"/>
            <a:ext cx="8229240" cy="646331"/>
          </a:xfrm>
          <a:prstGeom prst="rect">
            <a:avLst/>
          </a:prstGeom>
        </p:spPr>
        <p:txBody>
          <a:bodyPr wrap="none">
            <a:spAutoFit/>
          </a:bodyPr>
          <a:lstStyle/>
          <a:p>
            <a:r>
              <a:rPr lang="en-US" dirty="0"/>
              <a:t>R script 4: Neutral models</a:t>
            </a:r>
          </a:p>
          <a:p>
            <a:r>
              <a:rPr lang="en-US" dirty="0"/>
              <a:t>Chunk: 4.6 one model for each  </a:t>
            </a:r>
            <a:r>
              <a:rPr lang="en-US" dirty="0" err="1"/>
              <a:t>BO_soil</a:t>
            </a:r>
            <a:r>
              <a:rPr lang="en-US" dirty="0"/>
              <a:t> treatment, using all </a:t>
            </a:r>
            <a:r>
              <a:rPr lang="en-US" dirty="0" err="1"/>
              <a:t>BO_soil</a:t>
            </a:r>
            <a:r>
              <a:rPr lang="en-US" dirty="0"/>
              <a:t> samples as a pool</a:t>
            </a:r>
          </a:p>
        </p:txBody>
      </p:sp>
      <p:sp>
        <p:nvSpPr>
          <p:cNvPr id="4" name="TextBox 3"/>
          <p:cNvSpPr txBox="1"/>
          <p:nvPr/>
        </p:nvSpPr>
        <p:spPr>
          <a:xfrm>
            <a:off x="8585199" y="24031"/>
            <a:ext cx="3606800" cy="3693319"/>
          </a:xfrm>
          <a:prstGeom prst="rect">
            <a:avLst/>
          </a:prstGeom>
          <a:noFill/>
        </p:spPr>
        <p:txBody>
          <a:bodyPr wrap="square" rtlCol="0">
            <a:spAutoFit/>
          </a:bodyPr>
          <a:lstStyle/>
          <a:p>
            <a:r>
              <a:rPr lang="en-US" dirty="0"/>
              <a:t>n = 6 is quite low, we should be careful</a:t>
            </a:r>
          </a:p>
          <a:p>
            <a:endParaRPr lang="en-US" dirty="0"/>
          </a:p>
          <a:p>
            <a:r>
              <a:rPr lang="en-US" dirty="0"/>
              <a:t>Strongly affected by unequal samples sizes (some AT roots n=4)</a:t>
            </a:r>
          </a:p>
          <a:p>
            <a:endParaRPr lang="en-US" dirty="0"/>
          </a:p>
          <a:p>
            <a:r>
              <a:rPr lang="en-US" dirty="0"/>
              <a:t>Similar patterns in other for AT and for roots</a:t>
            </a:r>
          </a:p>
          <a:p>
            <a:endParaRPr lang="en-US" dirty="0"/>
          </a:p>
          <a:p>
            <a:r>
              <a:rPr lang="en-US" dirty="0"/>
              <a:t>Similar R² and m values across treatments – similar selection pressures and migration scale</a:t>
            </a:r>
          </a:p>
          <a:p>
            <a:endParaRPr lang="en-US"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170" y="691809"/>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930" y="3667190"/>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586886"/>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3645635"/>
            <a:ext cx="4246446" cy="308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662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739900"/>
            <a:ext cx="6637144" cy="481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300" y="1739900"/>
            <a:ext cx="6386513" cy="463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5105400" y="2108200"/>
            <a:ext cx="14859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55642" y="818634"/>
            <a:ext cx="2328266" cy="1200329"/>
          </a:xfrm>
          <a:prstGeom prst="rect">
            <a:avLst/>
          </a:prstGeom>
        </p:spPr>
        <p:txBody>
          <a:bodyPr wrap="none">
            <a:spAutoFit/>
          </a:bodyPr>
          <a:lstStyle/>
          <a:p>
            <a:r>
              <a:rPr lang="en-US" dirty="0"/>
              <a:t>Stress = 0.1755</a:t>
            </a:r>
          </a:p>
          <a:p>
            <a:r>
              <a:rPr lang="en-US" dirty="0" err="1"/>
              <a:t>MeJA</a:t>
            </a:r>
            <a:r>
              <a:rPr lang="en-US" dirty="0"/>
              <a:t> effect p = 0.0842</a:t>
            </a:r>
          </a:p>
          <a:p>
            <a:r>
              <a:rPr lang="en-US" dirty="0" err="1"/>
              <a:t>MeJA</a:t>
            </a:r>
            <a:r>
              <a:rPr lang="en-US" dirty="0"/>
              <a:t> effect R2 =  0.14</a:t>
            </a:r>
          </a:p>
          <a:p>
            <a:r>
              <a:rPr lang="en-US" dirty="0"/>
              <a:t> </a:t>
            </a:r>
          </a:p>
        </p:txBody>
      </p:sp>
      <p:sp>
        <p:nvSpPr>
          <p:cNvPr id="7" name="Rectangle 6"/>
          <p:cNvSpPr/>
          <p:nvPr/>
        </p:nvSpPr>
        <p:spPr>
          <a:xfrm>
            <a:off x="7275442" y="971033"/>
            <a:ext cx="2264146" cy="923330"/>
          </a:xfrm>
          <a:prstGeom prst="rect">
            <a:avLst/>
          </a:prstGeom>
        </p:spPr>
        <p:txBody>
          <a:bodyPr wrap="none">
            <a:spAutoFit/>
          </a:bodyPr>
          <a:lstStyle/>
          <a:p>
            <a:r>
              <a:rPr lang="en-US" dirty="0"/>
              <a:t>Stress = 0.08506791</a:t>
            </a:r>
          </a:p>
          <a:p>
            <a:r>
              <a:rPr lang="en-US" dirty="0" err="1"/>
              <a:t>MeJA</a:t>
            </a:r>
            <a:r>
              <a:rPr lang="en-US" dirty="0"/>
              <a:t> effect p = 0.001 </a:t>
            </a:r>
          </a:p>
          <a:p>
            <a:r>
              <a:rPr lang="en-US" dirty="0" err="1"/>
              <a:t>MeJA</a:t>
            </a:r>
            <a:r>
              <a:rPr lang="en-US" dirty="0"/>
              <a:t> effect R2 =  0.63</a:t>
            </a:r>
          </a:p>
        </p:txBody>
      </p:sp>
      <p:sp>
        <p:nvSpPr>
          <p:cNvPr id="8" name="TextBox 7"/>
          <p:cNvSpPr txBox="1"/>
          <p:nvPr/>
        </p:nvSpPr>
        <p:spPr>
          <a:xfrm>
            <a:off x="1255642" y="139700"/>
            <a:ext cx="2600392" cy="523220"/>
          </a:xfrm>
          <a:prstGeom prst="rect">
            <a:avLst/>
          </a:prstGeom>
          <a:noFill/>
        </p:spPr>
        <p:txBody>
          <a:bodyPr wrap="none" rtlCol="0">
            <a:spAutoFit/>
          </a:bodyPr>
          <a:lstStyle/>
          <a:p>
            <a:r>
              <a:rPr lang="en-US" sz="2800" dirty="0"/>
              <a:t>All </a:t>
            </a:r>
            <a:r>
              <a:rPr lang="en-US" sz="2800" dirty="0" err="1"/>
              <a:t>BO_soil</a:t>
            </a:r>
            <a:r>
              <a:rPr lang="en-US" sz="2800" dirty="0"/>
              <a:t> OTUs</a:t>
            </a:r>
          </a:p>
        </p:txBody>
      </p:sp>
      <p:sp>
        <p:nvSpPr>
          <p:cNvPr id="9" name="TextBox 8"/>
          <p:cNvSpPr txBox="1"/>
          <p:nvPr/>
        </p:nvSpPr>
        <p:spPr>
          <a:xfrm>
            <a:off x="5575300" y="132090"/>
            <a:ext cx="6386513" cy="830997"/>
          </a:xfrm>
          <a:prstGeom prst="rect">
            <a:avLst/>
          </a:prstGeom>
          <a:noFill/>
        </p:spPr>
        <p:txBody>
          <a:bodyPr wrap="square" rtlCol="0">
            <a:spAutoFit/>
          </a:bodyPr>
          <a:lstStyle/>
          <a:p>
            <a:r>
              <a:rPr lang="en-US" sz="2400" dirty="0"/>
              <a:t>Only </a:t>
            </a:r>
            <a:r>
              <a:rPr lang="en-US" sz="2400" dirty="0" err="1"/>
              <a:t>BO_soil</a:t>
            </a:r>
            <a:r>
              <a:rPr lang="en-US" sz="2400" dirty="0"/>
              <a:t> OTUs classified as above expected in 4 neutral model (one for every treatment)</a:t>
            </a:r>
          </a:p>
        </p:txBody>
      </p:sp>
      <p:sp>
        <p:nvSpPr>
          <p:cNvPr id="10" name="Rectangle 9"/>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3775248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755"/>
            <a:ext cx="7607300" cy="63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226300" y="4520406"/>
            <a:ext cx="4965700" cy="1754326"/>
          </a:xfrm>
          <a:prstGeom prst="rect">
            <a:avLst/>
          </a:prstGeom>
          <a:noFill/>
        </p:spPr>
        <p:txBody>
          <a:bodyPr wrap="square" rtlCol="0">
            <a:spAutoFit/>
          </a:bodyPr>
          <a:lstStyle/>
          <a:p>
            <a:r>
              <a:rPr lang="en-US" dirty="0"/>
              <a:t>These are only OTUs classified as above expected when we run one individual model for each </a:t>
            </a:r>
            <a:r>
              <a:rPr lang="en-US" dirty="0" err="1"/>
              <a:t>MeJA</a:t>
            </a:r>
            <a:r>
              <a:rPr lang="en-US" dirty="0"/>
              <a:t> treatment</a:t>
            </a:r>
          </a:p>
          <a:p>
            <a:endParaRPr lang="en-US" dirty="0"/>
          </a:p>
          <a:p>
            <a:r>
              <a:rPr lang="en-US" dirty="0"/>
              <a:t>Stress 0.0398</a:t>
            </a:r>
          </a:p>
          <a:p>
            <a:r>
              <a:rPr lang="en-US" dirty="0"/>
              <a:t>no taxa lost at rarefaction, consistent result on CCS </a:t>
            </a:r>
          </a:p>
        </p:txBody>
      </p:sp>
      <p:sp>
        <p:nvSpPr>
          <p:cNvPr id="6" name="TextBox 5"/>
          <p:cNvSpPr txBox="1"/>
          <p:nvPr/>
        </p:nvSpPr>
        <p:spPr>
          <a:xfrm>
            <a:off x="114300" y="101600"/>
            <a:ext cx="1788759" cy="369332"/>
          </a:xfrm>
          <a:prstGeom prst="rect">
            <a:avLst/>
          </a:prstGeom>
          <a:noFill/>
        </p:spPr>
        <p:txBody>
          <a:bodyPr wrap="none" rtlCol="0">
            <a:spAutoFit/>
          </a:bodyPr>
          <a:lstStyle/>
          <a:p>
            <a:r>
              <a:rPr lang="en-US" dirty="0"/>
              <a:t>Above </a:t>
            </a:r>
            <a:r>
              <a:rPr lang="en-US" dirty="0" err="1"/>
              <a:t>prediciton</a:t>
            </a:r>
            <a:endParaRPr lang="en-US" dirty="0"/>
          </a:p>
        </p:txBody>
      </p:sp>
      <p:sp>
        <p:nvSpPr>
          <p:cNvPr id="7" name="Rectangle 6"/>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25" y="-1"/>
            <a:ext cx="4414576" cy="404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885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00" y="647700"/>
            <a:ext cx="11971051"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36600" y="203200"/>
            <a:ext cx="1613583" cy="369332"/>
          </a:xfrm>
          <a:prstGeom prst="rect">
            <a:avLst/>
          </a:prstGeom>
          <a:noFill/>
        </p:spPr>
        <p:txBody>
          <a:bodyPr wrap="none" rtlCol="0">
            <a:spAutoFit/>
          </a:bodyPr>
          <a:lstStyle/>
          <a:p>
            <a:r>
              <a:rPr lang="en-US" dirty="0"/>
              <a:t>Above selected</a:t>
            </a:r>
          </a:p>
        </p:txBody>
      </p:sp>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98" y="647700"/>
            <a:ext cx="2982191" cy="2163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2692798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2127" y="4995778"/>
            <a:ext cx="1358962" cy="369332"/>
          </a:xfrm>
          <a:prstGeom prst="rect">
            <a:avLst/>
          </a:prstGeom>
          <a:noFill/>
        </p:spPr>
        <p:txBody>
          <a:bodyPr wrap="none" rtlCol="0">
            <a:spAutoFit/>
          </a:bodyPr>
          <a:lstStyle/>
          <a:p>
            <a:r>
              <a:rPr lang="en-US" dirty="0"/>
              <a:t>As predicted</a:t>
            </a:r>
          </a:p>
        </p:txBody>
      </p:sp>
      <p:sp>
        <p:nvSpPr>
          <p:cNvPr id="4" name="TextBox 3"/>
          <p:cNvSpPr txBox="1"/>
          <p:nvPr/>
        </p:nvSpPr>
        <p:spPr>
          <a:xfrm>
            <a:off x="2188308" y="5365110"/>
            <a:ext cx="2264146" cy="1200329"/>
          </a:xfrm>
          <a:prstGeom prst="rect">
            <a:avLst/>
          </a:prstGeom>
          <a:noFill/>
        </p:spPr>
        <p:txBody>
          <a:bodyPr wrap="none" rtlCol="0">
            <a:spAutoFit/>
          </a:bodyPr>
          <a:lstStyle/>
          <a:p>
            <a:r>
              <a:rPr lang="en-US" dirty="0"/>
              <a:t>Stress = 0.2054</a:t>
            </a:r>
          </a:p>
          <a:p>
            <a:r>
              <a:rPr lang="en-US" dirty="0" err="1"/>
              <a:t>MeJA</a:t>
            </a:r>
            <a:r>
              <a:rPr lang="en-US" dirty="0"/>
              <a:t> effect p = 0.001 </a:t>
            </a:r>
          </a:p>
          <a:p>
            <a:r>
              <a:rPr lang="en-US" dirty="0" err="1"/>
              <a:t>MeJA</a:t>
            </a:r>
            <a:r>
              <a:rPr lang="en-US" dirty="0"/>
              <a:t> effect R2 = 0.35</a:t>
            </a:r>
          </a:p>
          <a:p>
            <a:endParaRPr lang="en-US" dirty="0"/>
          </a:p>
        </p:txBody>
      </p:sp>
      <p:sp>
        <p:nvSpPr>
          <p:cNvPr id="9" name="TextBox 8"/>
          <p:cNvSpPr txBox="1"/>
          <p:nvPr/>
        </p:nvSpPr>
        <p:spPr>
          <a:xfrm>
            <a:off x="7455139" y="5288339"/>
            <a:ext cx="1777346" cy="369332"/>
          </a:xfrm>
          <a:prstGeom prst="rect">
            <a:avLst/>
          </a:prstGeom>
          <a:noFill/>
        </p:spPr>
        <p:txBody>
          <a:bodyPr wrap="none" rtlCol="0">
            <a:spAutoFit/>
          </a:bodyPr>
          <a:lstStyle/>
          <a:p>
            <a:r>
              <a:rPr lang="en-US" dirty="0"/>
              <a:t>Below prediction</a:t>
            </a:r>
          </a:p>
        </p:txBody>
      </p:sp>
      <p:sp>
        <p:nvSpPr>
          <p:cNvPr id="13" name="TextBox 12"/>
          <p:cNvSpPr txBox="1"/>
          <p:nvPr/>
        </p:nvSpPr>
        <p:spPr>
          <a:xfrm>
            <a:off x="7211739" y="5657671"/>
            <a:ext cx="2264146" cy="1200329"/>
          </a:xfrm>
          <a:prstGeom prst="rect">
            <a:avLst/>
          </a:prstGeom>
          <a:noFill/>
        </p:spPr>
        <p:txBody>
          <a:bodyPr wrap="none" rtlCol="0">
            <a:spAutoFit/>
          </a:bodyPr>
          <a:lstStyle/>
          <a:p>
            <a:r>
              <a:rPr lang="en-US" dirty="0"/>
              <a:t>Stress = 0.2279</a:t>
            </a:r>
          </a:p>
          <a:p>
            <a:r>
              <a:rPr lang="en-US" dirty="0" err="1"/>
              <a:t>MeJA</a:t>
            </a:r>
            <a:r>
              <a:rPr lang="en-US" dirty="0"/>
              <a:t> effect p = 0.001 </a:t>
            </a:r>
          </a:p>
          <a:p>
            <a:r>
              <a:rPr lang="en-US" dirty="0" err="1"/>
              <a:t>MeJA</a:t>
            </a:r>
            <a:r>
              <a:rPr lang="en-US" dirty="0"/>
              <a:t> effect R2 = 0.26</a:t>
            </a:r>
          </a:p>
          <a:p>
            <a:endParaRPr lang="en-US" dirty="0"/>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159" y="5180444"/>
            <a:ext cx="1615910" cy="148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4000" y="5173476"/>
            <a:ext cx="1778000" cy="162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0628"/>
            <a:ext cx="5084396" cy="465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0201" y="152400"/>
            <a:ext cx="5511800" cy="504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0" y="0"/>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2156315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2074/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1041400"/>
            <a:ext cx="11557000"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31900" y="546100"/>
            <a:ext cx="1421479" cy="369332"/>
          </a:xfrm>
          <a:prstGeom prst="rect">
            <a:avLst/>
          </a:prstGeom>
          <a:noFill/>
        </p:spPr>
        <p:txBody>
          <a:bodyPr wrap="none" rtlCol="0">
            <a:spAutoFit/>
          </a:bodyPr>
          <a:lstStyle/>
          <a:p>
            <a:r>
              <a:rPr lang="en-US" dirty="0" err="1"/>
              <a:t>As_predicted</a:t>
            </a:r>
            <a:endParaRPr lang="en-US" dirty="0"/>
          </a:p>
        </p:txBody>
      </p:sp>
      <p:sp>
        <p:nvSpPr>
          <p:cNvPr id="5" name="Rectangle 4"/>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4064799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2074/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981200" y="662206"/>
            <a:ext cx="1777346" cy="369332"/>
          </a:xfrm>
          <a:prstGeom prst="rect">
            <a:avLst/>
          </a:prstGeom>
          <a:noFill/>
        </p:spPr>
        <p:txBody>
          <a:bodyPr wrap="none" rtlCol="0">
            <a:spAutoFit/>
          </a:bodyPr>
          <a:lstStyle/>
          <a:p>
            <a:r>
              <a:rPr lang="en-US" dirty="0"/>
              <a:t>Below prediction</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51" y="1286042"/>
            <a:ext cx="8366091" cy="538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15875"/>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2943825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63630"/>
            <a:ext cx="2908300" cy="923330"/>
          </a:xfrm>
          <a:prstGeom prst="rect">
            <a:avLst/>
          </a:prstGeom>
          <a:noFill/>
        </p:spPr>
        <p:txBody>
          <a:bodyPr wrap="square" rtlCol="0">
            <a:spAutoFit/>
          </a:bodyPr>
          <a:lstStyle/>
          <a:p>
            <a:r>
              <a:rPr lang="en-US" dirty="0"/>
              <a:t>All pairwise corrected p values between p=0.0035 and p = 0.0069</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559" y="3208667"/>
            <a:ext cx="3018515" cy="276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526" y="101678"/>
            <a:ext cx="307781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318" y="16448"/>
            <a:ext cx="3263900" cy="298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22037" r="71771" b="6667"/>
          <a:stretch/>
        </p:blipFill>
        <p:spPr bwMode="auto">
          <a:xfrm>
            <a:off x="0" y="0"/>
            <a:ext cx="4076700" cy="579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4237473" y="3208667"/>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804404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119" y="38100"/>
            <a:ext cx="1468222" cy="369332"/>
          </a:xfrm>
          <a:prstGeom prst="rect">
            <a:avLst/>
          </a:prstGeom>
          <a:noFill/>
        </p:spPr>
        <p:txBody>
          <a:bodyPr wrap="none" rtlCol="0">
            <a:spAutoFit/>
          </a:bodyPr>
          <a:lstStyle/>
          <a:p>
            <a:r>
              <a:rPr lang="en-US" dirty="0" err="1"/>
              <a:t>AT_soil</a:t>
            </a:r>
            <a:r>
              <a:rPr lang="en-US" dirty="0"/>
              <a:t> above</a:t>
            </a:r>
          </a:p>
        </p:txBody>
      </p:sp>
      <p:sp>
        <p:nvSpPr>
          <p:cNvPr id="5" name="TextBox 4"/>
          <p:cNvSpPr txBox="1"/>
          <p:nvPr/>
        </p:nvSpPr>
        <p:spPr>
          <a:xfrm>
            <a:off x="4092119" y="13732"/>
            <a:ext cx="1796197" cy="369332"/>
          </a:xfrm>
          <a:prstGeom prst="rect">
            <a:avLst/>
          </a:prstGeom>
          <a:noFill/>
        </p:spPr>
        <p:txBody>
          <a:bodyPr wrap="none" rtlCol="0">
            <a:spAutoFit/>
          </a:bodyPr>
          <a:lstStyle/>
          <a:p>
            <a:r>
              <a:rPr lang="en-US" dirty="0" err="1"/>
              <a:t>AT_soil</a:t>
            </a:r>
            <a:r>
              <a:rPr lang="en-US" dirty="0"/>
              <a:t> predicted</a:t>
            </a:r>
          </a:p>
        </p:txBody>
      </p:sp>
      <p:sp>
        <p:nvSpPr>
          <p:cNvPr id="6" name="TextBox 5"/>
          <p:cNvSpPr txBox="1"/>
          <p:nvPr/>
        </p:nvSpPr>
        <p:spPr>
          <a:xfrm>
            <a:off x="8346619" y="38100"/>
            <a:ext cx="1473801" cy="369332"/>
          </a:xfrm>
          <a:prstGeom prst="rect">
            <a:avLst/>
          </a:prstGeom>
          <a:noFill/>
        </p:spPr>
        <p:txBody>
          <a:bodyPr wrap="none" rtlCol="0">
            <a:spAutoFit/>
          </a:bodyPr>
          <a:lstStyle/>
          <a:p>
            <a:r>
              <a:rPr lang="en-US" dirty="0" err="1"/>
              <a:t>AT_soil</a:t>
            </a:r>
            <a:r>
              <a:rPr lang="en-US" dirty="0"/>
              <a:t> below</a:t>
            </a:r>
          </a:p>
        </p:txBody>
      </p:sp>
      <p:sp>
        <p:nvSpPr>
          <p:cNvPr id="4" name="TextBox 3"/>
          <p:cNvSpPr txBox="1"/>
          <p:nvPr/>
        </p:nvSpPr>
        <p:spPr>
          <a:xfrm>
            <a:off x="585260" y="5903773"/>
            <a:ext cx="1486497" cy="923330"/>
          </a:xfrm>
          <a:prstGeom prst="rect">
            <a:avLst/>
          </a:prstGeom>
          <a:noFill/>
        </p:spPr>
        <p:txBody>
          <a:bodyPr wrap="none" rtlCol="0">
            <a:spAutoFit/>
          </a:bodyPr>
          <a:lstStyle/>
          <a:p>
            <a:r>
              <a:rPr lang="en-US" dirty="0"/>
              <a:t>Stress = 0.065</a:t>
            </a:r>
          </a:p>
          <a:p>
            <a:r>
              <a:rPr lang="en-US" dirty="0"/>
              <a:t>R² = 0.72</a:t>
            </a:r>
          </a:p>
          <a:p>
            <a:r>
              <a:rPr lang="en-US" dirty="0"/>
              <a:t>P = 0.001</a:t>
            </a:r>
          </a:p>
        </p:txBody>
      </p:sp>
      <p:sp>
        <p:nvSpPr>
          <p:cNvPr id="12" name="TextBox 11"/>
          <p:cNvSpPr txBox="1"/>
          <p:nvPr/>
        </p:nvSpPr>
        <p:spPr>
          <a:xfrm>
            <a:off x="4188459" y="5902741"/>
            <a:ext cx="1603516" cy="1200329"/>
          </a:xfrm>
          <a:prstGeom prst="rect">
            <a:avLst/>
          </a:prstGeom>
          <a:noFill/>
        </p:spPr>
        <p:txBody>
          <a:bodyPr wrap="none" rtlCol="0">
            <a:spAutoFit/>
          </a:bodyPr>
          <a:lstStyle/>
          <a:p>
            <a:r>
              <a:rPr lang="en-US" dirty="0"/>
              <a:t>Stress = 0.2023</a:t>
            </a:r>
          </a:p>
          <a:p>
            <a:r>
              <a:rPr lang="en-US" dirty="0"/>
              <a:t>R² = 0.48</a:t>
            </a:r>
          </a:p>
          <a:p>
            <a:r>
              <a:rPr lang="en-US" dirty="0"/>
              <a:t>P = 0.001</a:t>
            </a:r>
          </a:p>
          <a:p>
            <a:endParaRPr lang="en-US" dirty="0"/>
          </a:p>
        </p:txBody>
      </p:sp>
      <p:sp>
        <p:nvSpPr>
          <p:cNvPr id="13" name="TextBox 12"/>
          <p:cNvSpPr txBox="1"/>
          <p:nvPr/>
        </p:nvSpPr>
        <p:spPr>
          <a:xfrm>
            <a:off x="8756108" y="5623678"/>
            <a:ext cx="1603516" cy="1200329"/>
          </a:xfrm>
          <a:prstGeom prst="rect">
            <a:avLst/>
          </a:prstGeom>
          <a:noFill/>
        </p:spPr>
        <p:txBody>
          <a:bodyPr wrap="none" rtlCol="0">
            <a:spAutoFit/>
          </a:bodyPr>
          <a:lstStyle/>
          <a:p>
            <a:r>
              <a:rPr lang="en-US" dirty="0"/>
              <a:t>Stress = 0.1931</a:t>
            </a:r>
          </a:p>
          <a:p>
            <a:r>
              <a:rPr lang="en-US" dirty="0"/>
              <a:t>R² = 0.70</a:t>
            </a:r>
          </a:p>
          <a:p>
            <a:r>
              <a:rPr lang="en-US" dirty="0"/>
              <a:t>P = 0.001</a:t>
            </a:r>
          </a:p>
          <a:p>
            <a:endParaRPr lang="en-US" dirty="0"/>
          </a:p>
        </p:txBody>
      </p:sp>
      <p:sp>
        <p:nvSpPr>
          <p:cNvPr id="7" name="TextBox 6"/>
          <p:cNvSpPr txBox="1"/>
          <p:nvPr/>
        </p:nvSpPr>
        <p:spPr>
          <a:xfrm>
            <a:off x="7940624" y="6492943"/>
            <a:ext cx="4236609" cy="369332"/>
          </a:xfrm>
          <a:prstGeom prst="rect">
            <a:avLst/>
          </a:prstGeom>
          <a:noFill/>
        </p:spPr>
        <p:txBody>
          <a:bodyPr wrap="none" rtlCol="0">
            <a:spAutoFit/>
          </a:bodyPr>
          <a:lstStyle/>
          <a:p>
            <a:r>
              <a:rPr lang="en-US" dirty="0"/>
              <a:t>All pairwise between p= 0.0029 and 0.0069</a:t>
            </a:r>
          </a:p>
        </p:txBody>
      </p:sp>
      <p:sp>
        <p:nvSpPr>
          <p:cNvPr id="15" name="Rectangle 14"/>
          <p:cNvSpPr/>
          <p:nvPr/>
        </p:nvSpPr>
        <p:spPr>
          <a:xfrm>
            <a:off x="-24211" y="-651828"/>
            <a:ext cx="4772781" cy="646331"/>
          </a:xfrm>
          <a:prstGeom prst="rect">
            <a:avLst/>
          </a:prstGeom>
        </p:spPr>
        <p:txBody>
          <a:bodyPr wrap="none">
            <a:spAutoFit/>
          </a:bodyPr>
          <a:lstStyle/>
          <a:p>
            <a:r>
              <a:rPr lang="en-US" dirty="0"/>
              <a:t>Script 4 Neutral models</a:t>
            </a:r>
          </a:p>
          <a:p>
            <a:r>
              <a:rPr lang="en-US" dirty="0"/>
              <a:t>Chunk 4.7 one model for each  </a:t>
            </a:r>
            <a:r>
              <a:rPr lang="en-US" dirty="0" err="1"/>
              <a:t>AT_soil</a:t>
            </a:r>
            <a:r>
              <a:rPr lang="en-US" dirty="0"/>
              <a:t> treatment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604" y="-2826566"/>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632"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358"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892"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61836" y="566174"/>
            <a:ext cx="1994184" cy="1826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92118" y="424365"/>
            <a:ext cx="1984831" cy="181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652" y="566174"/>
            <a:ext cx="2048124" cy="187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392925"/>
            <a:ext cx="3279225" cy="300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3950" y="2510712"/>
            <a:ext cx="3150642" cy="288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15767" y="2510712"/>
            <a:ext cx="3287713" cy="3011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428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8914" y="3648030"/>
            <a:ext cx="3504183" cy="320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986" y="2412648"/>
            <a:ext cx="3482013" cy="318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014" y="156788"/>
            <a:ext cx="3405028" cy="3119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3"/>
          <p:cNvPicPr>
            <a:picLocks noChangeAspect="1" noChangeArrowheads="1"/>
          </p:cNvPicPr>
          <p:nvPr/>
        </p:nvPicPr>
        <p:blipFill rotWithShape="1">
          <a:blip r:embed="rId5">
            <a:extLst>
              <a:ext uri="{28A0092B-C50C-407E-A947-70E740481C1C}">
                <a14:useLocalDpi xmlns:a14="http://schemas.microsoft.com/office/drawing/2010/main" val="0"/>
              </a:ext>
            </a:extLst>
          </a:blip>
          <a:srcRect t="25832" r="73104" b="5324"/>
          <a:stretch/>
        </p:blipFill>
        <p:spPr bwMode="auto">
          <a:xfrm>
            <a:off x="-24211" y="-98472"/>
            <a:ext cx="3279225" cy="472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419219" y="0"/>
            <a:ext cx="4772781" cy="646331"/>
          </a:xfrm>
          <a:prstGeom prst="rect">
            <a:avLst/>
          </a:prstGeom>
        </p:spPr>
        <p:txBody>
          <a:bodyPr wrap="none">
            <a:spAutoFit/>
          </a:bodyPr>
          <a:lstStyle/>
          <a:p>
            <a:r>
              <a:rPr lang="en-US" dirty="0"/>
              <a:t>Script 4 Neutral models</a:t>
            </a:r>
          </a:p>
          <a:p>
            <a:r>
              <a:rPr lang="en-US" dirty="0"/>
              <a:t>Chunk 4.7 one model for each  </a:t>
            </a:r>
            <a:r>
              <a:rPr lang="en-US" dirty="0" err="1"/>
              <a:t>AT_soil</a:t>
            </a:r>
            <a:r>
              <a:rPr lang="en-US" dirty="0"/>
              <a:t> treatment</a:t>
            </a:r>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82930" r="60275"/>
          <a:stretch/>
        </p:blipFill>
        <p:spPr bwMode="auto">
          <a:xfrm>
            <a:off x="0" y="5687366"/>
            <a:ext cx="4843305" cy="1170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306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8AA598F-ED78-42EF-9440-291F93223E95}"/>
              </a:ext>
            </a:extLst>
          </p:cNvPr>
          <p:cNvSpPr>
            <a:spLocks noGrp="1"/>
          </p:cNvSpPr>
          <p:nvPr>
            <p:ph type="title"/>
          </p:nvPr>
        </p:nvSpPr>
        <p:spPr>
          <a:xfrm>
            <a:off x="351503" y="291384"/>
            <a:ext cx="10515600" cy="873740"/>
          </a:xfrm>
        </p:spPr>
        <p:txBody>
          <a:bodyPr>
            <a:normAutofit/>
          </a:bodyPr>
          <a:lstStyle/>
          <a:p>
            <a:r>
              <a:rPr lang="en-US" sz="4000" b="1" dirty="0"/>
              <a:t>2. MeJA screening - Summary</a:t>
            </a:r>
          </a:p>
        </p:txBody>
      </p:sp>
      <p:sp>
        <p:nvSpPr>
          <p:cNvPr id="4" name="TextBox 3">
            <a:extLst>
              <a:ext uri="{FF2B5EF4-FFF2-40B4-BE49-F238E27FC236}">
                <a16:creationId xmlns:a16="http://schemas.microsoft.com/office/drawing/2014/main" xmlns="" id="{863B6029-945D-4BFF-83E9-92A2553A6C63}"/>
              </a:ext>
            </a:extLst>
          </p:cNvPr>
          <p:cNvSpPr txBox="1"/>
          <p:nvPr/>
        </p:nvSpPr>
        <p:spPr>
          <a:xfrm>
            <a:off x="351503" y="1165124"/>
            <a:ext cx="11585939" cy="4801314"/>
          </a:xfrm>
          <a:prstGeom prst="rect">
            <a:avLst/>
          </a:prstGeom>
          <a:noFill/>
        </p:spPr>
        <p:txBody>
          <a:bodyPr wrap="square" rtlCol="0">
            <a:spAutoFit/>
          </a:bodyPr>
          <a:lstStyle/>
          <a:p>
            <a:r>
              <a:rPr lang="en-US" dirty="0"/>
              <a:t>We wanted to see phenotypic effects of MeJA in Brassicaceae plants, in order to make sure plants were indeed getting “stressed” for this we measured phenology and biomass. We were unsure of whether all plant species would react the same to the same concentration of MeJA (i.e. lowering biomass) and we wanted to know if high concentrations of </a:t>
            </a:r>
            <a:r>
              <a:rPr lang="en-US" dirty="0" err="1"/>
              <a:t>MeJa</a:t>
            </a:r>
            <a:r>
              <a:rPr lang="en-US" dirty="0"/>
              <a:t> (1mM) would be detrimental for more plant species than </a:t>
            </a:r>
            <a:r>
              <a:rPr lang="en-US" i="1" dirty="0"/>
              <a:t>Brassica </a:t>
            </a:r>
            <a:r>
              <a:rPr lang="en-US" i="1" dirty="0" err="1"/>
              <a:t>oleraceae</a:t>
            </a:r>
            <a:r>
              <a:rPr lang="en-US" i="1" dirty="0"/>
              <a:t> </a:t>
            </a:r>
            <a:r>
              <a:rPr lang="en-US" dirty="0"/>
              <a:t>and Arabidopsis as we observed white necrotic spots after dipping. </a:t>
            </a:r>
          </a:p>
          <a:p>
            <a:endParaRPr lang="en-US" dirty="0"/>
          </a:p>
          <a:p>
            <a:r>
              <a:rPr lang="en-US" dirty="0"/>
              <a:t>10 Brassicaceae species tested in 2 independent rounds; each round consisted of stratifying seeds for 72 hours and sowing in non-conditioned </a:t>
            </a:r>
            <a:r>
              <a:rPr lang="en-US" dirty="0" err="1"/>
              <a:t>microp</a:t>
            </a:r>
            <a:r>
              <a:rPr lang="en-US" dirty="0"/>
              <a:t> soil, germination % was measured and after 6 seedlings per species and treatment were transplanted to 1L non-conditioned </a:t>
            </a:r>
            <a:r>
              <a:rPr lang="en-US" dirty="0" err="1"/>
              <a:t>microp</a:t>
            </a:r>
            <a:r>
              <a:rPr lang="en-US" dirty="0"/>
              <a:t> soil. From this point onwards, phenology (as the number of true leaves according to the BBCH scale) was measured 3 times per week. Once plants reached the phenological stage of 3-5 true leaves the induction of stress with MeJA using the Berendsen </a:t>
            </a:r>
            <a:r>
              <a:rPr lang="en-US" i="1" dirty="0"/>
              <a:t>et al </a:t>
            </a:r>
            <a:r>
              <a:rPr lang="en-US" dirty="0"/>
              <a:t>(2018) dipping protocol started. Plants from the same round were then dipped at different times according to their phenology, we made 3 dipping times (fast-medium-slow). For this, we used different concentrations of MeJA, which were allocated randomly to different plant species. Following the protocol, 2 days after the last dipping plants were harvested. For some species leaf area (cm2) was measured. Shoots were dried at 72°C for 3 days and dry biomass was measured. Roots were sieved from the soil and stored in petri dishes with 20% ethanol at 4°C, the idea was to scan these roots to characterize root traits. Only a few species got scanned, for those dry biomass of the roots was measured.</a:t>
            </a:r>
          </a:p>
        </p:txBody>
      </p:sp>
    </p:spTree>
    <p:extLst>
      <p:ext uri="{BB962C8B-B14F-4D97-AF65-F5344CB8AC3E}">
        <p14:creationId xmlns:p14="http://schemas.microsoft.com/office/powerpoint/2010/main" val="197443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19219" y="0"/>
            <a:ext cx="4772781" cy="646331"/>
          </a:xfrm>
          <a:prstGeom prst="rect">
            <a:avLst/>
          </a:prstGeom>
        </p:spPr>
        <p:txBody>
          <a:bodyPr wrap="none">
            <a:spAutoFit/>
          </a:bodyPr>
          <a:lstStyle/>
          <a:p>
            <a:r>
              <a:rPr lang="en-US" dirty="0"/>
              <a:t>Script 4 Neutral models</a:t>
            </a:r>
          </a:p>
          <a:p>
            <a:r>
              <a:rPr lang="en-US" dirty="0"/>
              <a:t>Chunk 4.9 check for </a:t>
            </a:r>
            <a:r>
              <a:rPr lang="en-US" dirty="0" err="1"/>
              <a:t>artefacts</a:t>
            </a:r>
            <a:r>
              <a:rPr lang="en-US" dirty="0"/>
              <a:t> in the methodology</a:t>
            </a:r>
          </a:p>
        </p:txBody>
      </p:sp>
      <p:sp>
        <p:nvSpPr>
          <p:cNvPr id="2" name="TextBox 1"/>
          <p:cNvSpPr txBox="1"/>
          <p:nvPr/>
        </p:nvSpPr>
        <p:spPr>
          <a:xfrm>
            <a:off x="63500" y="646331"/>
            <a:ext cx="10189969" cy="923330"/>
          </a:xfrm>
          <a:prstGeom prst="rect">
            <a:avLst/>
          </a:prstGeom>
          <a:noFill/>
        </p:spPr>
        <p:txBody>
          <a:bodyPr wrap="none" rtlCol="0">
            <a:spAutoFit/>
          </a:bodyPr>
          <a:lstStyle/>
          <a:p>
            <a:r>
              <a:rPr lang="en-US" dirty="0"/>
              <a:t>Here we select random OTUs from each treatment, instead of selecting the ones tagged as above expected</a:t>
            </a:r>
          </a:p>
          <a:p>
            <a:r>
              <a:rPr lang="en-US" dirty="0"/>
              <a:t>We select a number of OTUs identical to that of the list </a:t>
            </a:r>
            <a:r>
              <a:rPr lang="en-US" dirty="0" err="1"/>
              <a:t>fo</a:t>
            </a:r>
            <a:r>
              <a:rPr lang="en-US" dirty="0"/>
              <a:t> </a:t>
            </a:r>
            <a:r>
              <a:rPr lang="en-US" dirty="0" err="1"/>
              <a:t>aove</a:t>
            </a:r>
            <a:r>
              <a:rPr lang="en-US" dirty="0"/>
              <a:t> expected OTUs</a:t>
            </a:r>
          </a:p>
          <a:p>
            <a:r>
              <a:rPr lang="en-US" dirty="0"/>
              <a:t>We are looking at p and R2 values for </a:t>
            </a:r>
            <a:r>
              <a:rPr lang="en-US" dirty="0" err="1"/>
              <a:t>MeJA</a:t>
            </a:r>
            <a:r>
              <a:rPr lang="en-US" dirty="0"/>
              <a:t> effects of 100 random draws, for both AT and BO soils </a:t>
            </a:r>
          </a:p>
        </p:txBody>
      </p:sp>
      <p:sp>
        <p:nvSpPr>
          <p:cNvPr id="4" name="TextBox 3"/>
          <p:cNvSpPr txBox="1"/>
          <p:nvPr/>
        </p:nvSpPr>
        <p:spPr>
          <a:xfrm>
            <a:off x="368300" y="1958051"/>
            <a:ext cx="595035" cy="900246"/>
          </a:xfrm>
          <a:prstGeom prst="rect">
            <a:avLst/>
          </a:prstGeom>
          <a:noFill/>
        </p:spPr>
        <p:txBody>
          <a:bodyPr wrap="none" rtlCol="0">
            <a:spAutoFit/>
          </a:bodyPr>
          <a:lstStyle/>
          <a:p>
            <a:r>
              <a:rPr lang="en-US" sz="1050" dirty="0"/>
              <a:t>Max</a:t>
            </a:r>
          </a:p>
          <a:p>
            <a:r>
              <a:rPr lang="en-US" sz="1050" dirty="0"/>
              <a:t>Mean</a:t>
            </a:r>
          </a:p>
          <a:p>
            <a:r>
              <a:rPr lang="en-US" sz="1050" dirty="0"/>
              <a:t>Min</a:t>
            </a:r>
          </a:p>
          <a:p>
            <a:r>
              <a:rPr lang="en-US" sz="1050" dirty="0" err="1"/>
              <a:t>Sd</a:t>
            </a:r>
            <a:endParaRPr lang="en-US" sz="1050" dirty="0"/>
          </a:p>
          <a:p>
            <a:r>
              <a:rPr lang="en-US" sz="1050" dirty="0"/>
              <a:t>median</a:t>
            </a:r>
          </a:p>
        </p:txBody>
      </p:sp>
      <p:sp>
        <p:nvSpPr>
          <p:cNvPr id="5" name="TextBox 4"/>
          <p:cNvSpPr txBox="1"/>
          <p:nvPr/>
        </p:nvSpPr>
        <p:spPr>
          <a:xfrm>
            <a:off x="32726" y="2878953"/>
            <a:ext cx="5586884" cy="3293209"/>
          </a:xfrm>
          <a:prstGeom prst="rect">
            <a:avLst/>
          </a:prstGeom>
          <a:noFill/>
        </p:spPr>
        <p:txBody>
          <a:bodyPr wrap="square" rtlCol="0">
            <a:spAutoFit/>
          </a:bodyPr>
          <a:lstStyle/>
          <a:p>
            <a:r>
              <a:rPr lang="en-US" sz="1600" dirty="0"/>
              <a:t>Some p values of random draws can be &lt;0.05 (40x for AT, 9x for BO)</a:t>
            </a:r>
          </a:p>
          <a:p>
            <a:r>
              <a:rPr lang="en-US" sz="1600" dirty="0"/>
              <a:t>Minimal p value can be similar to that of the tests (1e-4).. But only because the output does not get further details!</a:t>
            </a:r>
          </a:p>
          <a:p>
            <a:endParaRPr lang="en-US" sz="1600" dirty="0"/>
          </a:p>
          <a:p>
            <a:r>
              <a:rPr lang="en-US" sz="1600" dirty="0"/>
              <a:t>But explained variance is 6.48x higher for the neutrally selected than random (~0.90 VS ~0.14)</a:t>
            </a:r>
          </a:p>
          <a:p>
            <a:r>
              <a:rPr lang="en-US" sz="1600" dirty="0"/>
              <a:t>And F value is also much higher in the neutral selected (F = 73.44 for AT and 80.94 for BO) than random draw (F max 1.42 and 1.45)</a:t>
            </a:r>
          </a:p>
          <a:p>
            <a:endParaRPr lang="en-US" sz="1600" dirty="0"/>
          </a:p>
          <a:p>
            <a:r>
              <a:rPr lang="en-US" sz="1600" dirty="0"/>
              <a:t>That it, the much more clear clustering we observed with above selected OTUs could not have been possible by drawing random OTUs</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2198" r="46676" b="5934"/>
          <a:stretch/>
        </p:blipFill>
        <p:spPr bwMode="auto">
          <a:xfrm>
            <a:off x="847762" y="1731966"/>
            <a:ext cx="8996727" cy="112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4" descr="http://127.0.0.1:33909/graphics/plot_zoom_png?width=960&amp;height=516"/>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65159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44" y="4480084"/>
            <a:ext cx="2685983" cy="218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13" y="4177364"/>
            <a:ext cx="3213120" cy="2607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4" y="4090737"/>
            <a:ext cx="3165681" cy="2569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4636" y="3798407"/>
            <a:ext cx="9697848" cy="369332"/>
          </a:xfrm>
          <a:prstGeom prst="rect">
            <a:avLst/>
          </a:prstGeom>
          <a:noFill/>
        </p:spPr>
        <p:txBody>
          <a:bodyPr wrap="none" rtlCol="0">
            <a:spAutoFit/>
          </a:bodyPr>
          <a:lstStyle/>
          <a:p>
            <a:r>
              <a:rPr lang="en-US" dirty="0"/>
              <a:t>Draw random OTUs from the treatment (n=6), then join in the </a:t>
            </a:r>
            <a:r>
              <a:rPr lang="en-US" dirty="0" err="1"/>
              <a:t>sp_soil</a:t>
            </a:r>
            <a:r>
              <a:rPr lang="en-US" dirty="0"/>
              <a:t> split (n=24) and run </a:t>
            </a:r>
            <a:r>
              <a:rPr lang="en-US" dirty="0" err="1"/>
              <a:t>permanovas</a:t>
            </a:r>
            <a:endParaRPr lang="en-US" dirty="0"/>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65" y="448461"/>
            <a:ext cx="3576588" cy="290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6142" y="766735"/>
            <a:ext cx="3200952" cy="259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405" t="95241" r="50000"/>
          <a:stretch/>
        </p:blipFill>
        <p:spPr bwMode="auto">
          <a:xfrm>
            <a:off x="848703" y="3245521"/>
            <a:ext cx="1129021" cy="21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4591" y="647468"/>
            <a:ext cx="3200952" cy="259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0" y="93203"/>
            <a:ext cx="6689845" cy="369332"/>
          </a:xfrm>
          <a:prstGeom prst="rect">
            <a:avLst/>
          </a:prstGeom>
          <a:noFill/>
        </p:spPr>
        <p:txBody>
          <a:bodyPr wrap="none" rtlCol="0">
            <a:spAutoFit/>
          </a:bodyPr>
          <a:lstStyle/>
          <a:p>
            <a:r>
              <a:rPr lang="en-US" dirty="0"/>
              <a:t>Draw random OTUs from the </a:t>
            </a:r>
            <a:r>
              <a:rPr lang="en-US" dirty="0" err="1"/>
              <a:t>sp_soil</a:t>
            </a:r>
            <a:r>
              <a:rPr lang="en-US" dirty="0"/>
              <a:t> split (n=24) and run </a:t>
            </a:r>
            <a:r>
              <a:rPr lang="en-US" dirty="0" err="1"/>
              <a:t>permanovas</a:t>
            </a:r>
            <a:endParaRPr lang="en-US" dirty="0"/>
          </a:p>
        </p:txBody>
      </p:sp>
      <p:sp>
        <p:nvSpPr>
          <p:cNvPr id="2" name="TextBox 1"/>
          <p:cNvSpPr txBox="1"/>
          <p:nvPr/>
        </p:nvSpPr>
        <p:spPr>
          <a:xfrm>
            <a:off x="5828498" y="766736"/>
            <a:ext cx="1428596" cy="769441"/>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R2 = 0.918 </a:t>
            </a:r>
          </a:p>
          <a:p>
            <a:r>
              <a:rPr lang="en-US" sz="1100" dirty="0"/>
              <a:t>AT </a:t>
            </a:r>
            <a:r>
              <a:rPr lang="en-US" sz="1100" dirty="0" err="1"/>
              <a:t>MeJA</a:t>
            </a:r>
            <a:r>
              <a:rPr lang="en-US" sz="1100" dirty="0"/>
              <a:t> R2 = 0.906 </a:t>
            </a:r>
          </a:p>
          <a:p>
            <a:endParaRPr lang="en-US" sz="1100" dirty="0"/>
          </a:p>
        </p:txBody>
      </p:sp>
      <p:sp>
        <p:nvSpPr>
          <p:cNvPr id="14" name="TextBox 13"/>
          <p:cNvSpPr txBox="1"/>
          <p:nvPr/>
        </p:nvSpPr>
        <p:spPr>
          <a:xfrm>
            <a:off x="5656618" y="4238446"/>
            <a:ext cx="1428596" cy="769441"/>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R2 = 0.918 </a:t>
            </a:r>
          </a:p>
          <a:p>
            <a:r>
              <a:rPr lang="en-US" sz="1100" dirty="0"/>
              <a:t>AT </a:t>
            </a:r>
            <a:r>
              <a:rPr lang="en-US" sz="1100" dirty="0" err="1"/>
              <a:t>MeJA</a:t>
            </a:r>
            <a:r>
              <a:rPr lang="en-US" sz="1100" dirty="0"/>
              <a:t> R2 = 0.906 </a:t>
            </a:r>
          </a:p>
          <a:p>
            <a:endParaRPr lang="en-US" sz="1100" dirty="0"/>
          </a:p>
        </p:txBody>
      </p:sp>
      <p:sp>
        <p:nvSpPr>
          <p:cNvPr id="15" name="TextBox 14"/>
          <p:cNvSpPr txBox="1"/>
          <p:nvPr/>
        </p:nvSpPr>
        <p:spPr>
          <a:xfrm>
            <a:off x="10092484" y="919136"/>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p = 1e-4</a:t>
            </a:r>
          </a:p>
          <a:p>
            <a:r>
              <a:rPr lang="en-US" sz="1100" dirty="0"/>
              <a:t>AT </a:t>
            </a:r>
            <a:r>
              <a:rPr lang="en-US" sz="1100" dirty="0" err="1"/>
              <a:t>MeJA</a:t>
            </a:r>
            <a:r>
              <a:rPr lang="en-US" sz="1100" dirty="0"/>
              <a:t> p = 1e-4</a:t>
            </a:r>
          </a:p>
        </p:txBody>
      </p:sp>
      <p:sp>
        <p:nvSpPr>
          <p:cNvPr id="16" name="TextBox 15"/>
          <p:cNvSpPr txBox="1"/>
          <p:nvPr/>
        </p:nvSpPr>
        <p:spPr>
          <a:xfrm>
            <a:off x="9031047" y="4238446"/>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p = 1e-4</a:t>
            </a:r>
          </a:p>
          <a:p>
            <a:r>
              <a:rPr lang="en-US" sz="1100" dirty="0"/>
              <a:t>AT </a:t>
            </a:r>
            <a:r>
              <a:rPr lang="en-US" sz="1100" dirty="0" err="1"/>
              <a:t>MeJA</a:t>
            </a:r>
            <a:r>
              <a:rPr lang="en-US" sz="1100" dirty="0"/>
              <a:t> p = 1e-4</a:t>
            </a:r>
          </a:p>
        </p:txBody>
      </p:sp>
      <p:sp>
        <p:nvSpPr>
          <p:cNvPr id="17" name="TextBox 16"/>
          <p:cNvSpPr txBox="1"/>
          <p:nvPr/>
        </p:nvSpPr>
        <p:spPr>
          <a:xfrm>
            <a:off x="1741189" y="733263"/>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F = 80.94</a:t>
            </a:r>
          </a:p>
          <a:p>
            <a:r>
              <a:rPr lang="en-US" sz="1100" dirty="0"/>
              <a:t>AT </a:t>
            </a:r>
            <a:r>
              <a:rPr lang="en-US" sz="1100" dirty="0" err="1"/>
              <a:t>MeJA</a:t>
            </a:r>
            <a:r>
              <a:rPr lang="en-US" sz="1100" dirty="0"/>
              <a:t> F = 73.44</a:t>
            </a:r>
          </a:p>
        </p:txBody>
      </p:sp>
      <p:sp>
        <p:nvSpPr>
          <p:cNvPr id="18" name="TextBox 17"/>
          <p:cNvSpPr txBox="1"/>
          <p:nvPr/>
        </p:nvSpPr>
        <p:spPr>
          <a:xfrm>
            <a:off x="1624081" y="4607452"/>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F = 80.94</a:t>
            </a:r>
          </a:p>
          <a:p>
            <a:r>
              <a:rPr lang="en-US" sz="1100" dirty="0"/>
              <a:t>AT </a:t>
            </a:r>
            <a:r>
              <a:rPr lang="en-US" sz="1100" dirty="0" err="1"/>
              <a:t>MeJA</a:t>
            </a:r>
            <a:r>
              <a:rPr lang="en-US" sz="1100" dirty="0"/>
              <a:t> F = 73.44</a:t>
            </a:r>
          </a:p>
        </p:txBody>
      </p:sp>
    </p:spTree>
    <p:extLst>
      <p:ext uri="{BB962C8B-B14F-4D97-AF65-F5344CB8AC3E}">
        <p14:creationId xmlns:p14="http://schemas.microsoft.com/office/powerpoint/2010/main" val="3775507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5" y="-87030"/>
            <a:ext cx="5473434" cy="4379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4837509"/>
            <a:ext cx="2150332" cy="646331"/>
          </a:xfrm>
          <a:prstGeom prst="rect">
            <a:avLst/>
          </a:prstGeom>
          <a:noFill/>
        </p:spPr>
        <p:txBody>
          <a:bodyPr wrap="none" rtlCol="0">
            <a:spAutoFit/>
          </a:bodyPr>
          <a:lstStyle/>
          <a:p>
            <a:r>
              <a:rPr lang="en-US" dirty="0"/>
              <a:t>Both AT and BO, </a:t>
            </a:r>
          </a:p>
          <a:p>
            <a:r>
              <a:rPr lang="en-US" dirty="0"/>
              <a:t>Only above expected</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8538" y="-87030"/>
            <a:ext cx="5879609" cy="4431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661400" y="146734"/>
            <a:ext cx="1780103" cy="646331"/>
          </a:xfrm>
          <a:prstGeom prst="rect">
            <a:avLst/>
          </a:prstGeom>
          <a:noFill/>
        </p:spPr>
        <p:txBody>
          <a:bodyPr wrap="none" rtlCol="0">
            <a:spAutoFit/>
          </a:bodyPr>
          <a:lstStyle/>
          <a:p>
            <a:r>
              <a:rPr lang="en-US" dirty="0"/>
              <a:t>Both AT and BO, </a:t>
            </a:r>
          </a:p>
          <a:p>
            <a:r>
              <a:rPr lang="en-US" dirty="0"/>
              <a:t>Only as expected</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463" y="2621756"/>
            <a:ext cx="5879609" cy="4431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223000" y="5175933"/>
            <a:ext cx="1780103" cy="646331"/>
          </a:xfrm>
          <a:prstGeom prst="rect">
            <a:avLst/>
          </a:prstGeom>
          <a:noFill/>
        </p:spPr>
        <p:txBody>
          <a:bodyPr wrap="none" rtlCol="0">
            <a:spAutoFit/>
          </a:bodyPr>
          <a:lstStyle/>
          <a:p>
            <a:r>
              <a:rPr lang="en-US" dirty="0"/>
              <a:t>Both AT and BO, </a:t>
            </a:r>
          </a:p>
          <a:p>
            <a:r>
              <a:rPr lang="en-US" dirty="0"/>
              <a:t>Below prediction</a:t>
            </a:r>
          </a:p>
        </p:txBody>
      </p:sp>
      <p:sp>
        <p:nvSpPr>
          <p:cNvPr id="9" name="Rectangle 8"/>
          <p:cNvSpPr/>
          <p:nvPr/>
        </p:nvSpPr>
        <p:spPr>
          <a:xfrm>
            <a:off x="-78385" y="6211669"/>
            <a:ext cx="3252429" cy="646331"/>
          </a:xfrm>
          <a:prstGeom prst="rect">
            <a:avLst/>
          </a:prstGeom>
        </p:spPr>
        <p:txBody>
          <a:bodyPr wrap="none">
            <a:spAutoFit/>
          </a:bodyPr>
          <a:lstStyle/>
          <a:p>
            <a:r>
              <a:rPr lang="en-US" dirty="0"/>
              <a:t>Script 4 Neutral models</a:t>
            </a:r>
          </a:p>
          <a:p>
            <a:r>
              <a:rPr lang="en-US" dirty="0"/>
              <a:t>Chunk 4.8 mixing AT and BO </a:t>
            </a:r>
            <a:r>
              <a:rPr lang="en-US" dirty="0" err="1"/>
              <a:t>plos</a:t>
            </a:r>
            <a:endParaRPr lang="en-US" dirty="0"/>
          </a:p>
        </p:txBody>
      </p:sp>
    </p:spTree>
    <p:extLst>
      <p:ext uri="{BB962C8B-B14F-4D97-AF65-F5344CB8AC3E}">
        <p14:creationId xmlns:p14="http://schemas.microsoft.com/office/powerpoint/2010/main" val="2959535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41300"/>
            <a:ext cx="8456613" cy="63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8385" y="6211669"/>
            <a:ext cx="3252429" cy="646331"/>
          </a:xfrm>
          <a:prstGeom prst="rect">
            <a:avLst/>
          </a:prstGeom>
        </p:spPr>
        <p:txBody>
          <a:bodyPr wrap="none">
            <a:spAutoFit/>
          </a:bodyPr>
          <a:lstStyle/>
          <a:p>
            <a:r>
              <a:rPr lang="en-US" dirty="0"/>
              <a:t>Script 4 Neutral models</a:t>
            </a:r>
          </a:p>
          <a:p>
            <a:r>
              <a:rPr lang="en-US" dirty="0"/>
              <a:t>Chunk 4.8 mixing AT and BO </a:t>
            </a:r>
            <a:r>
              <a:rPr lang="en-US" dirty="0" err="1"/>
              <a:t>plos</a:t>
            </a:r>
            <a:endParaRPr lang="en-US" dirty="0"/>
          </a:p>
        </p:txBody>
      </p:sp>
      <p:sp>
        <p:nvSpPr>
          <p:cNvPr id="3" name="TextBox 2"/>
          <p:cNvSpPr txBox="1"/>
          <p:nvPr/>
        </p:nvSpPr>
        <p:spPr>
          <a:xfrm>
            <a:off x="2785187" y="4025384"/>
            <a:ext cx="777713" cy="369332"/>
          </a:xfrm>
          <a:prstGeom prst="rect">
            <a:avLst/>
          </a:prstGeom>
          <a:noFill/>
        </p:spPr>
        <p:txBody>
          <a:bodyPr wrap="none" rtlCol="0">
            <a:spAutoFit/>
          </a:bodyPr>
          <a:lstStyle/>
          <a:p>
            <a:r>
              <a:rPr lang="en-US" dirty="0"/>
              <a:t>Above</a:t>
            </a:r>
          </a:p>
        </p:txBody>
      </p:sp>
      <p:sp>
        <p:nvSpPr>
          <p:cNvPr id="6" name="TextBox 5"/>
          <p:cNvSpPr txBox="1"/>
          <p:nvPr/>
        </p:nvSpPr>
        <p:spPr>
          <a:xfrm>
            <a:off x="2883419" y="1301234"/>
            <a:ext cx="1358962" cy="369332"/>
          </a:xfrm>
          <a:prstGeom prst="rect">
            <a:avLst/>
          </a:prstGeom>
          <a:noFill/>
        </p:spPr>
        <p:txBody>
          <a:bodyPr wrap="none" rtlCol="0">
            <a:spAutoFit/>
          </a:bodyPr>
          <a:lstStyle/>
          <a:p>
            <a:r>
              <a:rPr lang="en-US" dirty="0"/>
              <a:t>As predicted</a:t>
            </a:r>
          </a:p>
        </p:txBody>
      </p:sp>
      <p:sp>
        <p:nvSpPr>
          <p:cNvPr id="7" name="TextBox 6"/>
          <p:cNvSpPr txBox="1"/>
          <p:nvPr/>
        </p:nvSpPr>
        <p:spPr>
          <a:xfrm>
            <a:off x="6464819" y="4577834"/>
            <a:ext cx="816955" cy="369332"/>
          </a:xfrm>
          <a:prstGeom prst="rect">
            <a:avLst/>
          </a:prstGeom>
          <a:noFill/>
        </p:spPr>
        <p:txBody>
          <a:bodyPr wrap="none" rtlCol="0">
            <a:spAutoFit/>
          </a:bodyPr>
          <a:lstStyle/>
          <a:p>
            <a:r>
              <a:rPr lang="en-US" dirty="0"/>
              <a:t>Bellow</a:t>
            </a:r>
          </a:p>
        </p:txBody>
      </p:sp>
    </p:spTree>
    <p:extLst>
      <p:ext uri="{BB962C8B-B14F-4D97-AF65-F5344CB8AC3E}">
        <p14:creationId xmlns:p14="http://schemas.microsoft.com/office/powerpoint/2010/main" val="302875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0" y="1499800"/>
            <a:ext cx="5448300" cy="526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27" y="1588700"/>
            <a:ext cx="4929164" cy="530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rot="2777520">
            <a:off x="3165083" y="4306779"/>
            <a:ext cx="232832" cy="174471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rot="18817344">
            <a:off x="3169844" y="4406228"/>
            <a:ext cx="201314" cy="140891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rot="18817344">
            <a:off x="7256903" y="4873308"/>
            <a:ext cx="133317" cy="10854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1689879">
            <a:off x="7698291" y="5333640"/>
            <a:ext cx="128300" cy="50470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87500" y="419100"/>
            <a:ext cx="6499856" cy="1200329"/>
          </a:xfrm>
          <a:prstGeom prst="rect">
            <a:avLst/>
          </a:prstGeom>
          <a:noFill/>
        </p:spPr>
        <p:txBody>
          <a:bodyPr wrap="none" rtlCol="0">
            <a:spAutoFit/>
          </a:bodyPr>
          <a:lstStyle/>
          <a:p>
            <a:r>
              <a:rPr lang="en-US" dirty="0"/>
              <a:t>Network roadblock solved</a:t>
            </a:r>
          </a:p>
          <a:p>
            <a:endParaRPr lang="en-US" dirty="0"/>
          </a:p>
          <a:p>
            <a:r>
              <a:rPr lang="en-US" dirty="0"/>
              <a:t>Misuse of edge weights when calculating inter-module connectivity</a:t>
            </a:r>
          </a:p>
          <a:p>
            <a:r>
              <a:rPr lang="en-US" dirty="0"/>
              <a:t>(sub-curated function found online…)</a:t>
            </a:r>
          </a:p>
        </p:txBody>
      </p:sp>
    </p:spTree>
    <p:extLst>
      <p:ext uri="{BB962C8B-B14F-4D97-AF65-F5344CB8AC3E}">
        <p14:creationId xmlns:p14="http://schemas.microsoft.com/office/powerpoint/2010/main" val="2061681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30" y="0"/>
            <a:ext cx="5420458" cy="646331"/>
          </a:xfrm>
          <a:prstGeom prst="rect">
            <a:avLst/>
          </a:prstGeom>
        </p:spPr>
        <p:txBody>
          <a:bodyPr wrap="none">
            <a:spAutoFit/>
          </a:bodyPr>
          <a:lstStyle/>
          <a:p>
            <a:r>
              <a:rPr lang="en-US" dirty="0"/>
              <a:t>R script: 2_Beta_diversity</a:t>
            </a:r>
          </a:p>
          <a:p>
            <a:r>
              <a:rPr lang="en-US" dirty="0"/>
              <a:t>Code chunk:</a:t>
            </a:r>
            <a:r>
              <a:rPr lang="it-IT" dirty="0"/>
              <a:t> 2.2.1 - Beta Dipersion Metrics &amp; plots ####</a:t>
            </a:r>
            <a:endParaRPr lang="en-US" dirty="0"/>
          </a:p>
        </p:txBody>
      </p:sp>
      <p:sp>
        <p:nvSpPr>
          <p:cNvPr id="7" name="AutoShape 4" descr="http://127.0.0.1:35535/graphics/eb772539-8ada-4c01-bd5c-2ea1cc32559c.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127.0.0.1:35535/graphics/b011df53-5cbf-48a7-9231-9efdef97ab7d.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925730"/>
            <a:ext cx="6866622" cy="41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361" y="1156601"/>
            <a:ext cx="6110339" cy="373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839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5535/graphics/8d5541ca-656a-4c42-99be-272086b1e16d.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75"/>
            <a:ext cx="5438204" cy="332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600" y="180578"/>
            <a:ext cx="4978400" cy="3039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64706"/>
            <a:ext cx="5824324"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9060" y="3188493"/>
            <a:ext cx="6112940" cy="373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76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 y="1739900"/>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130" y="1739900"/>
            <a:ext cx="6113870" cy="397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640952" y="259989"/>
            <a:ext cx="6883400" cy="646331"/>
          </a:xfrm>
          <a:prstGeom prst="rect">
            <a:avLst/>
          </a:prstGeom>
        </p:spPr>
        <p:txBody>
          <a:bodyPr wrap="square">
            <a:spAutoFit/>
          </a:bodyPr>
          <a:lstStyle/>
          <a:p>
            <a:r>
              <a:rPr lang="en-US" dirty="0"/>
              <a:t>R script: 3_Alpha_diversity</a:t>
            </a:r>
          </a:p>
          <a:p>
            <a:r>
              <a:rPr lang="en-US" dirty="0"/>
              <a:t>Chunk: 3.1 Alpha diversity testing</a:t>
            </a:r>
          </a:p>
        </p:txBody>
      </p:sp>
      <p:sp>
        <p:nvSpPr>
          <p:cNvPr id="3" name="Rectangle 2"/>
          <p:cNvSpPr/>
          <p:nvPr/>
        </p:nvSpPr>
        <p:spPr>
          <a:xfrm>
            <a:off x="1012052" y="1333500"/>
            <a:ext cx="2878096" cy="369332"/>
          </a:xfrm>
          <a:prstGeom prst="rect">
            <a:avLst/>
          </a:prstGeom>
        </p:spPr>
        <p:txBody>
          <a:bodyPr wrap="none">
            <a:spAutoFit/>
          </a:bodyPr>
          <a:lstStyle/>
          <a:p>
            <a:r>
              <a:rPr lang="en-US" b="1" dirty="0"/>
              <a:t>Observed</a:t>
            </a:r>
            <a:r>
              <a:rPr lang="en-US" dirty="0"/>
              <a:t> number of species</a:t>
            </a:r>
          </a:p>
        </p:txBody>
      </p:sp>
      <p:sp>
        <p:nvSpPr>
          <p:cNvPr id="10" name="Rectangle 9"/>
          <p:cNvSpPr/>
          <p:nvPr/>
        </p:nvSpPr>
        <p:spPr>
          <a:xfrm>
            <a:off x="7082652" y="1327666"/>
            <a:ext cx="2430409" cy="369332"/>
          </a:xfrm>
          <a:prstGeom prst="rect">
            <a:avLst/>
          </a:prstGeom>
        </p:spPr>
        <p:txBody>
          <a:bodyPr wrap="none">
            <a:spAutoFit/>
          </a:bodyPr>
          <a:lstStyle/>
          <a:p>
            <a:r>
              <a:rPr lang="en-US" b="1" dirty="0"/>
              <a:t>Shannon </a:t>
            </a:r>
            <a:r>
              <a:rPr lang="en-US" dirty="0"/>
              <a:t>diversity index</a:t>
            </a:r>
          </a:p>
        </p:txBody>
      </p:sp>
    </p:spTree>
    <p:extLst>
      <p:ext uri="{BB962C8B-B14F-4D97-AF65-F5344CB8AC3E}">
        <p14:creationId xmlns:p14="http://schemas.microsoft.com/office/powerpoint/2010/main" val="2427277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980"/>
            <a:ext cx="5840413" cy="379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625" t="83704" r="67500" b="6111"/>
          <a:stretch/>
        </p:blipFill>
        <p:spPr bwMode="auto">
          <a:xfrm>
            <a:off x="6461028" y="3068082"/>
            <a:ext cx="4656113" cy="836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65000" r="68333" b="13704"/>
          <a:stretch/>
        </p:blipFill>
        <p:spPr bwMode="auto">
          <a:xfrm>
            <a:off x="0" y="4343400"/>
            <a:ext cx="6382554" cy="241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t="62222" r="67396" b="7593"/>
          <a:stretch/>
        </p:blipFill>
        <p:spPr bwMode="auto">
          <a:xfrm>
            <a:off x="6461028" y="3873500"/>
            <a:ext cx="5730972"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626100" y="145689"/>
            <a:ext cx="6883400" cy="1200329"/>
          </a:xfrm>
          <a:prstGeom prst="rect">
            <a:avLst/>
          </a:prstGeom>
        </p:spPr>
        <p:txBody>
          <a:bodyPr wrap="square">
            <a:spAutoFit/>
          </a:bodyPr>
          <a:lstStyle/>
          <a:p>
            <a:r>
              <a:rPr lang="en-US" dirty="0"/>
              <a:t>R script: 3_Alpha_diversity</a:t>
            </a:r>
          </a:p>
          <a:p>
            <a:r>
              <a:rPr lang="en-US" dirty="0"/>
              <a:t>Chunk: 3.1 Alpha diversity testing, observed number of taxa</a:t>
            </a:r>
          </a:p>
          <a:p>
            <a:endParaRPr lang="en-US" dirty="0"/>
          </a:p>
          <a:p>
            <a:r>
              <a:rPr lang="en-US" b="1" dirty="0"/>
              <a:t>Shannon </a:t>
            </a:r>
            <a:r>
              <a:rPr lang="en-US" dirty="0"/>
              <a:t>diversity index</a:t>
            </a:r>
          </a:p>
        </p:txBody>
      </p:sp>
      <p:sp>
        <p:nvSpPr>
          <p:cNvPr id="3" name="Rectangle 2"/>
          <p:cNvSpPr/>
          <p:nvPr/>
        </p:nvSpPr>
        <p:spPr>
          <a:xfrm>
            <a:off x="6278514" y="1346018"/>
            <a:ext cx="6096000" cy="1754326"/>
          </a:xfrm>
          <a:prstGeom prst="rect">
            <a:avLst/>
          </a:prstGeom>
        </p:spPr>
        <p:txBody>
          <a:bodyPr>
            <a:spAutoFit/>
          </a:bodyPr>
          <a:lstStyle/>
          <a:p>
            <a:r>
              <a:rPr lang="en-US" dirty="0"/>
              <a:t>Clear interaction between plant species and sample type.</a:t>
            </a:r>
          </a:p>
          <a:p>
            <a:pPr lvl="1"/>
            <a:r>
              <a:rPr lang="en-US" dirty="0"/>
              <a:t>AT had more diversity than BO on soil samples</a:t>
            </a:r>
          </a:p>
          <a:p>
            <a:pPr lvl="1"/>
            <a:r>
              <a:rPr lang="en-US" dirty="0"/>
              <a:t>BO had more diversity than AT on root samples</a:t>
            </a:r>
          </a:p>
          <a:p>
            <a:r>
              <a:rPr lang="en-US" dirty="0" err="1"/>
              <a:t>MeJA</a:t>
            </a:r>
            <a:r>
              <a:rPr lang="en-US" dirty="0"/>
              <a:t> treatment effect, mostly on BO roots</a:t>
            </a:r>
          </a:p>
          <a:p>
            <a:r>
              <a:rPr lang="en-US" dirty="0"/>
              <a:t>	</a:t>
            </a:r>
          </a:p>
          <a:p>
            <a:endParaRPr lang="en-US" dirty="0"/>
          </a:p>
        </p:txBody>
      </p:sp>
      <p:sp>
        <p:nvSpPr>
          <p:cNvPr id="2" name="TextBox 1"/>
          <p:cNvSpPr txBox="1"/>
          <p:nvPr/>
        </p:nvSpPr>
        <p:spPr>
          <a:xfrm>
            <a:off x="1496291" y="1853850"/>
            <a:ext cx="354584" cy="230832"/>
          </a:xfrm>
          <a:prstGeom prst="rect">
            <a:avLst/>
          </a:prstGeom>
          <a:noFill/>
        </p:spPr>
        <p:txBody>
          <a:bodyPr wrap="none" rtlCol="0">
            <a:spAutoFit/>
          </a:bodyPr>
          <a:lstStyle/>
          <a:p>
            <a:r>
              <a:rPr lang="en-US" sz="900" dirty="0" err="1"/>
              <a:t>bcd</a:t>
            </a:r>
            <a:endParaRPr lang="en-US" sz="900" dirty="0"/>
          </a:p>
        </p:txBody>
      </p:sp>
      <p:sp>
        <p:nvSpPr>
          <p:cNvPr id="9" name="TextBox 8"/>
          <p:cNvSpPr txBox="1"/>
          <p:nvPr/>
        </p:nvSpPr>
        <p:spPr>
          <a:xfrm>
            <a:off x="807028" y="2121666"/>
            <a:ext cx="351378" cy="230832"/>
          </a:xfrm>
          <a:prstGeom prst="rect">
            <a:avLst/>
          </a:prstGeom>
          <a:noFill/>
        </p:spPr>
        <p:txBody>
          <a:bodyPr wrap="none" rtlCol="0">
            <a:spAutoFit/>
          </a:bodyPr>
          <a:lstStyle/>
          <a:p>
            <a:r>
              <a:rPr lang="en-US" sz="900" dirty="0" err="1"/>
              <a:t>cde</a:t>
            </a:r>
            <a:endParaRPr lang="en-US" sz="900" dirty="0"/>
          </a:p>
        </p:txBody>
      </p:sp>
      <p:sp>
        <p:nvSpPr>
          <p:cNvPr id="10" name="TextBox 9"/>
          <p:cNvSpPr txBox="1"/>
          <p:nvPr/>
        </p:nvSpPr>
        <p:spPr>
          <a:xfrm>
            <a:off x="284019" y="1738434"/>
            <a:ext cx="303288" cy="230832"/>
          </a:xfrm>
          <a:prstGeom prst="rect">
            <a:avLst/>
          </a:prstGeom>
          <a:noFill/>
        </p:spPr>
        <p:txBody>
          <a:bodyPr wrap="none" rtlCol="0">
            <a:spAutoFit/>
          </a:bodyPr>
          <a:lstStyle/>
          <a:p>
            <a:r>
              <a:rPr lang="en-US" sz="900" dirty="0"/>
              <a:t>de</a:t>
            </a:r>
          </a:p>
        </p:txBody>
      </p:sp>
      <p:sp>
        <p:nvSpPr>
          <p:cNvPr id="12" name="TextBox 11"/>
          <p:cNvSpPr txBox="1"/>
          <p:nvPr/>
        </p:nvSpPr>
        <p:spPr>
          <a:xfrm>
            <a:off x="1850875" y="1970071"/>
            <a:ext cx="303288" cy="230832"/>
          </a:xfrm>
          <a:prstGeom prst="rect">
            <a:avLst/>
          </a:prstGeom>
          <a:noFill/>
        </p:spPr>
        <p:txBody>
          <a:bodyPr wrap="none" rtlCol="0">
            <a:spAutoFit/>
          </a:bodyPr>
          <a:lstStyle/>
          <a:p>
            <a:r>
              <a:rPr lang="en-US" sz="900" dirty="0"/>
              <a:t>de</a:t>
            </a:r>
          </a:p>
        </p:txBody>
      </p:sp>
      <p:sp>
        <p:nvSpPr>
          <p:cNvPr id="13" name="TextBox 12"/>
          <p:cNvSpPr txBox="1"/>
          <p:nvPr/>
        </p:nvSpPr>
        <p:spPr>
          <a:xfrm>
            <a:off x="503740" y="1876241"/>
            <a:ext cx="303288" cy="230832"/>
          </a:xfrm>
          <a:prstGeom prst="rect">
            <a:avLst/>
          </a:prstGeom>
          <a:noFill/>
        </p:spPr>
        <p:txBody>
          <a:bodyPr wrap="none" rtlCol="0">
            <a:spAutoFit/>
          </a:bodyPr>
          <a:lstStyle/>
          <a:p>
            <a:r>
              <a:rPr lang="en-US" sz="900" dirty="0"/>
              <a:t>de</a:t>
            </a:r>
          </a:p>
        </p:txBody>
      </p:sp>
      <p:sp>
        <p:nvSpPr>
          <p:cNvPr id="14" name="TextBox 13"/>
          <p:cNvSpPr txBox="1"/>
          <p:nvPr/>
        </p:nvSpPr>
        <p:spPr>
          <a:xfrm>
            <a:off x="1344647" y="2453335"/>
            <a:ext cx="242374" cy="230832"/>
          </a:xfrm>
          <a:prstGeom prst="rect">
            <a:avLst/>
          </a:prstGeom>
          <a:noFill/>
        </p:spPr>
        <p:txBody>
          <a:bodyPr wrap="none" rtlCol="0">
            <a:spAutoFit/>
          </a:bodyPr>
          <a:lstStyle/>
          <a:p>
            <a:r>
              <a:rPr lang="en-US" sz="900" dirty="0"/>
              <a:t>e</a:t>
            </a:r>
          </a:p>
        </p:txBody>
      </p:sp>
      <p:sp>
        <p:nvSpPr>
          <p:cNvPr id="4" name="TextBox 3"/>
          <p:cNvSpPr txBox="1"/>
          <p:nvPr/>
        </p:nvSpPr>
        <p:spPr>
          <a:xfrm>
            <a:off x="2452615" y="376521"/>
            <a:ext cx="2088713" cy="369332"/>
          </a:xfrm>
          <a:prstGeom prst="rect">
            <a:avLst/>
          </a:prstGeom>
          <a:noFill/>
        </p:spPr>
        <p:txBody>
          <a:bodyPr wrap="none" rtlCol="0">
            <a:spAutoFit/>
          </a:bodyPr>
          <a:lstStyle/>
          <a:p>
            <a:r>
              <a:rPr lang="en-US" dirty="0"/>
              <a:t>All similar, group “a”</a:t>
            </a:r>
          </a:p>
        </p:txBody>
      </p:sp>
      <p:sp>
        <p:nvSpPr>
          <p:cNvPr id="15" name="TextBox 14"/>
          <p:cNvSpPr txBox="1"/>
          <p:nvPr/>
        </p:nvSpPr>
        <p:spPr>
          <a:xfrm>
            <a:off x="1976871" y="915205"/>
            <a:ext cx="409086" cy="230832"/>
          </a:xfrm>
          <a:prstGeom prst="rect">
            <a:avLst/>
          </a:prstGeom>
          <a:noFill/>
        </p:spPr>
        <p:txBody>
          <a:bodyPr wrap="none" rtlCol="0">
            <a:spAutoFit/>
          </a:bodyPr>
          <a:lstStyle/>
          <a:p>
            <a:r>
              <a:rPr lang="en-US" sz="900" dirty="0" err="1"/>
              <a:t>abcd</a:t>
            </a:r>
            <a:endParaRPr lang="en-US" sz="900" dirty="0"/>
          </a:p>
        </p:txBody>
      </p:sp>
      <p:sp>
        <p:nvSpPr>
          <p:cNvPr id="16" name="TextBox 15"/>
          <p:cNvSpPr txBox="1"/>
          <p:nvPr/>
        </p:nvSpPr>
        <p:spPr>
          <a:xfrm>
            <a:off x="982717" y="1159581"/>
            <a:ext cx="409086" cy="230832"/>
          </a:xfrm>
          <a:prstGeom prst="rect">
            <a:avLst/>
          </a:prstGeom>
          <a:noFill/>
        </p:spPr>
        <p:txBody>
          <a:bodyPr wrap="none" rtlCol="0">
            <a:spAutoFit/>
          </a:bodyPr>
          <a:lstStyle/>
          <a:p>
            <a:r>
              <a:rPr lang="en-US" sz="900" dirty="0" err="1"/>
              <a:t>abcd</a:t>
            </a:r>
            <a:endParaRPr lang="en-US" sz="900" dirty="0"/>
          </a:p>
        </p:txBody>
      </p:sp>
    </p:spTree>
    <p:extLst>
      <p:ext uri="{BB962C8B-B14F-4D97-AF65-F5344CB8AC3E}">
        <p14:creationId xmlns:p14="http://schemas.microsoft.com/office/powerpoint/2010/main" val="662656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84090" r="70416" b="6852"/>
          <a:stretch/>
        </p:blipFill>
        <p:spPr bwMode="auto">
          <a:xfrm>
            <a:off x="5410180" y="2781300"/>
            <a:ext cx="4330700" cy="74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66199" r="68646" b="12796"/>
          <a:stretch/>
        </p:blipFill>
        <p:spPr bwMode="auto">
          <a:xfrm>
            <a:off x="139700" y="3863452"/>
            <a:ext cx="7346930"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25" t="62778" r="66667" b="6852"/>
          <a:stretch/>
        </p:blipFill>
        <p:spPr bwMode="auto">
          <a:xfrm>
            <a:off x="7575530" y="3671626"/>
            <a:ext cx="5668135" cy="296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527800" y="1638300"/>
            <a:ext cx="5556008" cy="646331"/>
          </a:xfrm>
          <a:prstGeom prst="rect">
            <a:avLst/>
          </a:prstGeom>
          <a:noFill/>
        </p:spPr>
        <p:txBody>
          <a:bodyPr wrap="none" rtlCol="0">
            <a:spAutoFit/>
          </a:bodyPr>
          <a:lstStyle/>
          <a:p>
            <a:r>
              <a:rPr lang="en-US" dirty="0"/>
              <a:t>Clear interaction between plant species and sample type.</a:t>
            </a:r>
          </a:p>
          <a:p>
            <a:r>
              <a:rPr lang="en-US" dirty="0"/>
              <a:t>AT had more diversity than BO, but only on soil samples</a:t>
            </a:r>
          </a:p>
        </p:txBody>
      </p:sp>
      <p:sp>
        <p:nvSpPr>
          <p:cNvPr id="9" name="Rectangle 8"/>
          <p:cNvSpPr/>
          <p:nvPr/>
        </p:nvSpPr>
        <p:spPr>
          <a:xfrm>
            <a:off x="5626100" y="145689"/>
            <a:ext cx="6883400" cy="1200329"/>
          </a:xfrm>
          <a:prstGeom prst="rect">
            <a:avLst/>
          </a:prstGeom>
        </p:spPr>
        <p:txBody>
          <a:bodyPr wrap="square">
            <a:spAutoFit/>
          </a:bodyPr>
          <a:lstStyle/>
          <a:p>
            <a:r>
              <a:rPr lang="en-US" dirty="0"/>
              <a:t>R script: 3_Alpha_diversity</a:t>
            </a:r>
          </a:p>
          <a:p>
            <a:r>
              <a:rPr lang="en-US" dirty="0"/>
              <a:t>Chunk: 3.1 Alpha diversity testing, observed number of taxa</a:t>
            </a:r>
          </a:p>
          <a:p>
            <a:endParaRPr lang="en-US" dirty="0"/>
          </a:p>
          <a:p>
            <a:r>
              <a:rPr lang="en-US" b="1" dirty="0"/>
              <a:t>Observed</a:t>
            </a:r>
            <a:r>
              <a:rPr lang="en-US" dirty="0"/>
              <a:t> number of species</a:t>
            </a:r>
          </a:p>
        </p:txBody>
      </p:sp>
    </p:spTree>
    <p:extLst>
      <p:ext uri="{BB962C8B-B14F-4D97-AF65-F5344CB8AC3E}">
        <p14:creationId xmlns:p14="http://schemas.microsoft.com/office/powerpoint/2010/main" val="1789612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xmlns="" id="{F2A4F72B-C11A-43F4-8CF9-2473A175BBB4}"/>
              </a:ext>
            </a:extLst>
          </p:cNvPr>
          <p:cNvGrpSpPr/>
          <p:nvPr/>
        </p:nvGrpSpPr>
        <p:grpSpPr>
          <a:xfrm>
            <a:off x="4520711" y="2339835"/>
            <a:ext cx="302243" cy="384026"/>
            <a:chOff x="3081337" y="504825"/>
            <a:chExt cx="404813" cy="514350"/>
          </a:xfrm>
        </p:grpSpPr>
        <p:cxnSp>
          <p:nvCxnSpPr>
            <p:cNvPr id="45" name="Straight Arrow Connector 44">
              <a:extLst>
                <a:ext uri="{FF2B5EF4-FFF2-40B4-BE49-F238E27FC236}">
                  <a16:creationId xmlns:a16="http://schemas.microsoft.com/office/drawing/2014/main" xmlns="" id="{D3C8D4F3-6218-400E-8B1D-4F8D1349844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6" name="Teardrop 45">
              <a:extLst>
                <a:ext uri="{FF2B5EF4-FFF2-40B4-BE49-F238E27FC236}">
                  <a16:creationId xmlns:a16="http://schemas.microsoft.com/office/drawing/2014/main" xmlns="" id="{76D8A2B0-31D0-49C9-8D9B-B6A507421601}"/>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ardrop 46">
              <a:extLst>
                <a:ext uri="{FF2B5EF4-FFF2-40B4-BE49-F238E27FC236}">
                  <a16:creationId xmlns:a16="http://schemas.microsoft.com/office/drawing/2014/main" xmlns="" id="{09ABD709-8B9C-4406-9DCE-D98D97C03DE3}"/>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xmlns="" id="{D8B3804B-1FB9-4CA8-B0D3-781FAA6548E8}"/>
              </a:ext>
            </a:extLst>
          </p:cNvPr>
          <p:cNvSpPr/>
          <p:nvPr/>
        </p:nvSpPr>
        <p:spPr>
          <a:xfrm>
            <a:off x="183416" y="187236"/>
            <a:ext cx="41110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screening – visual summary (1)</a:t>
            </a:r>
            <a:endPar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983B351E-2472-4489-9D5B-F0345C440812}"/>
              </a:ext>
            </a:extLst>
          </p:cNvPr>
          <p:cNvSpPr txBox="1"/>
          <p:nvPr/>
        </p:nvSpPr>
        <p:spPr>
          <a:xfrm>
            <a:off x="8031135" y="204366"/>
            <a:ext cx="397948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Germination efficiency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Time required to reach selected phenology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Measurement of plant traits</a:t>
            </a:r>
          </a:p>
        </p:txBody>
      </p:sp>
      <p:cxnSp>
        <p:nvCxnSpPr>
          <p:cNvPr id="7" name="Straight Connector 6">
            <a:extLst>
              <a:ext uri="{FF2B5EF4-FFF2-40B4-BE49-F238E27FC236}">
                <a16:creationId xmlns:a16="http://schemas.microsoft.com/office/drawing/2014/main" xmlns="" id="{F7EDEC86-5CF2-4E15-8044-56F8FE985A85}"/>
              </a:ext>
            </a:extLst>
          </p:cNvPr>
          <p:cNvCxnSpPr>
            <a:cxnSpLocks/>
          </p:cNvCxnSpPr>
          <p:nvPr/>
        </p:nvCxnSpPr>
        <p:spPr>
          <a:xfrm>
            <a:off x="282663" y="4751849"/>
            <a:ext cx="11424129" cy="1842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xmlns="" id="{4D71ECD9-BAE7-4547-B711-56EE038DAF7E}"/>
              </a:ext>
            </a:extLst>
          </p:cNvPr>
          <p:cNvCxnSpPr>
            <a:cxnSpLocks/>
          </p:cNvCxnSpPr>
          <p:nvPr/>
        </p:nvCxnSpPr>
        <p:spPr>
          <a:xfrm>
            <a:off x="1706231"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C8E1081-9BD5-4756-946E-D1B5D41A78E9}"/>
              </a:ext>
            </a:extLst>
          </p:cNvPr>
          <p:cNvCxnSpPr>
            <a:cxnSpLocks/>
          </p:cNvCxnSpPr>
          <p:nvPr/>
        </p:nvCxnSpPr>
        <p:spPr>
          <a:xfrm>
            <a:off x="983646"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540D2C5A-7FE6-4293-A1AF-78167D77D5B3}"/>
              </a:ext>
            </a:extLst>
          </p:cNvPr>
          <p:cNvSpPr txBox="1"/>
          <p:nvPr/>
        </p:nvSpPr>
        <p:spPr>
          <a:xfrm>
            <a:off x="975952" y="4753447"/>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xmlns="" id="{59B28518-59C6-40E0-8E80-6254856EBCB5}"/>
              </a:ext>
            </a:extLst>
          </p:cNvPr>
          <p:cNvCxnSpPr>
            <a:cxnSpLocks/>
          </p:cNvCxnSpPr>
          <p:nvPr/>
        </p:nvCxnSpPr>
        <p:spPr>
          <a:xfrm>
            <a:off x="3871834"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AC5947F9-B1E9-4F72-B5EC-AB7A2494CD01}"/>
              </a:ext>
            </a:extLst>
          </p:cNvPr>
          <p:cNvSpPr txBox="1"/>
          <p:nvPr/>
        </p:nvSpPr>
        <p:spPr>
          <a:xfrm>
            <a:off x="2300763" y="4778562"/>
            <a:ext cx="79098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xmlns="" id="{64BC295F-F57B-401C-8966-9FFD436C837D}"/>
              </a:ext>
            </a:extLst>
          </p:cNvPr>
          <p:cNvSpPr txBox="1"/>
          <p:nvPr/>
        </p:nvSpPr>
        <p:spPr>
          <a:xfrm>
            <a:off x="5911477" y="4785563"/>
            <a:ext cx="117731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14-21(?)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xmlns="" id="{DDD7AA29-DCFE-48B7-AAB1-7DA424A6FA6F}"/>
              </a:ext>
            </a:extLst>
          </p:cNvPr>
          <p:cNvCxnSpPr>
            <a:cxnSpLocks/>
          </p:cNvCxnSpPr>
          <p:nvPr/>
        </p:nvCxnSpPr>
        <p:spPr>
          <a:xfrm>
            <a:off x="8343299" y="4520739"/>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3ACF8E71-BB5D-4A62-B7CB-7E860A6E5F41}"/>
              </a:ext>
            </a:extLst>
          </p:cNvPr>
          <p:cNvSpPr txBox="1"/>
          <p:nvPr/>
        </p:nvSpPr>
        <p:spPr>
          <a:xfrm>
            <a:off x="10018406" y="4785563"/>
            <a:ext cx="784510"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weeks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xmlns="" id="{D554E255-1EF6-4486-AC94-78B9E2F20471}"/>
              </a:ext>
            </a:extLst>
          </p:cNvPr>
          <p:cNvSpPr txBox="1"/>
          <p:nvPr/>
        </p:nvSpPr>
        <p:spPr>
          <a:xfrm>
            <a:off x="969742" y="4483732"/>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xmlns="" id="{D0300331-D039-45B9-9564-4AD4BD0EC464}"/>
              </a:ext>
            </a:extLst>
          </p:cNvPr>
          <p:cNvSpPr txBox="1"/>
          <p:nvPr/>
        </p:nvSpPr>
        <p:spPr>
          <a:xfrm>
            <a:off x="2439759" y="4485610"/>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xmlns="" id="{8590B138-1999-416E-8B95-750380B621F8}"/>
              </a:ext>
            </a:extLst>
          </p:cNvPr>
          <p:cNvSpPr txBox="1"/>
          <p:nvPr/>
        </p:nvSpPr>
        <p:spPr>
          <a:xfrm>
            <a:off x="7198724" y="4488322"/>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xmlns="" id="{16061812-E679-4001-A274-9F099D220319}"/>
              </a:ext>
            </a:extLst>
          </p:cNvPr>
          <p:cNvSpPr txBox="1"/>
          <p:nvPr/>
        </p:nvSpPr>
        <p:spPr>
          <a:xfrm>
            <a:off x="10007694" y="4531353"/>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50-51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xmlns="" id="{19245B7A-622F-4D23-82EA-3CC7466E6973}"/>
              </a:ext>
            </a:extLst>
          </p:cNvPr>
          <p:cNvSpPr txBox="1"/>
          <p:nvPr/>
        </p:nvSpPr>
        <p:spPr>
          <a:xfrm>
            <a:off x="759706" y="2518429"/>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Arrow Connector 24">
            <a:extLst>
              <a:ext uri="{FF2B5EF4-FFF2-40B4-BE49-F238E27FC236}">
                <a16:creationId xmlns:a16="http://schemas.microsoft.com/office/drawing/2014/main" xmlns="" id="{EE35510C-4F2D-424B-AE56-E2BB25586441}"/>
              </a:ext>
            </a:extLst>
          </p:cNvPr>
          <p:cNvCxnSpPr/>
          <p:nvPr/>
        </p:nvCxnSpPr>
        <p:spPr>
          <a:xfrm>
            <a:off x="1853442" y="3061587"/>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Table 9">
            <a:extLst>
              <a:ext uri="{FF2B5EF4-FFF2-40B4-BE49-F238E27FC236}">
                <a16:creationId xmlns:a16="http://schemas.microsoft.com/office/drawing/2014/main" xmlns="" id="{6DE05CD0-8636-4802-8B39-A4E26425ADE7}"/>
              </a:ext>
            </a:extLst>
          </p:cNvPr>
          <p:cNvGraphicFramePr>
            <a:graphicFrameLocks noGrp="1"/>
          </p:cNvGraphicFramePr>
          <p:nvPr/>
        </p:nvGraphicFramePr>
        <p:xfrm>
          <a:off x="2599267" y="2669233"/>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a16="http://schemas.microsoft.com/office/drawing/2014/main" xmlns="" val="65344100"/>
                    </a:ext>
                  </a:extLst>
                </a:gridCol>
                <a:gridCol w="322470">
                  <a:extLst>
                    <a:ext uri="{9D8B030D-6E8A-4147-A177-3AD203B41FA5}">
                      <a16:colId xmlns:a16="http://schemas.microsoft.com/office/drawing/2014/main" xmlns=""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668420185"/>
                  </a:ext>
                </a:extLst>
              </a:tr>
            </a:tbl>
          </a:graphicData>
        </a:graphic>
      </p:graphicFrame>
      <p:sp>
        <p:nvSpPr>
          <p:cNvPr id="28" name="TextBox 27">
            <a:extLst>
              <a:ext uri="{FF2B5EF4-FFF2-40B4-BE49-F238E27FC236}">
                <a16:creationId xmlns:a16="http://schemas.microsoft.com/office/drawing/2014/main" xmlns="" id="{B7B5109C-FE01-4FE0-8045-FC3D572B1821}"/>
              </a:ext>
            </a:extLst>
          </p:cNvPr>
          <p:cNvSpPr txBox="1"/>
          <p:nvPr/>
        </p:nvSpPr>
        <p:spPr>
          <a:xfrm>
            <a:off x="2019438" y="2134497"/>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xmlns="" id="{AF970B5E-5F0A-4FE5-A8AF-2548031D3979}"/>
              </a:ext>
            </a:extLst>
          </p:cNvPr>
          <p:cNvSpPr txBox="1"/>
          <p:nvPr/>
        </p:nvSpPr>
        <p:spPr>
          <a:xfrm>
            <a:off x="1758398" y="3882951"/>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sp>
        <p:nvSpPr>
          <p:cNvPr id="30" name="TextBox 29">
            <a:extLst>
              <a:ext uri="{FF2B5EF4-FFF2-40B4-BE49-F238E27FC236}">
                <a16:creationId xmlns:a16="http://schemas.microsoft.com/office/drawing/2014/main" xmlns="" id="{5FD33F86-9D43-457A-9C01-0882DB4BC257}"/>
              </a:ext>
            </a:extLst>
          </p:cNvPr>
          <p:cNvSpPr txBox="1"/>
          <p:nvPr/>
        </p:nvSpPr>
        <p:spPr>
          <a:xfrm>
            <a:off x="106577" y="831569"/>
            <a:ext cx="4518139"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Made in “rounds” of plants, </a:t>
            </a:r>
            <a:r>
              <a:rPr kumimoji="0" lang="en-US" sz="1400" b="0" i="1" u="none" strike="noStrike" kern="1200" cap="none" spc="0" normalizeH="0" baseline="0" noProof="0">
                <a:ln>
                  <a:noFill/>
                </a:ln>
                <a:solidFill>
                  <a:prstClr val="black"/>
                </a:solidFill>
                <a:effectLst/>
                <a:uLnTx/>
                <a:uFillTx/>
                <a:latin typeface="Calibri" panose="020F0502020204030204"/>
                <a:ea typeface="+mn-ea"/>
                <a:cs typeface="+mn-cs"/>
              </a:rPr>
              <a:t>i.e.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6 species at a time + reference B. oleracea – Rivera (coated)</a:t>
            </a:r>
          </a:p>
        </p:txBody>
      </p:sp>
      <p:sp>
        <p:nvSpPr>
          <p:cNvPr id="32" name="TextBox 31">
            <a:extLst>
              <a:ext uri="{FF2B5EF4-FFF2-40B4-BE49-F238E27FC236}">
                <a16:creationId xmlns:a16="http://schemas.microsoft.com/office/drawing/2014/main" xmlns="" id="{55874D50-5202-487A-A060-747BEE159B14}"/>
              </a:ext>
            </a:extLst>
          </p:cNvPr>
          <p:cNvSpPr txBox="1"/>
          <p:nvPr/>
        </p:nvSpPr>
        <p:spPr>
          <a:xfrm>
            <a:off x="5167162" y="1751991"/>
            <a:ext cx="25636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 &amp;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xmlns="" id="{3509C760-9822-4FC8-ABEB-F791B0E9E074}"/>
              </a:ext>
            </a:extLst>
          </p:cNvPr>
          <p:cNvSpPr txBox="1"/>
          <p:nvPr/>
        </p:nvSpPr>
        <p:spPr>
          <a:xfrm>
            <a:off x="4276642" y="3831926"/>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35" name="TextBox 34">
            <a:extLst>
              <a:ext uri="{FF2B5EF4-FFF2-40B4-BE49-F238E27FC236}">
                <a16:creationId xmlns:a16="http://schemas.microsoft.com/office/drawing/2014/main" xmlns="" id="{DAFB81FF-E94E-4662-BAA7-2BF0149F2806}"/>
              </a:ext>
            </a:extLst>
          </p:cNvPr>
          <p:cNvSpPr txBox="1"/>
          <p:nvPr/>
        </p:nvSpPr>
        <p:spPr>
          <a:xfrm>
            <a:off x="6323885" y="3999554"/>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62" name="Straight Arrow Connector 61">
            <a:extLst>
              <a:ext uri="{FF2B5EF4-FFF2-40B4-BE49-F238E27FC236}">
                <a16:creationId xmlns:a16="http://schemas.microsoft.com/office/drawing/2014/main" xmlns="" id="{73D02D5D-07E5-4630-ACFA-974A02DBF04F}"/>
              </a:ext>
            </a:extLst>
          </p:cNvPr>
          <p:cNvCxnSpPr/>
          <p:nvPr/>
        </p:nvCxnSpPr>
        <p:spPr>
          <a:xfrm>
            <a:off x="3705838" y="3034685"/>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xmlns="" id="{6758175A-1ADD-4974-9490-FE87FEEB9F17}"/>
              </a:ext>
            </a:extLst>
          </p:cNvPr>
          <p:cNvGrpSpPr/>
          <p:nvPr/>
        </p:nvGrpSpPr>
        <p:grpSpPr>
          <a:xfrm>
            <a:off x="4422809" y="2340938"/>
            <a:ext cx="1178286" cy="984501"/>
            <a:chOff x="3640621" y="2607166"/>
            <a:chExt cx="1178286" cy="984501"/>
          </a:xfrm>
        </p:grpSpPr>
        <p:grpSp>
          <p:nvGrpSpPr>
            <p:cNvPr id="33" name="Group 32">
              <a:extLst>
                <a:ext uri="{FF2B5EF4-FFF2-40B4-BE49-F238E27FC236}">
                  <a16:creationId xmlns:a16="http://schemas.microsoft.com/office/drawing/2014/main" xmlns="" id="{B15E3912-126D-4D13-856A-8C58FD10ED7D}"/>
                </a:ext>
              </a:extLst>
            </p:cNvPr>
            <p:cNvGrpSpPr/>
            <p:nvPr/>
          </p:nvGrpSpPr>
          <p:grpSpPr>
            <a:xfrm>
              <a:off x="3640621" y="2876266"/>
              <a:ext cx="1178286" cy="715401"/>
              <a:chOff x="3929871" y="2740293"/>
              <a:chExt cx="1178286" cy="715401"/>
            </a:xfrm>
          </p:grpSpPr>
          <p:sp>
            <p:nvSpPr>
              <p:cNvPr id="55" name="Trapezoid 54">
                <a:extLst>
                  <a:ext uri="{FF2B5EF4-FFF2-40B4-BE49-F238E27FC236}">
                    <a16:creationId xmlns:a16="http://schemas.microsoft.com/office/drawing/2014/main" xmlns="" id="{77B65C8E-4874-4C47-84C8-A1283205173D}"/>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rapezoid 55">
                <a:extLst>
                  <a:ext uri="{FF2B5EF4-FFF2-40B4-BE49-F238E27FC236}">
                    <a16:creationId xmlns:a16="http://schemas.microsoft.com/office/drawing/2014/main" xmlns="" id="{6EE01596-4FD9-48CF-9A85-B80DAE7A5F7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xmlns="" id="{E42EF0B9-47AB-4431-B877-74A0BA6529F1}"/>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xmlns="" id="{9A99CD70-A485-4D9B-905E-27EDD0E0CE6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9" name="Group 58">
                <a:extLst>
                  <a:ext uri="{FF2B5EF4-FFF2-40B4-BE49-F238E27FC236}">
                    <a16:creationId xmlns:a16="http://schemas.microsoft.com/office/drawing/2014/main" xmlns="" id="{5F6D3914-8B09-41DA-9411-1B57AFEF70EA}"/>
                  </a:ext>
                </a:extLst>
              </p:cNvPr>
              <p:cNvGrpSpPr/>
              <p:nvPr/>
            </p:nvGrpSpPr>
            <p:grpSpPr>
              <a:xfrm>
                <a:off x="3929871" y="3134931"/>
                <a:ext cx="1178286" cy="320763"/>
                <a:chOff x="1257632" y="3078850"/>
                <a:chExt cx="1178286" cy="320763"/>
              </a:xfrm>
            </p:grpSpPr>
            <p:sp>
              <p:nvSpPr>
                <p:cNvPr id="60" name="TextBox 59">
                  <a:extLst>
                    <a:ext uri="{FF2B5EF4-FFF2-40B4-BE49-F238E27FC236}">
                      <a16:creationId xmlns:a16="http://schemas.microsoft.com/office/drawing/2014/main" xmlns="" id="{F75CB9FF-70C1-448E-9C53-645E8381F9BD}"/>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xmlns="" id="{2F1D510B-1D80-4965-BB49-0F64589CCA36}"/>
                    </a:ext>
                  </a:extLst>
                </p:cNvPr>
                <p:cNvSpPr txBox="1"/>
                <p:nvPr/>
              </p:nvSpPr>
              <p:spPr>
                <a:xfrm>
                  <a:off x="1257632" y="309183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63" name="Group 62">
              <a:extLst>
                <a:ext uri="{FF2B5EF4-FFF2-40B4-BE49-F238E27FC236}">
                  <a16:creationId xmlns:a16="http://schemas.microsoft.com/office/drawing/2014/main" xmlns="" id="{EAA6C5C4-E525-4A7E-A72E-EE54D8262F2F}"/>
                </a:ext>
              </a:extLst>
            </p:cNvPr>
            <p:cNvGrpSpPr/>
            <p:nvPr/>
          </p:nvGrpSpPr>
          <p:grpSpPr>
            <a:xfrm>
              <a:off x="4424240" y="2607166"/>
              <a:ext cx="302243" cy="384026"/>
              <a:chOff x="3081337" y="504825"/>
              <a:chExt cx="404813" cy="514350"/>
            </a:xfrm>
          </p:grpSpPr>
          <p:cxnSp>
            <p:nvCxnSpPr>
              <p:cNvPr id="64" name="Straight Arrow Connector 63">
                <a:extLst>
                  <a:ext uri="{FF2B5EF4-FFF2-40B4-BE49-F238E27FC236}">
                    <a16:creationId xmlns:a16="http://schemas.microsoft.com/office/drawing/2014/main" xmlns="" id="{3D24F1F4-7C28-47DE-9BEB-A16D1AE7DA59}"/>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65" name="Teardrop 64">
                <a:extLst>
                  <a:ext uri="{FF2B5EF4-FFF2-40B4-BE49-F238E27FC236}">
                    <a16:creationId xmlns:a16="http://schemas.microsoft.com/office/drawing/2014/main" xmlns="" id="{05F8C196-69AB-416A-B05A-55351B248C6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Teardrop 65">
                <a:extLst>
                  <a:ext uri="{FF2B5EF4-FFF2-40B4-BE49-F238E27FC236}">
                    <a16:creationId xmlns:a16="http://schemas.microsoft.com/office/drawing/2014/main" xmlns="" id="{56590EE7-EABF-4BAC-A9D3-D9443A79274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9" name="Group 68">
            <a:extLst>
              <a:ext uri="{FF2B5EF4-FFF2-40B4-BE49-F238E27FC236}">
                <a16:creationId xmlns:a16="http://schemas.microsoft.com/office/drawing/2014/main" xmlns="" id="{4D57A273-9F74-44C9-BE51-33F2BBD6A17F}"/>
              </a:ext>
            </a:extLst>
          </p:cNvPr>
          <p:cNvGrpSpPr/>
          <p:nvPr/>
        </p:nvGrpSpPr>
        <p:grpSpPr>
          <a:xfrm>
            <a:off x="6432166" y="2646830"/>
            <a:ext cx="1178285" cy="715401"/>
            <a:chOff x="3929872" y="2740293"/>
            <a:chExt cx="1178285" cy="715401"/>
          </a:xfrm>
        </p:grpSpPr>
        <p:sp>
          <p:nvSpPr>
            <p:cNvPr id="74" name="Trapezoid 73">
              <a:extLst>
                <a:ext uri="{FF2B5EF4-FFF2-40B4-BE49-F238E27FC236}">
                  <a16:creationId xmlns:a16="http://schemas.microsoft.com/office/drawing/2014/main" xmlns="" id="{5CE026FA-BFBF-41D8-B84C-9ED3AFDAC62C}"/>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rapezoid 74">
              <a:extLst>
                <a:ext uri="{FF2B5EF4-FFF2-40B4-BE49-F238E27FC236}">
                  <a16:creationId xmlns:a16="http://schemas.microsoft.com/office/drawing/2014/main" xmlns="" id="{A7C3D54C-76A8-47E2-8B11-930A56459ED0}"/>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xmlns="" id="{36819D5B-2F15-42AD-AB65-2BF43B1A4114}"/>
                </a:ext>
              </a:extLst>
            </p:cNvPr>
            <p:cNvSpPr/>
            <p:nvPr/>
          </p:nvSpPr>
          <p:spPr>
            <a:xfrm>
              <a:off x="4110814" y="2825337"/>
              <a:ext cx="156333" cy="161859"/>
            </a:xfrm>
            <a:prstGeom prst="ellipse">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xmlns="" id="{846A714B-626E-49E6-AB86-72AE0535F2B5}"/>
                </a:ext>
              </a:extLst>
            </p:cNvPr>
            <p:cNvSpPr/>
            <p:nvPr/>
          </p:nvSpPr>
          <p:spPr>
            <a:xfrm>
              <a:off x="4790184" y="2816229"/>
              <a:ext cx="156333" cy="161859"/>
            </a:xfrm>
            <a:prstGeom prst="ellipse">
              <a:avLst/>
            </a:prstGeom>
            <a:solidFill>
              <a:schemeClr val="accent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xmlns="" id="{8155EDFE-8099-4531-94E2-C6EB767EEA71}"/>
                </a:ext>
              </a:extLst>
            </p:cNvPr>
            <p:cNvGrpSpPr/>
            <p:nvPr/>
          </p:nvGrpSpPr>
          <p:grpSpPr>
            <a:xfrm>
              <a:off x="3929872" y="3134931"/>
              <a:ext cx="1178285" cy="320763"/>
              <a:chOff x="1257633" y="3078850"/>
              <a:chExt cx="1178285" cy="320763"/>
            </a:xfrm>
          </p:grpSpPr>
          <p:sp>
            <p:nvSpPr>
              <p:cNvPr id="79" name="TextBox 78">
                <a:extLst>
                  <a:ext uri="{FF2B5EF4-FFF2-40B4-BE49-F238E27FC236}">
                    <a16:creationId xmlns:a16="http://schemas.microsoft.com/office/drawing/2014/main" xmlns="" id="{CED38F22-0875-494F-8643-90B2B87DD249}"/>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AD47"/>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xmlns="" id="{2500E39F-B2CC-4324-94F0-725D46AE70A6}"/>
                  </a:ext>
                </a:extLst>
              </p:cNvPr>
              <p:cNvSpPr txBox="1"/>
              <p:nvPr/>
            </p:nvSpPr>
            <p:spPr>
              <a:xfrm>
                <a:off x="1257633" y="3091836"/>
                <a:ext cx="479618"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72C4"/>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grpSp>
      <p:grpSp>
        <p:nvGrpSpPr>
          <p:cNvPr id="70" name="Group 69">
            <a:extLst>
              <a:ext uri="{FF2B5EF4-FFF2-40B4-BE49-F238E27FC236}">
                <a16:creationId xmlns:a16="http://schemas.microsoft.com/office/drawing/2014/main" xmlns="" id="{BC2AA992-2E64-43BC-BF3E-688ECC8954EF}"/>
              </a:ext>
            </a:extLst>
          </p:cNvPr>
          <p:cNvGrpSpPr/>
          <p:nvPr/>
        </p:nvGrpSpPr>
        <p:grpSpPr>
          <a:xfrm>
            <a:off x="7215784" y="2377730"/>
            <a:ext cx="302243" cy="384026"/>
            <a:chOff x="3081337" y="504825"/>
            <a:chExt cx="404813" cy="514350"/>
          </a:xfrm>
        </p:grpSpPr>
        <p:cxnSp>
          <p:nvCxnSpPr>
            <p:cNvPr id="71" name="Straight Arrow Connector 70">
              <a:extLst>
                <a:ext uri="{FF2B5EF4-FFF2-40B4-BE49-F238E27FC236}">
                  <a16:creationId xmlns:a16="http://schemas.microsoft.com/office/drawing/2014/main" xmlns="" id="{09C5BD36-368A-477B-A5E4-F62ABE7E477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2" name="Teardrop 71">
              <a:extLst>
                <a:ext uri="{FF2B5EF4-FFF2-40B4-BE49-F238E27FC236}">
                  <a16:creationId xmlns:a16="http://schemas.microsoft.com/office/drawing/2014/main" xmlns="" id="{35A1D487-B5F9-4CCA-B857-A9B00627075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ardrop 72">
              <a:extLst>
                <a:ext uri="{FF2B5EF4-FFF2-40B4-BE49-F238E27FC236}">
                  <a16:creationId xmlns:a16="http://schemas.microsoft.com/office/drawing/2014/main" xmlns="" id="{B921305D-83E8-4373-ADBE-87CFCEF9F16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xmlns="" id="{2EE81082-4ED7-4D18-AEA9-BE87884F3E63}"/>
              </a:ext>
            </a:extLst>
          </p:cNvPr>
          <p:cNvGrpSpPr/>
          <p:nvPr/>
        </p:nvGrpSpPr>
        <p:grpSpPr>
          <a:xfrm>
            <a:off x="6520852" y="2397570"/>
            <a:ext cx="302243" cy="384026"/>
            <a:chOff x="3081337" y="504825"/>
            <a:chExt cx="404813" cy="514350"/>
          </a:xfrm>
        </p:grpSpPr>
        <p:cxnSp>
          <p:nvCxnSpPr>
            <p:cNvPr id="82" name="Straight Arrow Connector 81">
              <a:extLst>
                <a:ext uri="{FF2B5EF4-FFF2-40B4-BE49-F238E27FC236}">
                  <a16:creationId xmlns:a16="http://schemas.microsoft.com/office/drawing/2014/main" xmlns="" id="{6C963AD7-45C8-4374-839A-772CE3C08DB6}"/>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3" name="Teardrop 82">
              <a:extLst>
                <a:ext uri="{FF2B5EF4-FFF2-40B4-BE49-F238E27FC236}">
                  <a16:creationId xmlns:a16="http://schemas.microsoft.com/office/drawing/2014/main" xmlns="" id="{33A73612-2A59-4AF2-9E31-57150C7243A3}"/>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eardrop 83">
              <a:extLst>
                <a:ext uri="{FF2B5EF4-FFF2-40B4-BE49-F238E27FC236}">
                  <a16:creationId xmlns:a16="http://schemas.microsoft.com/office/drawing/2014/main" xmlns="" id="{7742BCDD-BBDB-44AB-A608-2A60C9CF121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8" name="Group 97">
            <a:extLst>
              <a:ext uri="{FF2B5EF4-FFF2-40B4-BE49-F238E27FC236}">
                <a16:creationId xmlns:a16="http://schemas.microsoft.com/office/drawing/2014/main" xmlns="" id="{90D85185-D6F7-4757-A6BC-19CC32830D0B}"/>
              </a:ext>
            </a:extLst>
          </p:cNvPr>
          <p:cNvGrpSpPr/>
          <p:nvPr/>
        </p:nvGrpSpPr>
        <p:grpSpPr>
          <a:xfrm>
            <a:off x="5769811" y="2357945"/>
            <a:ext cx="479619" cy="971515"/>
            <a:chOff x="7329576" y="2139797"/>
            <a:chExt cx="479619" cy="971515"/>
          </a:xfrm>
        </p:grpSpPr>
        <p:sp>
          <p:nvSpPr>
            <p:cNvPr id="92" name="Trapezoid 91">
              <a:extLst>
                <a:ext uri="{FF2B5EF4-FFF2-40B4-BE49-F238E27FC236}">
                  <a16:creationId xmlns:a16="http://schemas.microsoft.com/office/drawing/2014/main" xmlns="" id="{9A4018FA-E1DB-40E2-A892-1A17A69F4A22}"/>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xmlns="" id="{4F99A183-27B3-418A-A327-B725E78702F0}"/>
                </a:ext>
              </a:extLst>
            </p:cNvPr>
            <p:cNvSpPr/>
            <p:nvPr/>
          </p:nvSpPr>
          <p:spPr>
            <a:xfrm>
              <a:off x="7491222" y="2484833"/>
              <a:ext cx="156333" cy="161859"/>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xmlns="" id="{CEA9998D-74BC-4EEE-AA91-49D899D70A35}"/>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xmlns="" id="{A7014A3D-5131-4E63-8321-969D48F1E1F5}"/>
                </a:ext>
              </a:extLst>
            </p:cNvPr>
            <p:cNvGrpSpPr/>
            <p:nvPr/>
          </p:nvGrpSpPr>
          <p:grpSpPr>
            <a:xfrm>
              <a:off x="7414528" y="2139797"/>
              <a:ext cx="302243" cy="384026"/>
              <a:chOff x="3081337" y="504825"/>
              <a:chExt cx="404813" cy="514350"/>
            </a:xfrm>
          </p:grpSpPr>
          <p:cxnSp>
            <p:nvCxnSpPr>
              <p:cNvPr id="88" name="Straight Arrow Connector 87">
                <a:extLst>
                  <a:ext uri="{FF2B5EF4-FFF2-40B4-BE49-F238E27FC236}">
                    <a16:creationId xmlns:a16="http://schemas.microsoft.com/office/drawing/2014/main" xmlns="" id="{EB2BE014-5500-4C84-BD18-3F18CED3B0D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9" name="Teardrop 88">
                <a:extLst>
                  <a:ext uri="{FF2B5EF4-FFF2-40B4-BE49-F238E27FC236}">
                    <a16:creationId xmlns:a16="http://schemas.microsoft.com/office/drawing/2014/main" xmlns="" id="{21A6224A-8173-41FA-9924-86C9A52D47C9}"/>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ardrop 89">
                <a:extLst>
                  <a:ext uri="{FF2B5EF4-FFF2-40B4-BE49-F238E27FC236}">
                    <a16:creationId xmlns:a16="http://schemas.microsoft.com/office/drawing/2014/main" xmlns="" id="{C169DEC2-FD2B-4D6E-A432-C60AACE88C3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99" name="Group 98">
            <a:extLst>
              <a:ext uri="{FF2B5EF4-FFF2-40B4-BE49-F238E27FC236}">
                <a16:creationId xmlns:a16="http://schemas.microsoft.com/office/drawing/2014/main" xmlns="" id="{8127D062-1099-491B-80C4-DD73F9533E80}"/>
              </a:ext>
            </a:extLst>
          </p:cNvPr>
          <p:cNvGrpSpPr/>
          <p:nvPr/>
        </p:nvGrpSpPr>
        <p:grpSpPr>
          <a:xfrm>
            <a:off x="7766490" y="2379082"/>
            <a:ext cx="479619" cy="971515"/>
            <a:chOff x="7329576" y="2139797"/>
            <a:chExt cx="479619" cy="971515"/>
          </a:xfrm>
        </p:grpSpPr>
        <p:sp>
          <p:nvSpPr>
            <p:cNvPr id="100" name="Trapezoid 99">
              <a:extLst>
                <a:ext uri="{FF2B5EF4-FFF2-40B4-BE49-F238E27FC236}">
                  <a16:creationId xmlns:a16="http://schemas.microsoft.com/office/drawing/2014/main" xmlns="" id="{FBB335E8-E379-444C-98CF-CB9DB89B682A}"/>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xmlns="" id="{4007FD56-3045-4C28-952D-6486A6476FC1}"/>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2" name="TextBox 101">
              <a:extLst>
                <a:ext uri="{FF2B5EF4-FFF2-40B4-BE49-F238E27FC236}">
                  <a16:creationId xmlns:a16="http://schemas.microsoft.com/office/drawing/2014/main" xmlns="" id="{1809DA27-8586-4C32-A744-C085ABE46692}"/>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xmlns="" id="{745D0B72-BDAE-4C71-9BBA-60B74B674C93}"/>
                </a:ext>
              </a:extLst>
            </p:cNvPr>
            <p:cNvGrpSpPr/>
            <p:nvPr/>
          </p:nvGrpSpPr>
          <p:grpSpPr>
            <a:xfrm>
              <a:off x="7414528" y="2139797"/>
              <a:ext cx="302243" cy="384026"/>
              <a:chOff x="3081337" y="504825"/>
              <a:chExt cx="404813" cy="514350"/>
            </a:xfrm>
          </p:grpSpPr>
          <p:cxnSp>
            <p:nvCxnSpPr>
              <p:cNvPr id="104" name="Straight Arrow Connector 103">
                <a:extLst>
                  <a:ext uri="{FF2B5EF4-FFF2-40B4-BE49-F238E27FC236}">
                    <a16:creationId xmlns:a16="http://schemas.microsoft.com/office/drawing/2014/main" xmlns="" id="{FB185ADC-A931-4CFD-BB54-84896C0AE8DE}"/>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05" name="Teardrop 104">
                <a:extLst>
                  <a:ext uri="{FF2B5EF4-FFF2-40B4-BE49-F238E27FC236}">
                    <a16:creationId xmlns:a16="http://schemas.microsoft.com/office/drawing/2014/main" xmlns="" id="{49965DF7-0540-441C-AE9B-9EB1DBFE0A0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Teardrop 105">
                <a:extLst>
                  <a:ext uri="{FF2B5EF4-FFF2-40B4-BE49-F238E27FC236}">
                    <a16:creationId xmlns:a16="http://schemas.microsoft.com/office/drawing/2014/main" xmlns="" id="{5AAD9D94-4649-42A2-8813-602355BDE8A7}"/>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TextBox 106">
            <a:extLst>
              <a:ext uri="{FF2B5EF4-FFF2-40B4-BE49-F238E27FC236}">
                <a16:creationId xmlns:a16="http://schemas.microsoft.com/office/drawing/2014/main" xmlns="" id="{2246EBDA-4EE4-4992-98BA-9AEC8B7CA870}"/>
              </a:ext>
            </a:extLst>
          </p:cNvPr>
          <p:cNvSpPr txBox="1"/>
          <p:nvPr/>
        </p:nvSpPr>
        <p:spPr>
          <a:xfrm>
            <a:off x="2231389" y="3364668"/>
            <a:ext cx="13596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50 seeds/species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6 species: 300 seeds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xmlns="" id="{76EC02D2-2731-4B79-9628-53B8D83B4B9E}"/>
              </a:ext>
            </a:extLst>
          </p:cNvPr>
          <p:cNvSpPr txBox="1"/>
          <p:nvPr/>
        </p:nvSpPr>
        <p:spPr>
          <a:xfrm>
            <a:off x="6305326" y="3635111"/>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109" name="Straight Arrow Connector 108">
            <a:extLst>
              <a:ext uri="{FF2B5EF4-FFF2-40B4-BE49-F238E27FC236}">
                <a16:creationId xmlns:a16="http://schemas.microsoft.com/office/drawing/2014/main" xmlns="" id="{E5E4FDCC-55C4-4BE5-AAC7-F49622B6C8DA}"/>
              </a:ext>
            </a:extLst>
          </p:cNvPr>
          <p:cNvCxnSpPr/>
          <p:nvPr/>
        </p:nvCxnSpPr>
        <p:spPr>
          <a:xfrm>
            <a:off x="8342493" y="28543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xmlns="" id="{B88B0F24-8BAB-4E59-BB99-19555D0B2B79}"/>
              </a:ext>
            </a:extLst>
          </p:cNvPr>
          <p:cNvSpPr txBox="1"/>
          <p:nvPr/>
        </p:nvSpPr>
        <p:spPr>
          <a:xfrm>
            <a:off x="10139190" y="1809391"/>
            <a:ext cx="2563698" cy="52322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Harvest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processing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4" name="Picture 123" descr="A picture containing knife, plant&#10;&#10;Description automatically generated">
            <a:extLst>
              <a:ext uri="{FF2B5EF4-FFF2-40B4-BE49-F238E27FC236}">
                <a16:creationId xmlns:a16="http://schemas.microsoft.com/office/drawing/2014/main" xmlns="" id="{159EA83E-0428-4E01-A1EB-21AB8DF7C6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331377">
            <a:off x="11523285" y="2292408"/>
            <a:ext cx="360000" cy="594600"/>
          </a:xfrm>
          <a:prstGeom prst="rect">
            <a:avLst/>
          </a:prstGeom>
        </p:spPr>
      </p:pic>
      <p:sp>
        <p:nvSpPr>
          <p:cNvPr id="111" name="TextBox 110">
            <a:extLst>
              <a:ext uri="{FF2B5EF4-FFF2-40B4-BE49-F238E27FC236}">
                <a16:creationId xmlns:a16="http://schemas.microsoft.com/office/drawing/2014/main" xmlns="" id="{DE97A1B6-1CD2-4235-BAAF-77A5788A8E15}"/>
              </a:ext>
            </a:extLst>
          </p:cNvPr>
          <p:cNvSpPr txBox="1"/>
          <p:nvPr/>
        </p:nvSpPr>
        <p:spPr>
          <a:xfrm>
            <a:off x="10773817" y="3673157"/>
            <a:ext cx="16132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&amp;</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 root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112" name="Group 111">
            <a:extLst>
              <a:ext uri="{FF2B5EF4-FFF2-40B4-BE49-F238E27FC236}">
                <a16:creationId xmlns:a16="http://schemas.microsoft.com/office/drawing/2014/main" xmlns="" id="{29631EDD-E08F-4B03-9D09-7ED8A99ADCC2}"/>
              </a:ext>
            </a:extLst>
          </p:cNvPr>
          <p:cNvGrpSpPr/>
          <p:nvPr/>
        </p:nvGrpSpPr>
        <p:grpSpPr>
          <a:xfrm>
            <a:off x="11223755" y="2402308"/>
            <a:ext cx="383992" cy="635483"/>
            <a:chOff x="7380063" y="2139797"/>
            <a:chExt cx="383992" cy="635483"/>
          </a:xfrm>
        </p:grpSpPr>
        <p:sp>
          <p:nvSpPr>
            <p:cNvPr id="113" name="Trapezoid 112">
              <a:extLst>
                <a:ext uri="{FF2B5EF4-FFF2-40B4-BE49-F238E27FC236}">
                  <a16:creationId xmlns:a16="http://schemas.microsoft.com/office/drawing/2014/main" xmlns="" id="{0EF5C2B0-F019-4832-ADDD-B54ECC37BC24}"/>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xmlns="" id="{8B221126-55CA-416B-89B2-59A1779DA6BE}"/>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xmlns="" id="{443D2828-3B36-42FF-8AC6-7A850BF905D3}"/>
                </a:ext>
              </a:extLst>
            </p:cNvPr>
            <p:cNvGrpSpPr/>
            <p:nvPr/>
          </p:nvGrpSpPr>
          <p:grpSpPr>
            <a:xfrm>
              <a:off x="7414528" y="2139797"/>
              <a:ext cx="302243" cy="384026"/>
              <a:chOff x="3081337" y="504825"/>
              <a:chExt cx="404813" cy="514350"/>
            </a:xfrm>
          </p:grpSpPr>
          <p:cxnSp>
            <p:nvCxnSpPr>
              <p:cNvPr id="117" name="Straight Arrow Connector 116">
                <a:extLst>
                  <a:ext uri="{FF2B5EF4-FFF2-40B4-BE49-F238E27FC236}">
                    <a16:creationId xmlns:a16="http://schemas.microsoft.com/office/drawing/2014/main" xmlns="" id="{F8400942-3B6B-449D-80A7-9EA165F2AFD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8" name="Teardrop 117">
                <a:extLst>
                  <a:ext uri="{FF2B5EF4-FFF2-40B4-BE49-F238E27FC236}">
                    <a16:creationId xmlns:a16="http://schemas.microsoft.com/office/drawing/2014/main" xmlns="" id="{518EAE5C-CFA0-4C27-ABA3-6A4CE6FFB0CE}"/>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Teardrop 118">
                <a:extLst>
                  <a:ext uri="{FF2B5EF4-FFF2-40B4-BE49-F238E27FC236}">
                    <a16:creationId xmlns:a16="http://schemas.microsoft.com/office/drawing/2014/main" xmlns="" id="{18CA9408-1B97-4EAE-8CD1-39D2E11AEBDA}"/>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21" name="Straight Connector 120">
            <a:extLst>
              <a:ext uri="{FF2B5EF4-FFF2-40B4-BE49-F238E27FC236}">
                <a16:creationId xmlns:a16="http://schemas.microsoft.com/office/drawing/2014/main" xmlns="" id="{C58057AF-C320-47D8-B422-F8AED8EAE082}"/>
              </a:ext>
            </a:extLst>
          </p:cNvPr>
          <p:cNvCxnSpPr>
            <a:cxnSpLocks/>
          </p:cNvCxnSpPr>
          <p:nvPr/>
        </p:nvCxnSpPr>
        <p:spPr>
          <a:xfrm>
            <a:off x="11706792"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xmlns="" id="{E8A9656B-30C9-463B-8DFE-A5C21D9E70BB}"/>
              </a:ext>
            </a:extLst>
          </p:cNvPr>
          <p:cNvSpPr txBox="1"/>
          <p:nvPr/>
        </p:nvSpPr>
        <p:spPr>
          <a:xfrm>
            <a:off x="5033861" y="3327020"/>
            <a:ext cx="1215397" cy="43088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12pots/species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7 species: 84 pots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TextBox 124">
            <a:extLst>
              <a:ext uri="{FF2B5EF4-FFF2-40B4-BE49-F238E27FC236}">
                <a16:creationId xmlns:a16="http://schemas.microsoft.com/office/drawing/2014/main" xmlns="" id="{D7151F91-C14A-4BF6-ADBA-24A5447F7ED3}"/>
              </a:ext>
            </a:extLst>
          </p:cNvPr>
          <p:cNvSpPr txBox="1"/>
          <p:nvPr/>
        </p:nvSpPr>
        <p:spPr>
          <a:xfrm>
            <a:off x="253171" y="5795932"/>
            <a:ext cx="39794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 round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around 7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Tentative list of 34 species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6 rounds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TextBox 125">
            <a:extLst>
              <a:ext uri="{FF2B5EF4-FFF2-40B4-BE49-F238E27FC236}">
                <a16:creationId xmlns:a16="http://schemas.microsoft.com/office/drawing/2014/main" xmlns="" id="{7C723619-300E-42AB-92F8-B8FFB6762F85}"/>
              </a:ext>
            </a:extLst>
          </p:cNvPr>
          <p:cNvSpPr txBox="1"/>
          <p:nvPr/>
        </p:nvSpPr>
        <p:spPr>
          <a:xfrm>
            <a:off x="299850" y="4752251"/>
            <a:ext cx="65312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xmlns="" id="{F323DD0E-8FB8-465B-AAAB-8118C3758B7A}"/>
              </a:ext>
            </a:extLst>
          </p:cNvPr>
          <p:cNvCxnSpPr>
            <a:cxnSpLocks/>
          </p:cNvCxnSpPr>
          <p:nvPr/>
        </p:nvCxnSpPr>
        <p:spPr>
          <a:xfrm>
            <a:off x="283537" y="4493225"/>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xmlns="" id="{51527CC3-F64D-4C60-80E3-B2AF355D8EE6}"/>
              </a:ext>
            </a:extLst>
          </p:cNvPr>
          <p:cNvSpPr txBox="1"/>
          <p:nvPr/>
        </p:nvSpPr>
        <p:spPr>
          <a:xfrm>
            <a:off x="188597" y="4467441"/>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a:t>
            </a:r>
            <a:r>
              <a:rPr kumimoji="0" lang="es-MX"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-45</a:t>
            </a:r>
            <a:endPar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30" name="TextBox 129">
            <a:extLst>
              <a:ext uri="{FF2B5EF4-FFF2-40B4-BE49-F238E27FC236}">
                <a16:creationId xmlns:a16="http://schemas.microsoft.com/office/drawing/2014/main" xmlns="" id="{F1117041-E5CD-473F-82C3-32DE290B7331}"/>
              </a:ext>
            </a:extLst>
          </p:cNvPr>
          <p:cNvSpPr txBox="1"/>
          <p:nvPr/>
        </p:nvSpPr>
        <p:spPr>
          <a:xfrm>
            <a:off x="55996" y="3615129"/>
            <a:ext cx="111831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Soil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conditioning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3" name="Straight Connector 122">
            <a:extLst>
              <a:ext uri="{FF2B5EF4-FFF2-40B4-BE49-F238E27FC236}">
                <a16:creationId xmlns:a16="http://schemas.microsoft.com/office/drawing/2014/main" xmlns="" id="{B068D098-4F84-45A9-AE0C-4F29D6A2E7AA}"/>
              </a:ext>
            </a:extLst>
          </p:cNvPr>
          <p:cNvCxnSpPr>
            <a:cxnSpLocks/>
          </p:cNvCxnSpPr>
          <p:nvPr/>
        </p:nvCxnSpPr>
        <p:spPr>
          <a:xfrm>
            <a:off x="11036757"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62117256-9347-4FDC-831E-F846E07573FF}"/>
              </a:ext>
            </a:extLst>
          </p:cNvPr>
          <p:cNvSpPr txBox="1"/>
          <p:nvPr/>
        </p:nvSpPr>
        <p:spPr>
          <a:xfrm>
            <a:off x="8818928" y="1436312"/>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31" name="Straight Arrow Connector 130">
            <a:extLst>
              <a:ext uri="{FF2B5EF4-FFF2-40B4-BE49-F238E27FC236}">
                <a16:creationId xmlns:a16="http://schemas.microsoft.com/office/drawing/2014/main" xmlns="" id="{4187BC61-91C0-4313-9838-2B0DE41E62E6}"/>
              </a:ext>
            </a:extLst>
          </p:cNvPr>
          <p:cNvCxnSpPr>
            <a:cxnSpLocks/>
          </p:cNvCxnSpPr>
          <p:nvPr/>
        </p:nvCxnSpPr>
        <p:spPr>
          <a:xfrm>
            <a:off x="10525360" y="28670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BE521D19-466E-4264-9372-7709A350C073}"/>
              </a:ext>
            </a:extLst>
          </p:cNvPr>
          <p:cNvSpPr txBox="1"/>
          <p:nvPr/>
        </p:nvSpPr>
        <p:spPr>
          <a:xfrm>
            <a:off x="8819053" y="3786840"/>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2x/week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xmlns="" id="{5F8B645F-0396-4153-B5CA-1C90BC137362}"/>
              </a:ext>
            </a:extLst>
          </p:cNvPr>
          <p:cNvSpPr txBox="1"/>
          <p:nvPr/>
        </p:nvSpPr>
        <p:spPr>
          <a:xfrm>
            <a:off x="8566644" y="4316915"/>
            <a:ext cx="1613225" cy="5539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Phenotypic response to </a:t>
            </a:r>
            <a:r>
              <a:rPr kumimoji="0" lang="en-US" sz="1000" b="1" i="0" u="none" strike="noStrike" kern="1200" cap="none" spc="0" normalizeH="0" baseline="0" noProof="0" err="1">
                <a:ln>
                  <a:noFill/>
                </a:ln>
                <a:solidFill>
                  <a:srgbClr val="7030A0"/>
                </a:solidFill>
                <a:effectLst/>
                <a:uLnTx/>
                <a:uFillTx/>
                <a:latin typeface="Calibri" panose="020F0502020204030204"/>
                <a:ea typeface="+mn-ea"/>
                <a:cs typeface="+mn-cs"/>
              </a:rPr>
              <a:t>MeJA</a:t>
            </a: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45" name="TextBox 144">
            <a:extLst>
              <a:ext uri="{FF2B5EF4-FFF2-40B4-BE49-F238E27FC236}">
                <a16:creationId xmlns:a16="http://schemas.microsoft.com/office/drawing/2014/main" xmlns="" id="{BD79AAEF-3DD2-434B-A33A-8EE125BB0A08}"/>
              </a:ext>
            </a:extLst>
          </p:cNvPr>
          <p:cNvSpPr txBox="1"/>
          <p:nvPr/>
        </p:nvSpPr>
        <p:spPr>
          <a:xfrm>
            <a:off x="9369317" y="2412199"/>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xmlns="" id="{D51BE2C8-027B-475A-9D7B-7B3B4037CFE1}"/>
              </a:ext>
            </a:extLst>
          </p:cNvPr>
          <p:cNvGrpSpPr/>
          <p:nvPr/>
        </p:nvGrpSpPr>
        <p:grpSpPr>
          <a:xfrm>
            <a:off x="9459869" y="1774737"/>
            <a:ext cx="409617" cy="635483"/>
            <a:chOff x="9289076" y="2168875"/>
            <a:chExt cx="409617" cy="635483"/>
          </a:xfrm>
        </p:grpSpPr>
        <p:sp>
          <p:nvSpPr>
            <p:cNvPr id="143" name="Trapezoid 142">
              <a:extLst>
                <a:ext uri="{FF2B5EF4-FFF2-40B4-BE49-F238E27FC236}">
                  <a16:creationId xmlns:a16="http://schemas.microsoft.com/office/drawing/2014/main" xmlns="" id="{B699521C-1E44-4171-A847-DE7ABDBD89B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xmlns="" id="{5B717497-B883-4ECD-AB0D-BE7FB72BA1B0}"/>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46" name="Group 145">
              <a:extLst>
                <a:ext uri="{FF2B5EF4-FFF2-40B4-BE49-F238E27FC236}">
                  <a16:creationId xmlns:a16="http://schemas.microsoft.com/office/drawing/2014/main" xmlns="" id="{394937A4-C352-4D3C-9B3E-448992DAF454}"/>
                </a:ext>
              </a:extLst>
            </p:cNvPr>
            <p:cNvGrpSpPr/>
            <p:nvPr/>
          </p:nvGrpSpPr>
          <p:grpSpPr>
            <a:xfrm>
              <a:off x="9289076" y="2168875"/>
              <a:ext cx="404813" cy="384026"/>
              <a:chOff x="3081337" y="504825"/>
              <a:chExt cx="404813" cy="514350"/>
            </a:xfrm>
          </p:grpSpPr>
          <p:cxnSp>
            <p:nvCxnSpPr>
              <p:cNvPr id="147" name="Straight Arrow Connector 146">
                <a:extLst>
                  <a:ext uri="{FF2B5EF4-FFF2-40B4-BE49-F238E27FC236}">
                    <a16:creationId xmlns:a16="http://schemas.microsoft.com/office/drawing/2014/main" xmlns="" id="{2D49A6E5-F0A2-49D2-9F33-4041E95676B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48" name="Teardrop 147">
                <a:extLst>
                  <a:ext uri="{FF2B5EF4-FFF2-40B4-BE49-F238E27FC236}">
                    <a16:creationId xmlns:a16="http://schemas.microsoft.com/office/drawing/2014/main" xmlns="" id="{C08E7894-EDAA-4C40-8362-AE3EE520AD7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Teardrop 148">
                <a:extLst>
                  <a:ext uri="{FF2B5EF4-FFF2-40B4-BE49-F238E27FC236}">
                    <a16:creationId xmlns:a16="http://schemas.microsoft.com/office/drawing/2014/main" xmlns="" id="{8B63FEB3-099E-42EA-BA94-05CED6A067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0" name="Group 149">
            <a:extLst>
              <a:ext uri="{FF2B5EF4-FFF2-40B4-BE49-F238E27FC236}">
                <a16:creationId xmlns:a16="http://schemas.microsoft.com/office/drawing/2014/main" xmlns="" id="{082EDAF4-F86D-4088-91E3-43B0A4F6F254}"/>
              </a:ext>
            </a:extLst>
          </p:cNvPr>
          <p:cNvGrpSpPr/>
          <p:nvPr/>
        </p:nvGrpSpPr>
        <p:grpSpPr>
          <a:xfrm>
            <a:off x="9052593" y="2852047"/>
            <a:ext cx="409617" cy="635483"/>
            <a:chOff x="9289076" y="2168875"/>
            <a:chExt cx="409617" cy="635483"/>
          </a:xfrm>
        </p:grpSpPr>
        <p:sp>
          <p:nvSpPr>
            <p:cNvPr id="151" name="Trapezoid 150">
              <a:extLst>
                <a:ext uri="{FF2B5EF4-FFF2-40B4-BE49-F238E27FC236}">
                  <a16:creationId xmlns:a16="http://schemas.microsoft.com/office/drawing/2014/main" xmlns="" id="{6650508B-5DDD-4E75-83ED-11AF0BEE9A23}"/>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Oval 151">
              <a:extLst>
                <a:ext uri="{FF2B5EF4-FFF2-40B4-BE49-F238E27FC236}">
                  <a16:creationId xmlns:a16="http://schemas.microsoft.com/office/drawing/2014/main" xmlns="" id="{11BD7E59-3213-4A7F-9928-893351D2E48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xmlns="" id="{CE800E25-C448-4E42-98A3-48239E142936}"/>
                </a:ext>
              </a:extLst>
            </p:cNvPr>
            <p:cNvGrpSpPr/>
            <p:nvPr/>
          </p:nvGrpSpPr>
          <p:grpSpPr>
            <a:xfrm>
              <a:off x="9289076" y="2168875"/>
              <a:ext cx="404813" cy="384026"/>
              <a:chOff x="3081337" y="504825"/>
              <a:chExt cx="404813" cy="514350"/>
            </a:xfrm>
          </p:grpSpPr>
          <p:cxnSp>
            <p:nvCxnSpPr>
              <p:cNvPr id="154" name="Straight Arrow Connector 153">
                <a:extLst>
                  <a:ext uri="{FF2B5EF4-FFF2-40B4-BE49-F238E27FC236}">
                    <a16:creationId xmlns:a16="http://schemas.microsoft.com/office/drawing/2014/main" xmlns="" id="{2E0035A5-032A-4C5B-AFE3-0018FFEAC32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5" name="Teardrop 154">
                <a:extLst>
                  <a:ext uri="{FF2B5EF4-FFF2-40B4-BE49-F238E27FC236}">
                    <a16:creationId xmlns:a16="http://schemas.microsoft.com/office/drawing/2014/main" xmlns="" id="{4D04475E-A2D7-491D-865A-6479368D17D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ardrop 155">
                <a:extLst>
                  <a:ext uri="{FF2B5EF4-FFF2-40B4-BE49-F238E27FC236}">
                    <a16:creationId xmlns:a16="http://schemas.microsoft.com/office/drawing/2014/main" xmlns="" id="{49C890B6-5886-4979-8C9F-F29FF4B29FF5}"/>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57" name="TextBox 156">
            <a:extLst>
              <a:ext uri="{FF2B5EF4-FFF2-40B4-BE49-F238E27FC236}">
                <a16:creationId xmlns:a16="http://schemas.microsoft.com/office/drawing/2014/main" xmlns="" id="{B463A3F9-8D01-4271-A026-CDC1A7B089FB}"/>
              </a:ext>
            </a:extLst>
          </p:cNvPr>
          <p:cNvSpPr txBox="1"/>
          <p:nvPr/>
        </p:nvSpPr>
        <p:spPr>
          <a:xfrm>
            <a:off x="9020865" y="3476371"/>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58" name="Group 157">
            <a:extLst>
              <a:ext uri="{FF2B5EF4-FFF2-40B4-BE49-F238E27FC236}">
                <a16:creationId xmlns:a16="http://schemas.microsoft.com/office/drawing/2014/main" xmlns="" id="{020F7757-0CCD-4B81-8F00-A2249F39AEAF}"/>
              </a:ext>
            </a:extLst>
          </p:cNvPr>
          <p:cNvGrpSpPr/>
          <p:nvPr/>
        </p:nvGrpSpPr>
        <p:grpSpPr>
          <a:xfrm>
            <a:off x="9735765" y="2852047"/>
            <a:ext cx="409617" cy="635483"/>
            <a:chOff x="9289076" y="2168875"/>
            <a:chExt cx="409617" cy="635483"/>
          </a:xfrm>
        </p:grpSpPr>
        <p:sp>
          <p:nvSpPr>
            <p:cNvPr id="159" name="Trapezoid 158">
              <a:extLst>
                <a:ext uri="{FF2B5EF4-FFF2-40B4-BE49-F238E27FC236}">
                  <a16:creationId xmlns:a16="http://schemas.microsoft.com/office/drawing/2014/main" xmlns="" id="{0B7F9359-08ED-4E98-89C6-0FB0B1734AB5}"/>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59">
              <a:extLst>
                <a:ext uri="{FF2B5EF4-FFF2-40B4-BE49-F238E27FC236}">
                  <a16:creationId xmlns:a16="http://schemas.microsoft.com/office/drawing/2014/main" xmlns="" id="{E648F08A-F7C9-4191-A7ED-41F81D048591}"/>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61" name="Group 160">
              <a:extLst>
                <a:ext uri="{FF2B5EF4-FFF2-40B4-BE49-F238E27FC236}">
                  <a16:creationId xmlns:a16="http://schemas.microsoft.com/office/drawing/2014/main" xmlns="" id="{18BF7794-CA44-468E-847B-4D53AB49D872}"/>
                </a:ext>
              </a:extLst>
            </p:cNvPr>
            <p:cNvGrpSpPr/>
            <p:nvPr/>
          </p:nvGrpSpPr>
          <p:grpSpPr>
            <a:xfrm>
              <a:off x="9289076" y="2168875"/>
              <a:ext cx="404813" cy="384026"/>
              <a:chOff x="3081337" y="504825"/>
              <a:chExt cx="404813" cy="514350"/>
            </a:xfrm>
          </p:grpSpPr>
          <p:cxnSp>
            <p:nvCxnSpPr>
              <p:cNvPr id="162" name="Straight Arrow Connector 161">
                <a:extLst>
                  <a:ext uri="{FF2B5EF4-FFF2-40B4-BE49-F238E27FC236}">
                    <a16:creationId xmlns:a16="http://schemas.microsoft.com/office/drawing/2014/main" xmlns="" id="{3404F8D8-CA3D-487E-83D7-36A90D0E6DDB}"/>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63" name="Teardrop 162">
                <a:extLst>
                  <a:ext uri="{FF2B5EF4-FFF2-40B4-BE49-F238E27FC236}">
                    <a16:creationId xmlns:a16="http://schemas.microsoft.com/office/drawing/2014/main" xmlns="" id="{FF5F6CD0-9011-4A6F-B857-670F6A608F1A}"/>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Teardrop 163">
                <a:extLst>
                  <a:ext uri="{FF2B5EF4-FFF2-40B4-BE49-F238E27FC236}">
                    <a16:creationId xmlns:a16="http://schemas.microsoft.com/office/drawing/2014/main" xmlns="" id="{F32BCA5B-127B-40FC-8082-6463B676C699}"/>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5" name="TextBox 164">
            <a:extLst>
              <a:ext uri="{FF2B5EF4-FFF2-40B4-BE49-F238E27FC236}">
                <a16:creationId xmlns:a16="http://schemas.microsoft.com/office/drawing/2014/main" xmlns="" id="{448FA8BB-43D4-4AAC-914A-B072E232BA1C}"/>
              </a:ext>
            </a:extLst>
          </p:cNvPr>
          <p:cNvSpPr txBox="1"/>
          <p:nvPr/>
        </p:nvSpPr>
        <p:spPr>
          <a:xfrm>
            <a:off x="9674914" y="3482720"/>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66" name="Straight Arrow Connector 165">
            <a:extLst>
              <a:ext uri="{FF2B5EF4-FFF2-40B4-BE49-F238E27FC236}">
                <a16:creationId xmlns:a16="http://schemas.microsoft.com/office/drawing/2014/main" xmlns="" id="{2B8BA4D1-AE39-449A-8116-3AB76A621D77}"/>
              </a:ext>
            </a:extLst>
          </p:cNvPr>
          <p:cNvCxnSpPr>
            <a:cxnSpLocks/>
          </p:cNvCxnSpPr>
          <p:nvPr/>
        </p:nvCxnSpPr>
        <p:spPr>
          <a:xfrm flipH="1">
            <a:off x="9372984" y="2651119"/>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xmlns="" id="{B70ED49F-4F89-4B50-A6FE-8084CF85DE7C}"/>
              </a:ext>
            </a:extLst>
          </p:cNvPr>
          <p:cNvCxnSpPr>
            <a:cxnSpLocks/>
          </p:cNvCxnSpPr>
          <p:nvPr/>
        </p:nvCxnSpPr>
        <p:spPr>
          <a:xfrm>
            <a:off x="9879192" y="2657469"/>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xmlns="" id="{D37008AE-59D4-4C6B-9141-592EA8E66FB4}"/>
              </a:ext>
            </a:extLst>
          </p:cNvPr>
          <p:cNvCxnSpPr>
            <a:cxnSpLocks/>
          </p:cNvCxnSpPr>
          <p:nvPr/>
        </p:nvCxnSpPr>
        <p:spPr>
          <a:xfrm>
            <a:off x="3612342" y="606046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xmlns="" id="{A1D25B37-437D-49A8-BDFC-F76FB15EDD60}"/>
              </a:ext>
            </a:extLst>
          </p:cNvPr>
          <p:cNvSpPr txBox="1"/>
          <p:nvPr/>
        </p:nvSpPr>
        <p:spPr>
          <a:xfrm>
            <a:off x="4077548" y="5896573"/>
            <a:ext cx="44395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Round 1 + 2 sown this week: End by week 51-52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xmlns="" id="{6391E81A-1C6E-4D82-A42A-FB69CC1189A7}"/>
              </a:ext>
            </a:extLst>
          </p:cNvPr>
          <p:cNvSpPr txBox="1"/>
          <p:nvPr/>
        </p:nvSpPr>
        <p:spPr>
          <a:xfrm>
            <a:off x="11031980" y="4771186"/>
            <a:ext cx="597664"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48hrs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163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1946" y="521855"/>
            <a:ext cx="6308009" cy="369332"/>
          </a:xfrm>
          <a:prstGeom prst="rect">
            <a:avLst/>
          </a:prstGeom>
          <a:noFill/>
        </p:spPr>
        <p:txBody>
          <a:bodyPr wrap="none" rtlCol="0">
            <a:spAutoFit/>
          </a:bodyPr>
          <a:lstStyle/>
          <a:p>
            <a:r>
              <a:rPr lang="en-US" dirty="0"/>
              <a:t>Shannon indexes: differ in </a:t>
            </a:r>
            <a:r>
              <a:rPr lang="en-US" dirty="0" err="1"/>
              <a:t>MeJA</a:t>
            </a:r>
            <a:r>
              <a:rPr lang="en-US" dirty="0"/>
              <a:t> for roots of BO; effect on other 3</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6311" r="70104" b="12629"/>
          <a:stretch/>
        </p:blipFill>
        <p:spPr bwMode="auto">
          <a:xfrm>
            <a:off x="685800" y="890031"/>
            <a:ext cx="3644900" cy="213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00" y="2237080"/>
            <a:ext cx="5840413" cy="379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rot="932351">
            <a:off x="4169111" y="1829202"/>
            <a:ext cx="4525044" cy="48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558120">
            <a:off x="4203583" y="2778817"/>
            <a:ext cx="3435319" cy="48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57778" r="68447" b="19074"/>
          <a:stretch/>
        </p:blipFill>
        <p:spPr bwMode="auto">
          <a:xfrm>
            <a:off x="0" y="4569988"/>
            <a:ext cx="5759906" cy="237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14552" y="3286035"/>
            <a:ext cx="4549548" cy="1200329"/>
          </a:xfrm>
          <a:prstGeom prst="rect">
            <a:avLst/>
          </a:prstGeom>
          <a:noFill/>
        </p:spPr>
        <p:txBody>
          <a:bodyPr wrap="square" rtlCol="0">
            <a:spAutoFit/>
          </a:bodyPr>
          <a:lstStyle/>
          <a:p>
            <a:r>
              <a:rPr lang="en-US" b="1" dirty="0"/>
              <a:t>In BO roots, Controls have less diversity than </a:t>
            </a:r>
            <a:r>
              <a:rPr lang="en-US" b="1" dirty="0" err="1"/>
              <a:t>MeJA</a:t>
            </a:r>
            <a:r>
              <a:rPr lang="en-US" b="1" dirty="0"/>
              <a:t> 0.1 and oral secretion</a:t>
            </a:r>
          </a:p>
          <a:p>
            <a:endParaRPr lang="en-US" dirty="0"/>
          </a:p>
          <a:p>
            <a:r>
              <a:rPr lang="en-US" dirty="0"/>
              <a:t>Other comparisons are non-significant</a:t>
            </a:r>
          </a:p>
        </p:txBody>
      </p:sp>
      <p:sp>
        <p:nvSpPr>
          <p:cNvPr id="8" name="Rectangle 7"/>
          <p:cNvSpPr/>
          <p:nvPr/>
        </p:nvSpPr>
        <p:spPr>
          <a:xfrm>
            <a:off x="7049955" y="59035"/>
            <a:ext cx="4941353" cy="923330"/>
          </a:xfrm>
          <a:prstGeom prst="rect">
            <a:avLst/>
          </a:prstGeom>
        </p:spPr>
        <p:txBody>
          <a:bodyPr wrap="none">
            <a:spAutoFit/>
          </a:bodyPr>
          <a:lstStyle/>
          <a:p>
            <a:r>
              <a:rPr lang="en-US" dirty="0"/>
              <a:t>R script: 3_Alpha_diversity</a:t>
            </a:r>
          </a:p>
          <a:p>
            <a:endParaRPr lang="en-US" dirty="0"/>
          </a:p>
          <a:p>
            <a:r>
              <a:rPr lang="en-US" dirty="0"/>
              <a:t>Code chunk: 3.1.2b testing lists - Shannon diversity</a:t>
            </a:r>
          </a:p>
        </p:txBody>
      </p:sp>
      <p:sp>
        <p:nvSpPr>
          <p:cNvPr id="9" name="TextBox 8"/>
          <p:cNvSpPr txBox="1"/>
          <p:nvPr/>
        </p:nvSpPr>
        <p:spPr>
          <a:xfrm rot="984707">
            <a:off x="5953058" y="1601228"/>
            <a:ext cx="1702261" cy="369332"/>
          </a:xfrm>
          <a:prstGeom prst="rect">
            <a:avLst/>
          </a:prstGeom>
          <a:noFill/>
        </p:spPr>
        <p:txBody>
          <a:bodyPr wrap="none" rtlCol="0">
            <a:spAutoFit/>
          </a:bodyPr>
          <a:lstStyle/>
          <a:p>
            <a:r>
              <a:rPr lang="en-US" dirty="0"/>
              <a:t>Big block effects</a:t>
            </a:r>
          </a:p>
        </p:txBody>
      </p:sp>
      <p:sp>
        <p:nvSpPr>
          <p:cNvPr id="12" name="TextBox 11"/>
          <p:cNvSpPr txBox="1"/>
          <p:nvPr/>
        </p:nvSpPr>
        <p:spPr>
          <a:xfrm rot="562197">
            <a:off x="4847447" y="2470033"/>
            <a:ext cx="1824923" cy="369332"/>
          </a:xfrm>
          <a:prstGeom prst="rect">
            <a:avLst/>
          </a:prstGeom>
          <a:noFill/>
        </p:spPr>
        <p:txBody>
          <a:bodyPr wrap="none" rtlCol="0">
            <a:spAutoFit/>
          </a:bodyPr>
          <a:lstStyle/>
          <a:p>
            <a:r>
              <a:rPr lang="en-US" dirty="0"/>
              <a:t>Clear </a:t>
            </a:r>
            <a:r>
              <a:rPr lang="en-US" dirty="0" err="1"/>
              <a:t>MeJA</a:t>
            </a:r>
            <a:r>
              <a:rPr lang="en-US" dirty="0"/>
              <a:t> effect</a:t>
            </a:r>
          </a:p>
        </p:txBody>
      </p:sp>
      <p:sp>
        <p:nvSpPr>
          <p:cNvPr id="2" name="TextBox 1"/>
          <p:cNvSpPr txBox="1"/>
          <p:nvPr/>
        </p:nvSpPr>
        <p:spPr>
          <a:xfrm>
            <a:off x="314552" y="187036"/>
            <a:ext cx="6258060" cy="369332"/>
          </a:xfrm>
          <a:prstGeom prst="rect">
            <a:avLst/>
          </a:prstGeom>
          <a:noFill/>
        </p:spPr>
        <p:txBody>
          <a:bodyPr wrap="none" rtlCol="0">
            <a:spAutoFit/>
          </a:bodyPr>
          <a:lstStyle/>
          <a:p>
            <a:r>
              <a:rPr lang="en-US" dirty="0"/>
              <a:t>Split: $Root $Soil: no </a:t>
            </a:r>
            <a:r>
              <a:rPr lang="en-US" dirty="0" err="1"/>
              <a:t>Meja</a:t>
            </a:r>
            <a:r>
              <a:rPr lang="en-US" dirty="0"/>
              <a:t> effect, but plant effects are significant</a:t>
            </a:r>
          </a:p>
        </p:txBody>
      </p:sp>
    </p:spTree>
    <p:extLst>
      <p:ext uri="{BB962C8B-B14F-4D97-AF65-F5344CB8AC3E}">
        <p14:creationId xmlns:p14="http://schemas.microsoft.com/office/powerpoint/2010/main" val="738629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8535" r="44945" b="6520"/>
          <a:stretch/>
        </p:blipFill>
        <p:spPr bwMode="auto">
          <a:xfrm>
            <a:off x="0" y="0"/>
            <a:ext cx="12042650" cy="18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4964" y="4422533"/>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535" y="4422534"/>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734" y="2136533"/>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9694" y="2137561"/>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6305" y="1939332"/>
            <a:ext cx="3931269" cy="923330"/>
          </a:xfrm>
          <a:prstGeom prst="rect">
            <a:avLst/>
          </a:prstGeom>
          <a:noFill/>
        </p:spPr>
        <p:txBody>
          <a:bodyPr wrap="none" rtlCol="0">
            <a:spAutoFit/>
          </a:bodyPr>
          <a:lstStyle/>
          <a:p>
            <a:r>
              <a:rPr lang="en-US" dirty="0"/>
              <a:t>Networks differ from a random network</a:t>
            </a:r>
          </a:p>
          <a:p>
            <a:r>
              <a:rPr lang="en-US" dirty="0"/>
              <a:t>Good fit to power law</a:t>
            </a:r>
          </a:p>
          <a:p>
            <a:r>
              <a:rPr lang="en-US" dirty="0"/>
              <a:t>Soils more complex than root</a:t>
            </a:r>
          </a:p>
        </p:txBody>
      </p:sp>
      <p:sp>
        <p:nvSpPr>
          <p:cNvPr id="2" name="AutoShape 2" descr="http://127.0.0.1:28777/graphics/plot_zoom_png?width=1920&amp;height=1046"/>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990850"/>
            <a:ext cx="6900250" cy="375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7110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2916" y="5827630"/>
            <a:ext cx="10142099" cy="1477328"/>
          </a:xfrm>
          <a:prstGeom prst="rect">
            <a:avLst/>
          </a:prstGeom>
          <a:noFill/>
        </p:spPr>
        <p:txBody>
          <a:bodyPr wrap="square" rtlCol="0">
            <a:spAutoFit/>
          </a:bodyPr>
          <a:lstStyle/>
          <a:p>
            <a:r>
              <a:rPr lang="en-US" b="1" dirty="0" err="1"/>
              <a:t>Module_eingengene_correlations_to_plant_metadata</a:t>
            </a:r>
            <a:r>
              <a:rPr lang="en-US" dirty="0"/>
              <a:t>: Correlations between modules eigengenes (the decomposition of the module’s members CSS-transformed frequencies into a single principal component) and plant phenotype (plant dry weight, MYC2 expression and LOX2 expression). Correlations with p &gt;0,1 are omitted. Modules with less than 2 members and modules detached from the main network component are not shown.</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4061" y="2971469"/>
            <a:ext cx="3666775" cy="22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4112"/>
            <a:ext cx="4505902" cy="273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52" y="2959769"/>
            <a:ext cx="4463257"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916" y="91908"/>
            <a:ext cx="4720722" cy="286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82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353" y="3705831"/>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0583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573" y="379153"/>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 y="379154"/>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792478" cy="369332"/>
          </a:xfrm>
          <a:prstGeom prst="rect">
            <a:avLst/>
          </a:prstGeom>
          <a:noFill/>
        </p:spPr>
        <p:txBody>
          <a:bodyPr wrap="none" rtlCol="0">
            <a:spAutoFit/>
          </a:bodyPr>
          <a:lstStyle/>
          <a:p>
            <a:r>
              <a:rPr lang="en-US" dirty="0"/>
              <a:t>Class per module</a:t>
            </a:r>
          </a:p>
        </p:txBody>
      </p:sp>
      <p:sp>
        <p:nvSpPr>
          <p:cNvPr id="7" name="TextBox 6"/>
          <p:cNvSpPr txBox="1"/>
          <p:nvPr/>
        </p:nvSpPr>
        <p:spPr>
          <a:xfrm>
            <a:off x="3461470" y="6396335"/>
            <a:ext cx="4049860" cy="461665"/>
          </a:xfrm>
          <a:prstGeom prst="rect">
            <a:avLst/>
          </a:prstGeom>
          <a:noFill/>
        </p:spPr>
        <p:txBody>
          <a:bodyPr wrap="square" rtlCol="0">
            <a:spAutoFit/>
          </a:bodyPr>
          <a:lstStyle/>
          <a:p>
            <a:r>
              <a:rPr lang="en-US" sz="1200" dirty="0" err="1"/>
              <a:t>Figure_module_Class</a:t>
            </a:r>
            <a:r>
              <a:rPr lang="en-US" sz="1200" dirty="0"/>
              <a:t>: log-transformed </a:t>
            </a:r>
            <a:r>
              <a:rPr lang="en-US" sz="1200" dirty="0" err="1"/>
              <a:t>abudances</a:t>
            </a:r>
            <a:r>
              <a:rPr lang="en-US" sz="1200" dirty="0"/>
              <a:t> of ASVs present in the 6 first network modules, binned at Class level</a:t>
            </a:r>
          </a:p>
        </p:txBody>
      </p:sp>
    </p:spTree>
    <p:extLst>
      <p:ext uri="{BB962C8B-B14F-4D97-AF65-F5344CB8AC3E}">
        <p14:creationId xmlns:p14="http://schemas.microsoft.com/office/powerpoint/2010/main" val="37485717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872692" cy="369332"/>
          </a:xfrm>
          <a:prstGeom prst="rect">
            <a:avLst/>
          </a:prstGeom>
          <a:noFill/>
        </p:spPr>
        <p:txBody>
          <a:bodyPr wrap="none" rtlCol="0">
            <a:spAutoFit/>
          </a:bodyPr>
          <a:lstStyle/>
          <a:p>
            <a:r>
              <a:rPr lang="en-US" dirty="0"/>
              <a:t>Order per module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803" y="3765473"/>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27" y="342900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920" y="657093"/>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27" y="400189"/>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461470" y="6396335"/>
            <a:ext cx="4049860" cy="461665"/>
          </a:xfrm>
          <a:prstGeom prst="rect">
            <a:avLst/>
          </a:prstGeom>
          <a:noFill/>
        </p:spPr>
        <p:txBody>
          <a:bodyPr wrap="square" rtlCol="0">
            <a:spAutoFit/>
          </a:bodyPr>
          <a:lstStyle/>
          <a:p>
            <a:r>
              <a:rPr lang="en-US" sz="1200" dirty="0" err="1"/>
              <a:t>Figure_module_Orders</a:t>
            </a:r>
            <a:r>
              <a:rPr lang="en-US" sz="1200" dirty="0"/>
              <a:t>: log-transformed </a:t>
            </a:r>
            <a:r>
              <a:rPr lang="en-US" sz="1200" dirty="0" err="1"/>
              <a:t>abudances</a:t>
            </a:r>
            <a:r>
              <a:rPr lang="en-US" sz="1200" dirty="0"/>
              <a:t> of ASVs present in the 6 first network modules, binned at </a:t>
            </a:r>
            <a:r>
              <a:rPr lang="en-US" sz="1200" dirty="0" err="1"/>
              <a:t>Orderlevel</a:t>
            </a:r>
            <a:endParaRPr lang="en-US" sz="1200" dirty="0"/>
          </a:p>
        </p:txBody>
      </p:sp>
    </p:spTree>
    <p:extLst>
      <p:ext uri="{BB962C8B-B14F-4D97-AF65-F5344CB8AC3E}">
        <p14:creationId xmlns:p14="http://schemas.microsoft.com/office/powerpoint/2010/main" val="24650456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930528" cy="369332"/>
          </a:xfrm>
          <a:prstGeom prst="rect">
            <a:avLst/>
          </a:prstGeom>
          <a:noFill/>
        </p:spPr>
        <p:txBody>
          <a:bodyPr wrap="none" rtlCol="0">
            <a:spAutoFit/>
          </a:bodyPr>
          <a:lstStyle/>
          <a:p>
            <a:r>
              <a:rPr lang="en-US" dirty="0"/>
              <a:t>Family per module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201" y="3439848"/>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3439848"/>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892" y="44122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9" y="44122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461470" y="6396335"/>
            <a:ext cx="4049860" cy="461665"/>
          </a:xfrm>
          <a:prstGeom prst="rect">
            <a:avLst/>
          </a:prstGeom>
          <a:noFill/>
        </p:spPr>
        <p:txBody>
          <a:bodyPr wrap="square" rtlCol="0">
            <a:spAutoFit/>
          </a:bodyPr>
          <a:lstStyle/>
          <a:p>
            <a:r>
              <a:rPr lang="en-US" sz="1200" dirty="0" err="1"/>
              <a:t>Figure_module_Family</a:t>
            </a:r>
            <a:r>
              <a:rPr lang="en-US" sz="1200" dirty="0"/>
              <a:t>: log-transformed </a:t>
            </a:r>
            <a:r>
              <a:rPr lang="en-US" sz="1200" dirty="0" err="1"/>
              <a:t>abudances</a:t>
            </a:r>
            <a:r>
              <a:rPr lang="en-US" sz="1200" dirty="0"/>
              <a:t> of ASVs present in the 6 first network modules, binned at Family level</a:t>
            </a:r>
          </a:p>
        </p:txBody>
      </p:sp>
    </p:spTree>
    <p:extLst>
      <p:ext uri="{BB962C8B-B14F-4D97-AF65-F5344CB8AC3E}">
        <p14:creationId xmlns:p14="http://schemas.microsoft.com/office/powerpoint/2010/main" val="3599630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501" y="3707796"/>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7" y="3707797"/>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881925" cy="369332"/>
          </a:xfrm>
          <a:prstGeom prst="rect">
            <a:avLst/>
          </a:prstGeom>
          <a:noFill/>
        </p:spPr>
        <p:txBody>
          <a:bodyPr wrap="none" rtlCol="0">
            <a:spAutoFit/>
          </a:bodyPr>
          <a:lstStyle/>
          <a:p>
            <a:r>
              <a:rPr lang="en-US" dirty="0"/>
              <a:t>genus per module</a:t>
            </a:r>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501" y="44122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569826"/>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461470" y="6396335"/>
            <a:ext cx="4049860" cy="461665"/>
          </a:xfrm>
          <a:prstGeom prst="rect">
            <a:avLst/>
          </a:prstGeom>
          <a:noFill/>
        </p:spPr>
        <p:txBody>
          <a:bodyPr wrap="square" rtlCol="0">
            <a:spAutoFit/>
          </a:bodyPr>
          <a:lstStyle/>
          <a:p>
            <a:r>
              <a:rPr lang="en-US" sz="1200" dirty="0" err="1"/>
              <a:t>Figure_module_Genus</a:t>
            </a:r>
            <a:r>
              <a:rPr lang="en-US" sz="1200" dirty="0"/>
              <a:t>: log-transformed </a:t>
            </a:r>
            <a:r>
              <a:rPr lang="en-US" sz="1200" dirty="0" err="1"/>
              <a:t>abudances</a:t>
            </a:r>
            <a:r>
              <a:rPr lang="en-US" sz="1200" dirty="0"/>
              <a:t> of ASVs present in the 6 first network modules, binned at Genus level</a:t>
            </a:r>
          </a:p>
        </p:txBody>
      </p:sp>
    </p:spTree>
    <p:extLst>
      <p:ext uri="{BB962C8B-B14F-4D97-AF65-F5344CB8AC3E}">
        <p14:creationId xmlns:p14="http://schemas.microsoft.com/office/powerpoint/2010/main" val="36986318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25927/graphics/43f92442-9f9b-4b44-8b94-ad3144024491.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68275"/>
            <a:ext cx="319405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562350" y="310634"/>
            <a:ext cx="7169150" cy="646331"/>
          </a:xfrm>
          <a:prstGeom prst="rect">
            <a:avLst/>
          </a:prstGeom>
        </p:spPr>
        <p:txBody>
          <a:bodyPr wrap="square">
            <a:spAutoFit/>
          </a:bodyPr>
          <a:lstStyle/>
          <a:p>
            <a:r>
              <a:rPr lang="en-US" dirty="0"/>
              <a:t>figure_ASV_mod13: rarefied abundance of ASVs in module 13 of </a:t>
            </a:r>
            <a:r>
              <a:rPr lang="en-US" i="1" dirty="0"/>
              <a:t>A. thaliana</a:t>
            </a:r>
            <a:r>
              <a:rPr lang="en-US" dirty="0"/>
              <a:t> </a:t>
            </a:r>
            <a:r>
              <a:rPr lang="en-US" dirty="0" err="1"/>
              <a:t>endophytic</a:t>
            </a:r>
            <a:r>
              <a:rPr lang="en-US" dirty="0"/>
              <a:t> network, clustered per treatment</a:t>
            </a:r>
          </a:p>
        </p:txBody>
      </p:sp>
    </p:spTree>
    <p:extLst>
      <p:ext uri="{BB962C8B-B14F-4D97-AF65-F5344CB8AC3E}">
        <p14:creationId xmlns:p14="http://schemas.microsoft.com/office/powerpoint/2010/main" val="23967038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788" y="477164"/>
            <a:ext cx="2300103" cy="210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0794" y="477164"/>
            <a:ext cx="2200589" cy="201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244" y="461895"/>
            <a:ext cx="2230734" cy="204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364" y="461895"/>
            <a:ext cx="2200590" cy="201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23855" y="65796"/>
            <a:ext cx="951607" cy="369332"/>
          </a:xfrm>
          <a:prstGeom prst="rect">
            <a:avLst/>
          </a:prstGeom>
          <a:noFill/>
        </p:spPr>
        <p:txBody>
          <a:bodyPr wrap="none" rtlCol="0">
            <a:spAutoFit/>
          </a:bodyPr>
          <a:lstStyle/>
          <a:p>
            <a:r>
              <a:rPr lang="en-US" dirty="0"/>
              <a:t>AT roots</a:t>
            </a:r>
          </a:p>
        </p:txBody>
      </p:sp>
      <p:sp>
        <p:nvSpPr>
          <p:cNvPr id="8" name="TextBox 7"/>
          <p:cNvSpPr txBox="1"/>
          <p:nvPr/>
        </p:nvSpPr>
        <p:spPr>
          <a:xfrm>
            <a:off x="3893111" y="40201"/>
            <a:ext cx="798232" cy="369332"/>
          </a:xfrm>
          <a:prstGeom prst="rect">
            <a:avLst/>
          </a:prstGeom>
          <a:noFill/>
        </p:spPr>
        <p:txBody>
          <a:bodyPr wrap="none" rtlCol="0">
            <a:spAutoFit/>
          </a:bodyPr>
          <a:lstStyle/>
          <a:p>
            <a:r>
              <a:rPr lang="en-US" dirty="0"/>
              <a:t>AT Soil</a:t>
            </a:r>
          </a:p>
        </p:txBody>
      </p:sp>
      <p:sp>
        <p:nvSpPr>
          <p:cNvPr id="9" name="TextBox 8"/>
          <p:cNvSpPr txBox="1"/>
          <p:nvPr/>
        </p:nvSpPr>
        <p:spPr>
          <a:xfrm>
            <a:off x="6087450" y="92563"/>
            <a:ext cx="1001684" cy="369332"/>
          </a:xfrm>
          <a:prstGeom prst="rect">
            <a:avLst/>
          </a:prstGeom>
          <a:noFill/>
        </p:spPr>
        <p:txBody>
          <a:bodyPr wrap="none" rtlCol="0">
            <a:spAutoFit/>
          </a:bodyPr>
          <a:lstStyle/>
          <a:p>
            <a:r>
              <a:rPr lang="en-US" dirty="0"/>
              <a:t>BO roots</a:t>
            </a:r>
          </a:p>
        </p:txBody>
      </p:sp>
      <p:sp>
        <p:nvSpPr>
          <p:cNvPr id="10" name="TextBox 9"/>
          <p:cNvSpPr txBox="1"/>
          <p:nvPr/>
        </p:nvSpPr>
        <p:spPr>
          <a:xfrm>
            <a:off x="9145188" y="80393"/>
            <a:ext cx="848309" cy="369332"/>
          </a:xfrm>
          <a:prstGeom prst="rect">
            <a:avLst/>
          </a:prstGeom>
          <a:noFill/>
        </p:spPr>
        <p:txBody>
          <a:bodyPr wrap="none" rtlCol="0">
            <a:spAutoFit/>
          </a:bodyPr>
          <a:lstStyle/>
          <a:p>
            <a:r>
              <a:rPr lang="en-US" dirty="0"/>
              <a:t>BO Soil</a:t>
            </a: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9270" y="2656404"/>
            <a:ext cx="2520098" cy="2281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0496391" y="206144"/>
            <a:ext cx="1299037" cy="769441"/>
          </a:xfrm>
          <a:prstGeom prst="rect">
            <a:avLst/>
          </a:prstGeom>
          <a:noFill/>
        </p:spPr>
        <p:txBody>
          <a:bodyPr wrap="square" rtlCol="0">
            <a:spAutoFit/>
          </a:bodyPr>
          <a:lstStyle/>
          <a:p>
            <a:r>
              <a:rPr lang="en-US" sz="1100" dirty="0"/>
              <a:t>Connectors: link many modules </a:t>
            </a:r>
          </a:p>
          <a:p>
            <a:r>
              <a:rPr lang="en-US" sz="1100" dirty="0"/>
              <a:t>(sub-communities) together</a:t>
            </a:r>
          </a:p>
        </p:txBody>
      </p:sp>
      <p:sp>
        <p:nvSpPr>
          <p:cNvPr id="13" name="TextBox 12"/>
          <p:cNvSpPr txBox="1"/>
          <p:nvPr/>
        </p:nvSpPr>
        <p:spPr>
          <a:xfrm>
            <a:off x="10453680" y="1052728"/>
            <a:ext cx="1719155" cy="430887"/>
          </a:xfrm>
          <a:prstGeom prst="rect">
            <a:avLst/>
          </a:prstGeom>
          <a:noFill/>
        </p:spPr>
        <p:txBody>
          <a:bodyPr wrap="square" rtlCol="0">
            <a:spAutoFit/>
          </a:bodyPr>
          <a:lstStyle/>
          <a:p>
            <a:r>
              <a:rPr lang="en-US" sz="1100" dirty="0"/>
              <a:t>Hubs: Strongly structure a specific module</a:t>
            </a:r>
          </a:p>
        </p:txBody>
      </p:sp>
      <p:sp>
        <p:nvSpPr>
          <p:cNvPr id="12" name="Right Arrow 11"/>
          <p:cNvSpPr/>
          <p:nvPr/>
        </p:nvSpPr>
        <p:spPr>
          <a:xfrm rot="9022908">
            <a:off x="9549003" y="736986"/>
            <a:ext cx="888988" cy="29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6721516">
            <a:off x="9807119" y="1719117"/>
            <a:ext cx="652155" cy="128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3365" y="2656404"/>
            <a:ext cx="2509313" cy="2271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4052" y="2656403"/>
            <a:ext cx="2509313" cy="2271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89" y="2667242"/>
            <a:ext cx="2497342" cy="2260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ight Arrow 18"/>
          <p:cNvSpPr/>
          <p:nvPr/>
        </p:nvSpPr>
        <p:spPr>
          <a:xfrm rot="9022908">
            <a:off x="10051897" y="3002352"/>
            <a:ext cx="888988" cy="29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935850" y="2332817"/>
            <a:ext cx="1112124" cy="769441"/>
          </a:xfrm>
          <a:prstGeom prst="rect">
            <a:avLst/>
          </a:prstGeom>
          <a:noFill/>
        </p:spPr>
        <p:txBody>
          <a:bodyPr wrap="square" rtlCol="0">
            <a:spAutoFit/>
          </a:bodyPr>
          <a:lstStyle/>
          <a:p>
            <a:r>
              <a:rPr lang="en-US" sz="1100" dirty="0"/>
              <a:t>Keystones: Relevant in overall network structure</a:t>
            </a:r>
          </a:p>
        </p:txBody>
      </p:sp>
    </p:spTree>
    <p:extLst>
      <p:ext uri="{BB962C8B-B14F-4D97-AF65-F5344CB8AC3E}">
        <p14:creationId xmlns:p14="http://schemas.microsoft.com/office/powerpoint/2010/main" val="2071088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0953" r="55742" b="5494"/>
          <a:stretch/>
        </p:blipFill>
        <p:spPr bwMode="auto">
          <a:xfrm>
            <a:off x="70338" y="190919"/>
            <a:ext cx="6550557" cy="279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58" y="0"/>
            <a:ext cx="4329614" cy="351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61099" r="70742" b="29377"/>
          <a:stretch/>
        </p:blipFill>
        <p:spPr bwMode="auto">
          <a:xfrm>
            <a:off x="643094" y="3707843"/>
            <a:ext cx="10756360" cy="196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84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C5FD6A-ED89-458D-921A-BCE81912182A}"/>
              </a:ext>
            </a:extLst>
          </p:cNvPr>
          <p:cNvSpPr txBox="1"/>
          <p:nvPr/>
        </p:nvSpPr>
        <p:spPr>
          <a:xfrm>
            <a:off x="8931506" y="6038414"/>
            <a:ext cx="3169457" cy="900246"/>
          </a:xfrm>
          <a:prstGeom prst="rect">
            <a:avLst/>
          </a:prstGeom>
          <a:noFill/>
        </p:spPr>
        <p:txBody>
          <a:bodyPr wrap="none" rtlCol="0">
            <a:spAutoFit/>
          </a:bodyPr>
          <a:lstStyle/>
          <a:p>
            <a:endParaRPr lang="en-US" sz="1050"/>
          </a:p>
          <a:p>
            <a:r>
              <a:rPr lang="en-US" sz="1050"/>
              <a:t>Phenological stages of current plants: current planning</a:t>
            </a:r>
            <a:br>
              <a:rPr lang="en-US" sz="1050"/>
            </a:br>
            <a:r>
              <a:rPr lang="en-US" sz="1050"/>
              <a:t>Plant traits, what to measure? </a:t>
            </a:r>
          </a:p>
          <a:p>
            <a:r>
              <a:rPr lang="en-US" sz="1050" b="1"/>
              <a:t>Scanning with Justin</a:t>
            </a:r>
          </a:p>
          <a:p>
            <a:endParaRPr lang="en-US" sz="1050"/>
          </a:p>
        </p:txBody>
      </p:sp>
      <p:sp>
        <p:nvSpPr>
          <p:cNvPr id="3" name="TextBox 2">
            <a:extLst>
              <a:ext uri="{FF2B5EF4-FFF2-40B4-BE49-F238E27FC236}">
                <a16:creationId xmlns:a16="http://schemas.microsoft.com/office/drawing/2014/main" xmlns="" id="{76525C3F-5652-48F9-8678-25D7822F6F4B}"/>
              </a:ext>
            </a:extLst>
          </p:cNvPr>
          <p:cNvSpPr txBox="1"/>
          <p:nvPr/>
        </p:nvSpPr>
        <p:spPr>
          <a:xfrm>
            <a:off x="525395" y="1952527"/>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xmlns="" id="{AE252265-4E92-46C5-A064-62707F7467CB}"/>
              </a:ext>
            </a:extLst>
          </p:cNvPr>
          <p:cNvSpPr txBox="1"/>
          <p:nvPr/>
        </p:nvSpPr>
        <p:spPr>
          <a:xfrm>
            <a:off x="525520" y="4303055"/>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4x/week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3743422D-FD5D-49D0-8B8E-1C186B3FC3C8}"/>
              </a:ext>
            </a:extLst>
          </p:cNvPr>
          <p:cNvSpPr txBox="1"/>
          <p:nvPr/>
        </p:nvSpPr>
        <p:spPr>
          <a:xfrm>
            <a:off x="1075784" y="2928414"/>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xmlns="" id="{7553F71D-2E41-4753-8F65-1DD8A609635B}"/>
              </a:ext>
            </a:extLst>
          </p:cNvPr>
          <p:cNvGrpSpPr/>
          <p:nvPr/>
        </p:nvGrpSpPr>
        <p:grpSpPr>
          <a:xfrm>
            <a:off x="1166336" y="2290952"/>
            <a:ext cx="409617" cy="635483"/>
            <a:chOff x="9289076" y="2168875"/>
            <a:chExt cx="409617" cy="635483"/>
          </a:xfrm>
        </p:grpSpPr>
        <p:sp>
          <p:nvSpPr>
            <p:cNvPr id="7" name="Trapezoid 6">
              <a:extLst>
                <a:ext uri="{FF2B5EF4-FFF2-40B4-BE49-F238E27FC236}">
                  <a16:creationId xmlns:a16="http://schemas.microsoft.com/office/drawing/2014/main" xmlns="" id="{3785F9AD-4D6F-4D91-9967-2CF33F613874}"/>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xmlns="" id="{76BF95F2-E426-4238-93C9-36E8E44165D2}"/>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xmlns="" id="{9692475C-B200-4991-93CF-24794200A118}"/>
                </a:ext>
              </a:extLst>
            </p:cNvPr>
            <p:cNvGrpSpPr/>
            <p:nvPr/>
          </p:nvGrpSpPr>
          <p:grpSpPr>
            <a:xfrm>
              <a:off x="9289076" y="2168875"/>
              <a:ext cx="404813" cy="384026"/>
              <a:chOff x="3081337" y="504825"/>
              <a:chExt cx="404813" cy="514350"/>
            </a:xfrm>
          </p:grpSpPr>
          <p:cxnSp>
            <p:nvCxnSpPr>
              <p:cNvPr id="10" name="Straight Arrow Connector 9">
                <a:extLst>
                  <a:ext uri="{FF2B5EF4-FFF2-40B4-BE49-F238E27FC236}">
                    <a16:creationId xmlns:a16="http://schemas.microsoft.com/office/drawing/2014/main" xmlns="" id="{847F5C28-9E88-45F5-B612-8A1DF594B04E}"/>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 name="Teardrop 10">
                <a:extLst>
                  <a:ext uri="{FF2B5EF4-FFF2-40B4-BE49-F238E27FC236}">
                    <a16:creationId xmlns:a16="http://schemas.microsoft.com/office/drawing/2014/main" xmlns="" id="{866F65F3-24A5-494B-A4F6-D84E91074A6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ardrop 11">
                <a:extLst>
                  <a:ext uri="{FF2B5EF4-FFF2-40B4-BE49-F238E27FC236}">
                    <a16:creationId xmlns:a16="http://schemas.microsoft.com/office/drawing/2014/main" xmlns="" id="{DFA2DAD5-16B4-4FE9-A6D6-F05AB15F4D2E}"/>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 name="Group 12">
            <a:extLst>
              <a:ext uri="{FF2B5EF4-FFF2-40B4-BE49-F238E27FC236}">
                <a16:creationId xmlns:a16="http://schemas.microsoft.com/office/drawing/2014/main" xmlns="" id="{5D697CB2-C893-4113-B880-F2836CFE167A}"/>
              </a:ext>
            </a:extLst>
          </p:cNvPr>
          <p:cNvGrpSpPr/>
          <p:nvPr/>
        </p:nvGrpSpPr>
        <p:grpSpPr>
          <a:xfrm>
            <a:off x="759060" y="3368262"/>
            <a:ext cx="409617" cy="635483"/>
            <a:chOff x="9289076" y="2168875"/>
            <a:chExt cx="409617" cy="635483"/>
          </a:xfrm>
        </p:grpSpPr>
        <p:sp>
          <p:nvSpPr>
            <p:cNvPr id="14" name="Trapezoid 13">
              <a:extLst>
                <a:ext uri="{FF2B5EF4-FFF2-40B4-BE49-F238E27FC236}">
                  <a16:creationId xmlns:a16="http://schemas.microsoft.com/office/drawing/2014/main" xmlns="" id="{15778EC2-5C50-446C-8950-451EC72323F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xmlns="" id="{992C0546-17CC-4E07-B96B-F6788053053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xmlns="" id="{1A3397ED-9695-475B-9D5B-C11104FDCA7D}"/>
                </a:ext>
              </a:extLst>
            </p:cNvPr>
            <p:cNvGrpSpPr/>
            <p:nvPr/>
          </p:nvGrpSpPr>
          <p:grpSpPr>
            <a:xfrm>
              <a:off x="9289076" y="2168875"/>
              <a:ext cx="404813" cy="384026"/>
              <a:chOff x="3081337" y="504825"/>
              <a:chExt cx="404813" cy="514350"/>
            </a:xfrm>
          </p:grpSpPr>
          <p:cxnSp>
            <p:nvCxnSpPr>
              <p:cNvPr id="17" name="Straight Arrow Connector 16">
                <a:extLst>
                  <a:ext uri="{FF2B5EF4-FFF2-40B4-BE49-F238E27FC236}">
                    <a16:creationId xmlns:a16="http://schemas.microsoft.com/office/drawing/2014/main" xmlns="" id="{A82D81DE-1A20-4406-9F81-D0DA1CB14D11}"/>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8" name="Teardrop 17">
                <a:extLst>
                  <a:ext uri="{FF2B5EF4-FFF2-40B4-BE49-F238E27FC236}">
                    <a16:creationId xmlns:a16="http://schemas.microsoft.com/office/drawing/2014/main" xmlns="" id="{A958D5F4-6849-455F-8F5E-C479284F1F36}"/>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ardrop 18">
                <a:extLst>
                  <a:ext uri="{FF2B5EF4-FFF2-40B4-BE49-F238E27FC236}">
                    <a16:creationId xmlns:a16="http://schemas.microsoft.com/office/drawing/2014/main" xmlns="" id="{0B2C4537-9205-46B5-B416-540F56BC8709}"/>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0" name="TextBox 19">
            <a:extLst>
              <a:ext uri="{FF2B5EF4-FFF2-40B4-BE49-F238E27FC236}">
                <a16:creationId xmlns:a16="http://schemas.microsoft.com/office/drawing/2014/main" xmlns="" id="{316BC602-104C-486B-9124-49E1C5BC29E6}"/>
              </a:ext>
            </a:extLst>
          </p:cNvPr>
          <p:cNvSpPr txBox="1"/>
          <p:nvPr/>
        </p:nvSpPr>
        <p:spPr>
          <a:xfrm>
            <a:off x="727332" y="3992586"/>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21" name="Group 20">
            <a:extLst>
              <a:ext uri="{FF2B5EF4-FFF2-40B4-BE49-F238E27FC236}">
                <a16:creationId xmlns:a16="http://schemas.microsoft.com/office/drawing/2014/main" xmlns="" id="{1A316C36-1057-48F9-B8A3-F581BC136305}"/>
              </a:ext>
            </a:extLst>
          </p:cNvPr>
          <p:cNvGrpSpPr/>
          <p:nvPr/>
        </p:nvGrpSpPr>
        <p:grpSpPr>
          <a:xfrm>
            <a:off x="1442232" y="3368262"/>
            <a:ext cx="409617" cy="635483"/>
            <a:chOff x="9289076" y="2168875"/>
            <a:chExt cx="409617" cy="635483"/>
          </a:xfrm>
        </p:grpSpPr>
        <p:sp>
          <p:nvSpPr>
            <p:cNvPr id="22" name="Trapezoid 21">
              <a:extLst>
                <a:ext uri="{FF2B5EF4-FFF2-40B4-BE49-F238E27FC236}">
                  <a16:creationId xmlns:a16="http://schemas.microsoft.com/office/drawing/2014/main" xmlns="" id="{3501BFAE-45C7-4123-AC10-C858B90954AE}"/>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xmlns="" id="{AD3FF071-D996-4A5C-8757-DF9E92FA100E}"/>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xmlns="" id="{4095E813-5636-4C52-8DE6-786B3259B524}"/>
                </a:ext>
              </a:extLst>
            </p:cNvPr>
            <p:cNvGrpSpPr/>
            <p:nvPr/>
          </p:nvGrpSpPr>
          <p:grpSpPr>
            <a:xfrm>
              <a:off x="9289076" y="2168875"/>
              <a:ext cx="404813" cy="384026"/>
              <a:chOff x="3081337" y="504825"/>
              <a:chExt cx="404813" cy="514350"/>
            </a:xfrm>
          </p:grpSpPr>
          <p:cxnSp>
            <p:nvCxnSpPr>
              <p:cNvPr id="25" name="Straight Arrow Connector 24">
                <a:extLst>
                  <a:ext uri="{FF2B5EF4-FFF2-40B4-BE49-F238E27FC236}">
                    <a16:creationId xmlns:a16="http://schemas.microsoft.com/office/drawing/2014/main" xmlns="" id="{F22BF73A-264F-4AD5-AFDD-2CD2E42FB993}"/>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26" name="Teardrop 25">
                <a:extLst>
                  <a:ext uri="{FF2B5EF4-FFF2-40B4-BE49-F238E27FC236}">
                    <a16:creationId xmlns:a16="http://schemas.microsoft.com/office/drawing/2014/main" xmlns="" id="{471D1D0B-31AA-4900-80C3-9848122574A5}"/>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ardrop 26">
                <a:extLst>
                  <a:ext uri="{FF2B5EF4-FFF2-40B4-BE49-F238E27FC236}">
                    <a16:creationId xmlns:a16="http://schemas.microsoft.com/office/drawing/2014/main" xmlns="" id="{F669ED06-D4A9-4A9C-89ED-12D9D73329C6}"/>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TextBox 27">
            <a:extLst>
              <a:ext uri="{FF2B5EF4-FFF2-40B4-BE49-F238E27FC236}">
                <a16:creationId xmlns:a16="http://schemas.microsoft.com/office/drawing/2014/main" xmlns="" id="{A5BD7CD3-2CD9-4B7B-91FD-A0B81D629DA6}"/>
              </a:ext>
            </a:extLst>
          </p:cNvPr>
          <p:cNvSpPr txBox="1"/>
          <p:nvPr/>
        </p:nvSpPr>
        <p:spPr>
          <a:xfrm>
            <a:off x="1381381" y="3998935"/>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xmlns="" id="{874B21F7-BE8A-420F-BFB2-B717632B1CBD}"/>
              </a:ext>
            </a:extLst>
          </p:cNvPr>
          <p:cNvCxnSpPr>
            <a:cxnSpLocks/>
          </p:cNvCxnSpPr>
          <p:nvPr/>
        </p:nvCxnSpPr>
        <p:spPr>
          <a:xfrm flipH="1">
            <a:off x="1079451" y="3167334"/>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AD536DF2-6755-4242-9317-B916BF74EAFD}"/>
              </a:ext>
            </a:extLst>
          </p:cNvPr>
          <p:cNvCxnSpPr>
            <a:cxnSpLocks/>
          </p:cNvCxnSpPr>
          <p:nvPr/>
        </p:nvCxnSpPr>
        <p:spPr>
          <a:xfrm>
            <a:off x="1585659" y="3173684"/>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xmlns="" id="{80613BA2-62EA-4130-9DBD-7DA8990FF461}"/>
              </a:ext>
            </a:extLst>
          </p:cNvPr>
          <p:cNvGrpSpPr/>
          <p:nvPr/>
        </p:nvGrpSpPr>
        <p:grpSpPr>
          <a:xfrm>
            <a:off x="7547291" y="686900"/>
            <a:ext cx="2822568" cy="1419515"/>
            <a:chOff x="2952141" y="2324557"/>
            <a:chExt cx="2822568" cy="1419515"/>
          </a:xfrm>
        </p:grpSpPr>
        <p:sp>
          <p:nvSpPr>
            <p:cNvPr id="32" name="TextBox 31">
              <a:extLst>
                <a:ext uri="{FF2B5EF4-FFF2-40B4-BE49-F238E27FC236}">
                  <a16:creationId xmlns:a16="http://schemas.microsoft.com/office/drawing/2014/main" xmlns="" id="{4CA0AC74-71D5-4676-9830-9D027836B546}"/>
                </a:ext>
              </a:extLst>
            </p:cNvPr>
            <p:cNvSpPr txBox="1"/>
            <p:nvPr/>
          </p:nvSpPr>
          <p:spPr>
            <a:xfrm>
              <a:off x="2952141" y="2324557"/>
              <a:ext cx="2822568"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1 + 2 =  9 species + 2x </a:t>
              </a:r>
              <a:r>
                <a:rPr kumimoji="0" lang="en-US" sz="1200" b="1" i="1" u="none" strike="noStrike" kern="1200" cap="none" spc="0" normalizeH="0" baseline="0" noProof="0">
                  <a:ln>
                    <a:noFill/>
                  </a:ln>
                  <a:solidFill>
                    <a:prstClr val="black"/>
                  </a:solidFill>
                  <a:effectLst/>
                  <a:uLnTx/>
                  <a:uFillTx/>
                  <a:latin typeface="Calibri" panose="020F0502020204030204"/>
                  <a:ea typeface="+mn-ea"/>
                  <a:cs typeface="+mn-cs"/>
                </a:rPr>
                <a:t>B. </a:t>
              </a:r>
              <a:r>
                <a:rPr kumimoji="0" lang="en-US" sz="1200" b="1" i="1" u="none" strike="noStrike" kern="1200" cap="none" spc="0" normalizeH="0" baseline="0" noProof="0" err="1">
                  <a:ln>
                    <a:noFill/>
                  </a:ln>
                  <a:solidFill>
                    <a:prstClr val="black"/>
                  </a:solidFill>
                  <a:effectLst/>
                  <a:uLnTx/>
                  <a:uFillTx/>
                  <a:latin typeface="Calibri" panose="020F0502020204030204"/>
                  <a:ea typeface="+mn-ea"/>
                  <a:cs typeface="+mn-cs"/>
                </a:rPr>
                <a:t>oleraceae</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xmlns="" id="{643F0750-3F42-48F7-A287-496210169B7E}"/>
                </a:ext>
              </a:extLst>
            </p:cNvPr>
            <p:cNvSpPr txBox="1"/>
            <p:nvPr/>
          </p:nvSpPr>
          <p:spPr>
            <a:xfrm>
              <a:off x="3445979" y="2831709"/>
              <a:ext cx="1985865"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0000"/>
                  </a:solidFill>
                  <a:effectLst/>
                  <a:uLnTx/>
                  <a:uFillTx/>
                  <a:latin typeface="Calibri" panose="020F0502020204030204"/>
                  <a:ea typeface="+mn-ea"/>
                  <a:cs typeface="+mn-cs"/>
                </a:rPr>
                <a:t>1</a:t>
              </a:r>
              <a:r>
                <a:rPr kumimoji="0" lang="en-US" sz="1200" b="1" i="0" u="none" strike="noStrike" kern="1200" cap="none" spc="0" normalizeH="0" baseline="30000" noProof="0">
                  <a:ln>
                    <a:noFill/>
                  </a:ln>
                  <a:solidFill>
                    <a:srgbClr val="FF0000"/>
                  </a:solidFill>
                  <a:effectLst/>
                  <a:uLnTx/>
                  <a:uFillTx/>
                  <a:latin typeface="Calibri" panose="020F0502020204030204"/>
                  <a:ea typeface="+mn-ea"/>
                  <a:cs typeface="+mn-cs"/>
                </a:rPr>
                <a:t>st</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5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xmlns="" id="{A008756B-C737-4825-917B-F9909B2BC52A}"/>
                </a:ext>
              </a:extLst>
            </p:cNvPr>
            <p:cNvSpPr txBox="1"/>
            <p:nvPr/>
          </p:nvSpPr>
          <p:spPr>
            <a:xfrm>
              <a:off x="3445979" y="3149391"/>
              <a:ext cx="2019079"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6"/>
                  </a:solidFill>
                  <a:effectLst/>
                  <a:uLnTx/>
                  <a:uFillTx/>
                  <a:latin typeface="Calibri" panose="020F0502020204030204"/>
                  <a:ea typeface="+mn-ea"/>
                  <a:cs typeface="+mn-cs"/>
                </a:rPr>
                <a:t>2</a:t>
              </a:r>
              <a:r>
                <a:rPr kumimoji="0" lang="en-US" sz="1200" b="1" i="0" u="none" strike="noStrike" kern="1200" cap="none" spc="0" normalizeH="0" baseline="30000" noProof="0">
                  <a:ln>
                    <a:noFill/>
                  </a:ln>
                  <a:solidFill>
                    <a:schemeClr val="accent6"/>
                  </a:solidFill>
                  <a:effectLst/>
                  <a:uLnTx/>
                  <a:uFillTx/>
                  <a:latin typeface="Calibri" panose="020F0502020204030204"/>
                  <a:ea typeface="+mn-ea"/>
                  <a:cs typeface="+mn-cs"/>
                </a:rPr>
                <a:t>nd</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4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xmlns="" id="{A7F21D12-E79C-45AB-B84F-9943FF3CE501}"/>
                </a:ext>
              </a:extLst>
            </p:cNvPr>
            <p:cNvSpPr txBox="1"/>
            <p:nvPr/>
          </p:nvSpPr>
          <p:spPr>
            <a:xfrm>
              <a:off x="3445979" y="3467073"/>
              <a:ext cx="2019079" cy="276999"/>
            </a:xfrm>
            <a:prstGeom prst="rect">
              <a:avLst/>
            </a:prstGeom>
            <a:noFill/>
            <a:ln>
              <a:noFill/>
            </a:ln>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3</a:t>
              </a:r>
              <a:r>
                <a:rPr kumimoji="0" lang="en-US" sz="1200" b="1" i="0" u="none" strike="noStrike" kern="1200" cap="none" spc="0" normalizeH="0" baseline="30000" noProof="0">
                  <a:ln>
                    <a:noFill/>
                  </a:ln>
                  <a:solidFill>
                    <a:prstClr val="black"/>
                  </a:solidFill>
                  <a:effectLst/>
                  <a:uLnTx/>
                  <a:uFillTx/>
                  <a:latin typeface="Calibri" panose="020F0502020204030204"/>
                  <a:ea typeface="+mn-ea"/>
                  <a:cs typeface="+mn-cs"/>
                </a:rPr>
                <a:t>rd</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2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xmlns="" id="{46694446-0347-4861-A0E3-FD5810FF2630}"/>
              </a:ext>
            </a:extLst>
          </p:cNvPr>
          <p:cNvGrpSpPr/>
          <p:nvPr/>
        </p:nvGrpSpPr>
        <p:grpSpPr>
          <a:xfrm>
            <a:off x="6362066" y="3144051"/>
            <a:ext cx="4489161" cy="870161"/>
            <a:chOff x="6362066" y="3144051"/>
            <a:chExt cx="4489161" cy="870161"/>
          </a:xfrm>
        </p:grpSpPr>
        <p:cxnSp>
          <p:nvCxnSpPr>
            <p:cNvPr id="37" name="Straight Connector 36">
              <a:extLst>
                <a:ext uri="{FF2B5EF4-FFF2-40B4-BE49-F238E27FC236}">
                  <a16:creationId xmlns:a16="http://schemas.microsoft.com/office/drawing/2014/main" xmlns="" id="{4F186C3C-C42B-42B8-A824-64C7F1D36A3A}"/>
                </a:ext>
              </a:extLst>
            </p:cNvPr>
            <p:cNvCxnSpPr/>
            <p:nvPr/>
          </p:nvCxnSpPr>
          <p:spPr>
            <a:xfrm>
              <a:off x="7111466" y="3361995"/>
              <a:ext cx="30968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33E94F70-7A9A-4919-AD1E-DE6407C53822}"/>
                </a:ext>
              </a:extLst>
            </p:cNvPr>
            <p:cNvCxnSpPr>
              <a:cxnSpLocks/>
            </p:cNvCxnSpPr>
            <p:nvPr/>
          </p:nvCxnSpPr>
          <p:spPr>
            <a:xfrm>
              <a:off x="7637640" y="3684913"/>
              <a:ext cx="3213587"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286A3D48-6C9F-4C7F-B4E4-9286514597C7}"/>
                </a:ext>
              </a:extLst>
            </p:cNvPr>
            <p:cNvSpPr txBox="1"/>
            <p:nvPr/>
          </p:nvSpPr>
          <p:spPr>
            <a:xfrm>
              <a:off x="6362066" y="3253095"/>
              <a:ext cx="715773"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1</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xmlns="" id="{1267FB27-71A2-47FE-B139-822FF4AD1D62}"/>
                </a:ext>
              </a:extLst>
            </p:cNvPr>
            <p:cNvSpPr txBox="1"/>
            <p:nvPr/>
          </p:nvSpPr>
          <p:spPr>
            <a:xfrm>
              <a:off x="6921867" y="3547184"/>
              <a:ext cx="715773"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2</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xmlns="" id="{03C85441-DC30-4DA2-8DCF-88345978744D}"/>
                </a:ext>
              </a:extLst>
            </p:cNvPr>
            <p:cNvCxnSpPr/>
            <p:nvPr/>
          </p:nvCxnSpPr>
          <p:spPr>
            <a:xfrm>
              <a:off x="7846870" y="3144051"/>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C3CDDF9C-1D4B-4D70-88EF-BDAA8F611C15}"/>
                </a:ext>
              </a:extLst>
            </p:cNvPr>
            <p:cNvCxnSpPr/>
            <p:nvPr/>
          </p:nvCxnSpPr>
          <p:spPr>
            <a:xfrm>
              <a:off x="8398841" y="3151825"/>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D7D232A3-1271-4E63-888E-11016B2E93C0}"/>
                </a:ext>
              </a:extLst>
            </p:cNvPr>
            <p:cNvCxnSpPr/>
            <p:nvPr/>
          </p:nvCxnSpPr>
          <p:spPr>
            <a:xfrm>
              <a:off x="8904793" y="3170745"/>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A2AD2059-21F8-4644-B748-BD9E0E06AE04}"/>
                </a:ext>
              </a:extLst>
            </p:cNvPr>
            <p:cNvCxnSpPr/>
            <p:nvPr/>
          </p:nvCxnSpPr>
          <p:spPr>
            <a:xfrm>
              <a:off x="9450141" y="3184967"/>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4BACF92C-3A04-4D66-BB73-8D501F3D1273}"/>
                </a:ext>
              </a:extLst>
            </p:cNvPr>
            <p:cNvCxnSpPr/>
            <p:nvPr/>
          </p:nvCxnSpPr>
          <p:spPr>
            <a:xfrm>
              <a:off x="8440601" y="3151825"/>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5DEA9A84-3833-4066-A8CD-C9C545EEEDAE}"/>
                </a:ext>
              </a:extLst>
            </p:cNvPr>
            <p:cNvCxnSpPr/>
            <p:nvPr/>
          </p:nvCxnSpPr>
          <p:spPr>
            <a:xfrm>
              <a:off x="8939228" y="3178694"/>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588662AD-C27A-4179-B155-A879F242773D}"/>
                </a:ext>
              </a:extLst>
            </p:cNvPr>
            <p:cNvCxnSpPr/>
            <p:nvPr/>
          </p:nvCxnSpPr>
          <p:spPr>
            <a:xfrm>
              <a:off x="9486060" y="3203027"/>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11E8D9BE-B618-42E9-9A94-87E53FD609F5}"/>
                </a:ext>
              </a:extLst>
            </p:cNvPr>
            <p:cNvCxnSpPr/>
            <p:nvPr/>
          </p:nvCxnSpPr>
          <p:spPr>
            <a:xfrm>
              <a:off x="9934034" y="3194991"/>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5D848D3B-579A-4674-9C6B-078D8283DA95}"/>
                </a:ext>
              </a:extLst>
            </p:cNvPr>
            <p:cNvCxnSpPr/>
            <p:nvPr/>
          </p:nvCxnSpPr>
          <p:spPr>
            <a:xfrm>
              <a:off x="8984691" y="3169816"/>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00B50367-0695-4083-A585-A63370427DD2}"/>
                </a:ext>
              </a:extLst>
            </p:cNvPr>
            <p:cNvCxnSpPr/>
            <p:nvPr/>
          </p:nvCxnSpPr>
          <p:spPr>
            <a:xfrm>
              <a:off x="9545462" y="3197789"/>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BC71601E-E445-4531-8C02-2821928C1CF9}"/>
                </a:ext>
              </a:extLst>
            </p:cNvPr>
            <p:cNvCxnSpPr/>
            <p:nvPr/>
          </p:nvCxnSpPr>
          <p:spPr>
            <a:xfrm>
              <a:off x="9971590" y="3178694"/>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B9AFCE61-5750-4EAB-B542-897549758C49}"/>
                </a:ext>
              </a:extLst>
            </p:cNvPr>
            <p:cNvCxnSpPr/>
            <p:nvPr/>
          </p:nvCxnSpPr>
          <p:spPr>
            <a:xfrm>
              <a:off x="10379964" y="3223495"/>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xmlns="" id="{A6904530-707A-4078-9DB3-C7156578254C}"/>
              </a:ext>
            </a:extLst>
          </p:cNvPr>
          <p:cNvGrpSpPr/>
          <p:nvPr/>
        </p:nvGrpSpPr>
        <p:grpSpPr>
          <a:xfrm>
            <a:off x="3027801" y="2761297"/>
            <a:ext cx="2064385" cy="1941868"/>
            <a:chOff x="6987920" y="3354085"/>
            <a:chExt cx="2064385" cy="1941868"/>
          </a:xfrm>
        </p:grpSpPr>
        <p:sp>
          <p:nvSpPr>
            <p:cNvPr id="31" name="TextBox 30">
              <a:extLst>
                <a:ext uri="{FF2B5EF4-FFF2-40B4-BE49-F238E27FC236}">
                  <a16:creationId xmlns:a16="http://schemas.microsoft.com/office/drawing/2014/main" xmlns="" id="{B1108D97-4575-42B8-814D-7081C266196C}"/>
                </a:ext>
              </a:extLst>
            </p:cNvPr>
            <p:cNvSpPr txBox="1"/>
            <p:nvPr/>
          </p:nvSpPr>
          <p:spPr>
            <a:xfrm>
              <a:off x="6987920" y="3687502"/>
              <a:ext cx="643188" cy="1200329"/>
            </a:xfrm>
            <a:prstGeom prst="rect">
              <a:avLst/>
            </a:prstGeom>
            <a:noFill/>
          </p:spPr>
          <p:txBody>
            <a:bodyPr wrap="non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0.5mM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1mM</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xmlns="" id="{80BBBDCD-3EBE-4F5D-95E3-C255F1F0DB43}"/>
                </a:ext>
              </a:extLst>
            </p:cNvPr>
            <p:cNvSpPr txBox="1"/>
            <p:nvPr/>
          </p:nvSpPr>
          <p:spPr>
            <a:xfrm>
              <a:off x="7665387" y="3354085"/>
              <a:ext cx="1192955" cy="861774"/>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Camelina sativa</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Berteroa</a:t>
              </a:r>
              <a:r>
                <a:rPr lang="en-US" sz="1000" i="1">
                  <a:solidFill>
                    <a:prstClr val="black"/>
                  </a:solidFill>
                  <a:latin typeface="Calibri" panose="020F0502020204030204"/>
                </a:rPr>
                <a:t> </a:t>
              </a:r>
              <a:r>
                <a:rPr lang="en-US" sz="1000" i="1" err="1">
                  <a:solidFill>
                    <a:prstClr val="black"/>
                  </a:solidFill>
                  <a:latin typeface="Calibri" panose="020F0502020204030204"/>
                </a:rPr>
                <a:t>incana</a:t>
              </a:r>
              <a:r>
                <a:rPr lang="en-US" sz="1000" i="1">
                  <a:solidFill>
                    <a:prstClr val="black"/>
                  </a:solidFill>
                  <a:latin typeface="Calibri" panose="020F0502020204030204"/>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Arabis</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glabra </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latin typeface="Calibri" panose="020F0502020204030204"/>
                </a:rPr>
                <a:t>B. </a:t>
              </a:r>
              <a:r>
                <a:rPr lang="en-US" sz="1000" i="1" err="1">
                  <a:solidFill>
                    <a:prstClr val="black"/>
                  </a:solidFill>
                  <a:latin typeface="Calibri" panose="020F0502020204030204"/>
                </a:rPr>
                <a:t>oleraceae</a:t>
              </a:r>
              <a:r>
                <a:rPr lang="en-US" sz="1000" i="1">
                  <a:solidFill>
                    <a:prstClr val="black"/>
                  </a:solidFill>
                  <a:latin typeface="Calibri" panose="020F0502020204030204"/>
                </a:rPr>
                <a:t> wild</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B. </a:t>
              </a: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oleraceae</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Rivera</a:t>
              </a:r>
            </a:p>
          </p:txBody>
        </p:sp>
        <p:sp>
          <p:nvSpPr>
            <p:cNvPr id="57" name="TextBox 56">
              <a:extLst>
                <a:ext uri="{FF2B5EF4-FFF2-40B4-BE49-F238E27FC236}">
                  <a16:creationId xmlns:a16="http://schemas.microsoft.com/office/drawing/2014/main" xmlns="" id="{ED062B9B-10C1-4B19-9DAE-A4706E0E56B2}"/>
                </a:ext>
              </a:extLst>
            </p:cNvPr>
            <p:cNvSpPr txBox="1"/>
            <p:nvPr/>
          </p:nvSpPr>
          <p:spPr>
            <a:xfrm>
              <a:off x="7665387" y="4434179"/>
              <a:ext cx="1386918" cy="861774"/>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Brassica </a:t>
              </a: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nigra</a:t>
              </a:r>
              <a:endParaRPr kumimoji="0" lang="en-US" sz="1000" i="1"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Sinapis</a:t>
              </a:r>
              <a:r>
                <a:rPr lang="en-US" sz="1000" i="1">
                  <a:solidFill>
                    <a:prstClr val="black"/>
                  </a:solidFill>
                  <a:latin typeface="Calibri" panose="020F0502020204030204"/>
                </a:rPr>
                <a:t> arvensis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Barbarea</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vulgaris</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Capsella</a:t>
              </a:r>
              <a:r>
                <a:rPr lang="en-US" sz="1000" i="1">
                  <a:solidFill>
                    <a:prstClr val="black"/>
                  </a:solidFill>
                  <a:latin typeface="Calibri" panose="020F0502020204030204"/>
                </a:rPr>
                <a:t> bursa-pastoris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Brassic</a:t>
              </a:r>
              <a:r>
                <a:rPr lang="en-US" sz="1000" i="1">
                  <a:solidFill>
                    <a:prstClr val="black"/>
                  </a:solidFill>
                  <a:latin typeface="Calibri" panose="020F0502020204030204"/>
                </a:rPr>
                <a:t>a </a:t>
              </a:r>
              <a:r>
                <a:rPr lang="en-US" sz="1000" i="1" err="1">
                  <a:solidFill>
                    <a:prstClr val="black"/>
                  </a:solidFill>
                  <a:latin typeface="Calibri" panose="020F0502020204030204"/>
                </a:rPr>
                <a:t>rapa</a:t>
              </a:r>
              <a:r>
                <a:rPr lang="en-US" sz="1000" i="1">
                  <a:solidFill>
                    <a:prstClr val="black"/>
                  </a:solidFill>
                  <a:latin typeface="Calibri" panose="020F0502020204030204"/>
                </a:rPr>
                <a:t> </a:t>
              </a:r>
              <a:endParaRPr kumimoji="0" lang="en-US" sz="1000" i="1"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xmlns="" id="{1ADC5ED2-2C39-4689-9638-1DFBC3E34427}"/>
              </a:ext>
            </a:extLst>
          </p:cNvPr>
          <p:cNvGrpSpPr/>
          <p:nvPr/>
        </p:nvGrpSpPr>
        <p:grpSpPr>
          <a:xfrm>
            <a:off x="6236256" y="4833823"/>
            <a:ext cx="5390499" cy="814929"/>
            <a:chOff x="2952141" y="2324557"/>
            <a:chExt cx="5390499" cy="814929"/>
          </a:xfrm>
        </p:grpSpPr>
        <p:sp>
          <p:nvSpPr>
            <p:cNvPr id="61" name="TextBox 60">
              <a:extLst>
                <a:ext uri="{FF2B5EF4-FFF2-40B4-BE49-F238E27FC236}">
                  <a16:creationId xmlns:a16="http://schemas.microsoft.com/office/drawing/2014/main" xmlns="" id="{15856960-2860-4A87-93C0-2A371ED9E2A8}"/>
                </a:ext>
              </a:extLst>
            </p:cNvPr>
            <p:cNvSpPr txBox="1"/>
            <p:nvPr/>
          </p:nvSpPr>
          <p:spPr>
            <a:xfrm>
              <a:off x="2952141" y="2324557"/>
              <a:ext cx="184731" cy="307777"/>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nl-NL" sz="14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xmlns="" id="{CB6B9511-B801-469D-9C5C-FD87C799EF46}"/>
                </a:ext>
              </a:extLst>
            </p:cNvPr>
            <p:cNvSpPr txBox="1"/>
            <p:nvPr/>
          </p:nvSpPr>
          <p:spPr>
            <a:xfrm>
              <a:off x="3445979" y="2831709"/>
              <a:ext cx="4896661" cy="307777"/>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panose="020F0502020204030204"/>
                  <a:ea typeface="+mn-ea"/>
                  <a:cs typeface="+mn-cs"/>
                </a:rPr>
                <a:t>Harvest also in 3 rounds = easier to handle, 1</a:t>
              </a:r>
              <a:r>
                <a:rPr kumimoji="0" lang="en-US" sz="1400" b="1" i="0" u="none" strike="noStrike" kern="1200" cap="none" spc="0" normalizeH="0" baseline="30000" noProof="0">
                  <a:ln>
                    <a:noFill/>
                  </a:ln>
                  <a:effectLst/>
                  <a:uLnTx/>
                  <a:uFillTx/>
                  <a:latin typeface="Calibri" panose="020F0502020204030204"/>
                  <a:ea typeface="+mn-ea"/>
                  <a:cs typeface="+mn-cs"/>
                </a:rPr>
                <a:t>st</a:t>
              </a:r>
              <a:r>
                <a:rPr kumimoji="0" lang="en-US" sz="1400" b="1" i="0" u="none" strike="noStrike" kern="1200" cap="none" spc="0" normalizeH="0" baseline="0" noProof="0">
                  <a:ln>
                    <a:noFill/>
                  </a:ln>
                  <a:effectLst/>
                  <a:uLnTx/>
                  <a:uFillTx/>
                  <a:latin typeface="Calibri" panose="020F0502020204030204"/>
                  <a:ea typeface="+mn-ea"/>
                  <a:cs typeface="+mn-cs"/>
                </a:rPr>
                <a:t> starts tomorrow </a:t>
              </a:r>
              <a:endParaRPr kumimoji="0" lang="nl-NL" sz="1400" b="1" i="1" u="none" strike="noStrike" kern="1200" cap="none" spc="0" normalizeH="0" baseline="0" noProof="0">
                <a:ln>
                  <a:noFill/>
                </a:ln>
                <a:effectLst/>
                <a:uLnTx/>
                <a:uFillTx/>
                <a:latin typeface="Calibri" panose="020F0502020204030204"/>
                <a:ea typeface="+mn-ea"/>
                <a:cs typeface="+mn-cs"/>
              </a:endParaRPr>
            </a:p>
          </p:txBody>
        </p:sp>
      </p:grpSp>
      <p:cxnSp>
        <p:nvCxnSpPr>
          <p:cNvPr id="66" name="Straight Arrow Connector 65">
            <a:extLst>
              <a:ext uri="{FF2B5EF4-FFF2-40B4-BE49-F238E27FC236}">
                <a16:creationId xmlns:a16="http://schemas.microsoft.com/office/drawing/2014/main" xmlns="" id="{A06FB0A5-8348-442A-AF0B-D16971819DD6}"/>
              </a:ext>
            </a:extLst>
          </p:cNvPr>
          <p:cNvCxnSpPr/>
          <p:nvPr/>
        </p:nvCxnSpPr>
        <p:spPr>
          <a:xfrm>
            <a:off x="9005694" y="4423818"/>
            <a:ext cx="0" cy="558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xmlns="" id="{7C22C34A-A90A-47D4-A084-FBDADE101A70}"/>
              </a:ext>
            </a:extLst>
          </p:cNvPr>
          <p:cNvSpPr/>
          <p:nvPr/>
        </p:nvSpPr>
        <p:spPr>
          <a:xfrm>
            <a:off x="183416" y="187236"/>
            <a:ext cx="41110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screening – visual summary (2)</a:t>
            </a:r>
            <a:endPar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93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875"/>
            <a:ext cx="12192000" cy="664778"/>
          </a:xfrm>
        </p:spPr>
        <p:txBody>
          <a:bodyPr>
            <a:noAutofit/>
          </a:bodyPr>
          <a:lstStyle/>
          <a:p>
            <a:r>
              <a:rPr lang="en-US" sz="1400" dirty="0"/>
              <a:t>100-repeated 5-fold cross validation of train/test datasets this is done for each of the 4 data splits (both full feature and </a:t>
            </a:r>
            <a:r>
              <a:rPr lang="en-US" sz="1400" dirty="0" err="1"/>
              <a:t>boruta</a:t>
            </a:r>
            <a:r>
              <a:rPr lang="en-US" sz="1400" dirty="0"/>
              <a:t>-selected models)</a:t>
            </a:r>
          </a:p>
        </p:txBody>
      </p:sp>
      <p:sp>
        <p:nvSpPr>
          <p:cNvPr id="4" name="TextBox 3"/>
          <p:cNvSpPr txBox="1"/>
          <p:nvPr/>
        </p:nvSpPr>
        <p:spPr>
          <a:xfrm>
            <a:off x="9290660" y="622418"/>
            <a:ext cx="2385589" cy="646331"/>
          </a:xfrm>
          <a:prstGeom prst="rect">
            <a:avLst/>
          </a:prstGeom>
          <a:noFill/>
        </p:spPr>
        <p:txBody>
          <a:bodyPr wrap="none" rtlCol="0">
            <a:spAutoFit/>
          </a:bodyPr>
          <a:lstStyle/>
          <a:p>
            <a:r>
              <a:rPr lang="en-US" dirty="0"/>
              <a:t>Confusion matrix, </a:t>
            </a:r>
          </a:p>
          <a:p>
            <a:r>
              <a:rPr lang="en-US" dirty="0" err="1"/>
              <a:t>boruta</a:t>
            </a:r>
            <a:r>
              <a:rPr lang="en-US" dirty="0"/>
              <a:t>-filtered features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403" r="69763" b="27439"/>
          <a:stretch/>
        </p:blipFill>
        <p:spPr bwMode="auto">
          <a:xfrm>
            <a:off x="-1" y="622418"/>
            <a:ext cx="2927507" cy="300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6071" r="69763" b="6806"/>
          <a:stretch/>
        </p:blipFill>
        <p:spPr bwMode="auto">
          <a:xfrm>
            <a:off x="-2" y="3626361"/>
            <a:ext cx="2927507" cy="3110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767876" y="187208"/>
            <a:ext cx="2388795" cy="369332"/>
          </a:xfrm>
          <a:prstGeom prst="rect">
            <a:avLst/>
          </a:prstGeom>
        </p:spPr>
        <p:txBody>
          <a:bodyPr wrap="none">
            <a:spAutoFit/>
          </a:bodyPr>
          <a:lstStyle/>
          <a:p>
            <a:r>
              <a:rPr lang="en-US" dirty="0" err="1"/>
              <a:t>boruta</a:t>
            </a:r>
            <a:r>
              <a:rPr lang="en-US" dirty="0"/>
              <a:t>-filtered features</a:t>
            </a:r>
          </a:p>
        </p:txBody>
      </p:sp>
      <p:sp>
        <p:nvSpPr>
          <p:cNvPr id="10" name="Rectangle 9"/>
          <p:cNvSpPr/>
          <p:nvPr/>
        </p:nvSpPr>
        <p:spPr>
          <a:xfrm>
            <a:off x="0" y="294311"/>
            <a:ext cx="1340752" cy="369332"/>
          </a:xfrm>
          <a:prstGeom prst="rect">
            <a:avLst/>
          </a:prstGeom>
        </p:spPr>
        <p:txBody>
          <a:bodyPr wrap="none">
            <a:spAutoFit/>
          </a:bodyPr>
          <a:lstStyle/>
          <a:p>
            <a:r>
              <a:rPr lang="en-US" dirty="0"/>
              <a:t>Full features</a:t>
            </a:r>
          </a:p>
        </p:txBody>
      </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6139" r="73079" b="5684"/>
          <a:stretch/>
        </p:blipFill>
        <p:spPr bwMode="auto">
          <a:xfrm>
            <a:off x="2011300" y="2586054"/>
            <a:ext cx="4084700" cy="6672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956373" y="1939723"/>
            <a:ext cx="1894814" cy="646331"/>
          </a:xfrm>
          <a:prstGeom prst="rect">
            <a:avLst/>
          </a:prstGeom>
        </p:spPr>
        <p:txBody>
          <a:bodyPr wrap="none">
            <a:spAutoFit/>
          </a:bodyPr>
          <a:lstStyle/>
          <a:p>
            <a:r>
              <a:rPr lang="en-US" dirty="0"/>
              <a:t>Confusion matrix, </a:t>
            </a:r>
          </a:p>
          <a:p>
            <a:r>
              <a:rPr lang="en-US" dirty="0"/>
              <a:t>Full features</a:t>
            </a:r>
          </a:p>
        </p:txBody>
      </p:sp>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37870" r="68929" b="5642"/>
          <a:stretch/>
        </p:blipFill>
        <p:spPr bwMode="auto">
          <a:xfrm>
            <a:off x="5776168" y="3531433"/>
            <a:ext cx="3125862" cy="319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28284" r="69011" b="16777"/>
          <a:stretch/>
        </p:blipFill>
        <p:spPr bwMode="auto">
          <a:xfrm>
            <a:off x="5784460" y="556540"/>
            <a:ext cx="3117570" cy="3108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3110689987"/>
              </p:ext>
            </p:extLst>
          </p:nvPr>
        </p:nvGraphicFramePr>
        <p:xfrm>
          <a:off x="1463751" y="2148609"/>
          <a:ext cx="7587048" cy="5083192"/>
        </p:xfrm>
        <a:graphic>
          <a:graphicData uri="http://schemas.openxmlformats.org/drawingml/2006/table">
            <a:tbl>
              <a:tblPr firstRow="1" bandRow="1">
                <a:tableStyleId>{5C22544A-7EE6-4342-B048-85BDC9FD1C3A}</a:tableStyleId>
              </a:tblPr>
              <a:tblGrid>
                <a:gridCol w="1339291">
                  <a:extLst>
                    <a:ext uri="{9D8B030D-6E8A-4147-A177-3AD203B41FA5}">
                      <a16:colId xmlns:a16="http://schemas.microsoft.com/office/drawing/2014/main" xmlns="" val="20000"/>
                    </a:ext>
                  </a:extLst>
                </a:gridCol>
                <a:gridCol w="828437">
                  <a:extLst>
                    <a:ext uri="{9D8B030D-6E8A-4147-A177-3AD203B41FA5}">
                      <a16:colId xmlns:a16="http://schemas.microsoft.com/office/drawing/2014/main" xmlns="" val="20001"/>
                    </a:ext>
                  </a:extLst>
                </a:gridCol>
                <a:gridCol w="1083864">
                  <a:extLst>
                    <a:ext uri="{9D8B030D-6E8A-4147-A177-3AD203B41FA5}">
                      <a16:colId xmlns:a16="http://schemas.microsoft.com/office/drawing/2014/main" xmlns="" val="461250481"/>
                    </a:ext>
                  </a:extLst>
                </a:gridCol>
                <a:gridCol w="1083864">
                  <a:extLst>
                    <a:ext uri="{9D8B030D-6E8A-4147-A177-3AD203B41FA5}">
                      <a16:colId xmlns:a16="http://schemas.microsoft.com/office/drawing/2014/main" xmlns="" val="20002"/>
                    </a:ext>
                  </a:extLst>
                </a:gridCol>
                <a:gridCol w="1083864">
                  <a:extLst>
                    <a:ext uri="{9D8B030D-6E8A-4147-A177-3AD203B41FA5}">
                      <a16:colId xmlns:a16="http://schemas.microsoft.com/office/drawing/2014/main" xmlns="" val="20003"/>
                    </a:ext>
                  </a:extLst>
                </a:gridCol>
                <a:gridCol w="1083864">
                  <a:extLst>
                    <a:ext uri="{9D8B030D-6E8A-4147-A177-3AD203B41FA5}">
                      <a16:colId xmlns:a16="http://schemas.microsoft.com/office/drawing/2014/main" xmlns="" val="20004"/>
                    </a:ext>
                  </a:extLst>
                </a:gridCol>
                <a:gridCol w="1083864">
                  <a:extLst>
                    <a:ext uri="{9D8B030D-6E8A-4147-A177-3AD203B41FA5}">
                      <a16:colId xmlns:a16="http://schemas.microsoft.com/office/drawing/2014/main" xmlns="" val="20005"/>
                    </a:ext>
                  </a:extLst>
                </a:gridCol>
              </a:tblGrid>
              <a:tr h="547769">
                <a:tc gridSpan="2">
                  <a:txBody>
                    <a:bodyPr/>
                    <a:lstStyle/>
                    <a:p>
                      <a:pPr algn="ctr"/>
                      <a:r>
                        <a:rPr lang="en-US" sz="2000" dirty="0"/>
                        <a:t>Sample Set</a:t>
                      </a:r>
                    </a:p>
                  </a:txBody>
                  <a:tcPr anchor="ctr"/>
                </a:tc>
                <a:tc hMerge="1">
                  <a:txBody>
                    <a:bodyPr/>
                    <a:lstStyle/>
                    <a:p>
                      <a:endParaRPr lang="en-US"/>
                    </a:p>
                  </a:txBody>
                  <a:tcPr/>
                </a:tc>
                <a:tc>
                  <a:txBody>
                    <a:bodyPr/>
                    <a:lstStyle/>
                    <a:p>
                      <a:pPr algn="ctr"/>
                      <a:r>
                        <a:rPr lang="en-US" sz="2000" dirty="0"/>
                        <a:t>ASVs input</a:t>
                      </a:r>
                    </a:p>
                  </a:txBody>
                  <a:tcPr anchor="ctr"/>
                </a:tc>
                <a:tc gridSpan="2">
                  <a:txBody>
                    <a:bodyPr/>
                    <a:lstStyle/>
                    <a:p>
                      <a:pPr algn="ctr"/>
                      <a:r>
                        <a:rPr lang="en-US" sz="2000" dirty="0"/>
                        <a:t>Accuracy</a:t>
                      </a:r>
                    </a:p>
                  </a:txBody>
                  <a:tcPr anchor="ctr"/>
                </a:tc>
                <a:tc hMerge="1">
                  <a:txBody>
                    <a:bodyPr/>
                    <a:lstStyle/>
                    <a:p>
                      <a:endParaRPr lang="en-US"/>
                    </a:p>
                  </a:txBody>
                  <a:tcPr/>
                </a:tc>
                <a:tc gridSpan="2">
                  <a:txBody>
                    <a:bodyPr/>
                    <a:lstStyle/>
                    <a:p>
                      <a:pPr algn="ctr"/>
                      <a:r>
                        <a:rPr lang="en-US" sz="2000" dirty="0"/>
                        <a:t>Kappa</a:t>
                      </a:r>
                    </a:p>
                  </a:txBody>
                  <a:tcPr anchor="ctr"/>
                </a:tc>
                <a:tc hMerge="1">
                  <a:txBody>
                    <a:bodyPr/>
                    <a:lstStyle/>
                    <a:p>
                      <a:endParaRPr lang="en-US"/>
                    </a:p>
                  </a:txBody>
                  <a:tcPr/>
                </a:tc>
                <a:extLst>
                  <a:ext uri="{0D108BD9-81ED-4DB2-BD59-A6C34878D82A}">
                    <a16:rowId xmlns:a16="http://schemas.microsoft.com/office/drawing/2014/main" xmlns="" val="10000"/>
                  </a:ext>
                </a:extLst>
              </a:tr>
              <a:tr h="547769">
                <a:tc rowSpan="2">
                  <a:txBody>
                    <a:bodyPr/>
                    <a:lstStyle/>
                    <a:p>
                      <a:pPr algn="ctr"/>
                      <a:r>
                        <a:rPr lang="en-US" sz="2000" dirty="0" err="1"/>
                        <a:t>AT_root</a:t>
                      </a:r>
                      <a:endParaRPr lang="en-US" sz="2000" dirty="0"/>
                    </a:p>
                    <a:p>
                      <a:pPr algn="ctr"/>
                      <a:r>
                        <a:rPr lang="en-US" sz="2000" dirty="0"/>
                        <a:t>(n = 22)</a:t>
                      </a:r>
                    </a:p>
                  </a:txBody>
                  <a:tcPr anchor="ctr"/>
                </a:tc>
                <a:tc>
                  <a:txBody>
                    <a:bodyPr/>
                    <a:lstStyle/>
                    <a:p>
                      <a:pPr algn="ctr"/>
                      <a:r>
                        <a:rPr lang="en-US" sz="1100" dirty="0"/>
                        <a:t>Full RF</a:t>
                      </a:r>
                    </a:p>
                  </a:txBody>
                  <a:tcPr anchor="ctr"/>
                </a:tc>
                <a:tc>
                  <a:txBody>
                    <a:bodyPr/>
                    <a:lstStyle/>
                    <a:p>
                      <a:pPr algn="ctr"/>
                      <a:r>
                        <a:rPr lang="en-US" sz="1100" dirty="0"/>
                        <a:t>2690</a:t>
                      </a:r>
                    </a:p>
                  </a:txBody>
                  <a:tcPr anchor="ctr"/>
                </a:tc>
                <a:tc>
                  <a:txBody>
                    <a:bodyPr/>
                    <a:lstStyle/>
                    <a:p>
                      <a:pPr algn="ctr"/>
                      <a:r>
                        <a:rPr lang="en-US" sz="1100" dirty="0"/>
                        <a:t>0.3282</a:t>
                      </a:r>
                    </a:p>
                  </a:txBody>
                  <a:tcPr anchor="ctr"/>
                </a:tc>
                <a:tc rowSpan="2">
                  <a:txBody>
                    <a:bodyPr/>
                    <a:lstStyle/>
                    <a:p>
                      <a:pPr algn="ctr" fontAlgn="ctr"/>
                      <a:r>
                        <a:rPr lang="en-US" sz="1600" b="0" i="0" u="none" strike="noStrike" dirty="0">
                          <a:solidFill>
                            <a:srgbClr val="000000"/>
                          </a:solidFill>
                          <a:effectLst/>
                          <a:latin typeface="Arial"/>
                        </a:rPr>
                        <a:t>2.46 x </a:t>
                      </a:r>
                    </a:p>
                  </a:txBody>
                  <a:tcPr marL="6350" marR="6350" marT="6350" marB="0" anchor="ctr"/>
                </a:tc>
                <a:tc>
                  <a:txBody>
                    <a:bodyPr/>
                    <a:lstStyle/>
                    <a:p>
                      <a:pPr algn="ctr"/>
                      <a:r>
                        <a:rPr lang="en-US" sz="1100" dirty="0"/>
                        <a:t>0.1097</a:t>
                      </a:r>
                    </a:p>
                  </a:txBody>
                  <a:tcPr anchor="ctr"/>
                </a:tc>
                <a:tc rowSpan="2">
                  <a:txBody>
                    <a:bodyPr/>
                    <a:lstStyle/>
                    <a:p>
                      <a:pPr algn="ctr" fontAlgn="ctr"/>
                      <a:r>
                        <a:rPr lang="en-US" sz="1600" b="0" i="0" u="none" strike="noStrike" dirty="0">
                          <a:solidFill>
                            <a:srgbClr val="000000"/>
                          </a:solidFill>
                          <a:effectLst/>
                          <a:latin typeface="Arial"/>
                        </a:rPr>
                        <a:t>6.77 x</a:t>
                      </a:r>
                    </a:p>
                  </a:txBody>
                  <a:tcPr marL="6350" marR="6350" marT="6350" marB="0" anchor="ctr"/>
                </a:tc>
                <a:extLst>
                  <a:ext uri="{0D108BD9-81ED-4DB2-BD59-A6C34878D82A}">
                    <a16:rowId xmlns:a16="http://schemas.microsoft.com/office/drawing/2014/main" xmlns="" val="10001"/>
                  </a:ext>
                </a:extLst>
              </a:tr>
              <a:tr h="547769">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11</a:t>
                      </a:r>
                    </a:p>
                  </a:txBody>
                  <a:tcPr anchor="ctr"/>
                </a:tc>
                <a:tc>
                  <a:txBody>
                    <a:bodyPr/>
                    <a:lstStyle/>
                    <a:p>
                      <a:pPr algn="ctr"/>
                      <a:r>
                        <a:rPr lang="en-US" sz="1100" dirty="0"/>
                        <a:t>0.8086</a:t>
                      </a:r>
                    </a:p>
                  </a:txBody>
                  <a:tcPr anchor="ctr"/>
                </a:tc>
                <a:tc vMerge="1">
                  <a:txBody>
                    <a:bodyPr/>
                    <a:lstStyle/>
                    <a:p>
                      <a:endParaRPr lang="en-US"/>
                    </a:p>
                  </a:txBody>
                  <a:tcPr/>
                </a:tc>
                <a:tc>
                  <a:txBody>
                    <a:bodyPr/>
                    <a:lstStyle/>
                    <a:p>
                      <a:pPr algn="ctr"/>
                      <a:r>
                        <a:rPr lang="en-US" sz="1100" dirty="0"/>
                        <a:t>0.7426</a:t>
                      </a:r>
                    </a:p>
                  </a:txBody>
                  <a:tcPr anchor="ctr"/>
                </a:tc>
                <a:tc vMerge="1">
                  <a:txBody>
                    <a:bodyPr/>
                    <a:lstStyle/>
                    <a:p>
                      <a:endParaRPr lang="en-US"/>
                    </a:p>
                  </a:txBody>
                  <a:tcPr/>
                </a:tc>
                <a:extLst>
                  <a:ext uri="{0D108BD9-81ED-4DB2-BD59-A6C34878D82A}">
                    <a16:rowId xmlns:a16="http://schemas.microsoft.com/office/drawing/2014/main" xmlns="" val="10002"/>
                  </a:ext>
                </a:extLst>
              </a:tr>
              <a:tr h="547769">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AT_soil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RF</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3124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0.3571</a:t>
                      </a:r>
                    </a:p>
                  </a:txBody>
                  <a:tcPr anchor="ctr"/>
                </a:tc>
                <a:tc rowSpan="2">
                  <a:txBody>
                    <a:bodyPr/>
                    <a:lstStyle/>
                    <a:p>
                      <a:pPr algn="ctr" fontAlgn="ctr"/>
                      <a:r>
                        <a:rPr lang="en-US" sz="1600" b="0" i="0" u="none" strike="noStrike" dirty="0">
                          <a:solidFill>
                            <a:srgbClr val="000000"/>
                          </a:solidFill>
                          <a:effectLst/>
                          <a:latin typeface="Arial"/>
                        </a:rPr>
                        <a:t>2.30 x</a:t>
                      </a:r>
                    </a:p>
                  </a:txBody>
                  <a:tcPr marL="6350" marR="6350" marT="6350" marB="0" anchor="ctr"/>
                </a:tc>
                <a:tc>
                  <a:txBody>
                    <a:bodyPr/>
                    <a:lstStyle/>
                    <a:p>
                      <a:pPr algn="ctr"/>
                      <a:r>
                        <a:rPr lang="en-US" sz="1100" dirty="0"/>
                        <a:t>0.1750</a:t>
                      </a:r>
                    </a:p>
                  </a:txBody>
                  <a:tcPr anchor="ctr"/>
                </a:tc>
                <a:tc rowSpan="2">
                  <a:txBody>
                    <a:bodyPr/>
                    <a:lstStyle/>
                    <a:p>
                      <a:pPr algn="ctr" fontAlgn="ctr"/>
                      <a:r>
                        <a:rPr lang="en-US" sz="1600" b="0" i="0" u="none" strike="noStrike" dirty="0">
                          <a:solidFill>
                            <a:srgbClr val="000000"/>
                          </a:solidFill>
                          <a:effectLst/>
                          <a:latin typeface="Arial"/>
                        </a:rPr>
                        <a:t>4.35 x</a:t>
                      </a:r>
                    </a:p>
                  </a:txBody>
                  <a:tcPr marL="6350" marR="6350" marT="6350" marB="0" anchor="ctr"/>
                </a:tc>
                <a:extLst>
                  <a:ext uri="{0D108BD9-81ED-4DB2-BD59-A6C34878D82A}">
                    <a16:rowId xmlns:a16="http://schemas.microsoft.com/office/drawing/2014/main" xmlns="" val="10003"/>
                  </a:ext>
                </a:extLst>
              </a:tr>
              <a:tr h="547769">
                <a:tc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err="1"/>
                        <a:t>Boruta</a:t>
                      </a:r>
                      <a:endParaRPr lang="en-US" sz="1100" dirty="0"/>
                    </a:p>
                  </a:txBody>
                  <a:tcPr anchor="ctr"/>
                </a:tc>
                <a:tc>
                  <a:txBody>
                    <a:bodyPr/>
                    <a:lstStyle/>
                    <a:p>
                      <a:pPr algn="ctr"/>
                      <a:r>
                        <a:rPr lang="en-US" sz="1100" dirty="0"/>
                        <a:t>7</a:t>
                      </a:r>
                    </a:p>
                  </a:txBody>
                  <a:tcPr anchor="ctr"/>
                </a:tc>
                <a:tc>
                  <a:txBody>
                    <a:bodyPr/>
                    <a:lstStyle/>
                    <a:p>
                      <a:pPr algn="ctr"/>
                      <a:r>
                        <a:rPr lang="en-US" sz="1100" dirty="0"/>
                        <a:t>0.8204</a:t>
                      </a:r>
                    </a:p>
                  </a:txBody>
                  <a:tcPr anchor="ctr"/>
                </a:tc>
                <a:tc vMerge="1">
                  <a:txBody>
                    <a:bodyPr/>
                    <a:lstStyle/>
                    <a:p>
                      <a:endParaRPr lang="en-US"/>
                    </a:p>
                  </a:txBody>
                  <a:tcPr/>
                </a:tc>
                <a:tc>
                  <a:txBody>
                    <a:bodyPr/>
                    <a:lstStyle/>
                    <a:p>
                      <a:pPr algn="ctr"/>
                      <a:r>
                        <a:rPr lang="en-US" sz="1100" dirty="0"/>
                        <a:t>0.7609</a:t>
                      </a:r>
                    </a:p>
                  </a:txBody>
                  <a:tcPr anchor="ctr"/>
                </a:tc>
                <a:tc vMerge="1">
                  <a:txBody>
                    <a:bodyPr/>
                    <a:lstStyle/>
                    <a:p>
                      <a:endParaRPr lang="en-US"/>
                    </a:p>
                  </a:txBody>
                  <a:tcPr/>
                </a:tc>
                <a:extLst>
                  <a:ext uri="{0D108BD9-81ED-4DB2-BD59-A6C34878D82A}">
                    <a16:rowId xmlns:a16="http://schemas.microsoft.com/office/drawing/2014/main" xmlns="" val="10004"/>
                  </a:ext>
                </a:extLst>
              </a:tr>
              <a:tr h="547769">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BO_root</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RF</a:t>
                      </a:r>
                    </a:p>
                  </a:txBody>
                  <a:tcPr anchor="ctr"/>
                </a:tc>
                <a:tc>
                  <a:txBody>
                    <a:bodyPr/>
                    <a:lstStyle/>
                    <a:p>
                      <a:pPr algn="ctr"/>
                      <a:r>
                        <a:rPr lang="en-US" sz="1100" dirty="0"/>
                        <a:t>2421</a:t>
                      </a:r>
                    </a:p>
                  </a:txBody>
                  <a:tcPr anchor="ctr"/>
                </a:tc>
                <a:tc>
                  <a:txBody>
                    <a:bodyPr/>
                    <a:lstStyle/>
                    <a:p>
                      <a:pPr algn="ctr"/>
                      <a:r>
                        <a:rPr lang="en-US" sz="1100" dirty="0"/>
                        <a:t>0.4898</a:t>
                      </a:r>
                    </a:p>
                  </a:txBody>
                  <a:tcPr anchor="ctr"/>
                </a:tc>
                <a:tc rowSpan="2">
                  <a:txBody>
                    <a:bodyPr/>
                    <a:lstStyle/>
                    <a:p>
                      <a:pPr algn="ctr" fontAlgn="ctr"/>
                      <a:r>
                        <a:rPr lang="en-US" sz="1600" b="0" i="0" u="none" strike="noStrike" dirty="0">
                          <a:solidFill>
                            <a:srgbClr val="000000"/>
                          </a:solidFill>
                          <a:effectLst/>
                          <a:latin typeface="Arial"/>
                        </a:rPr>
                        <a:t>1.82 x</a:t>
                      </a:r>
                    </a:p>
                  </a:txBody>
                  <a:tcPr marL="6350" marR="6350" marT="6350" marB="0" anchor="ctr"/>
                </a:tc>
                <a:tc>
                  <a:txBody>
                    <a:bodyPr/>
                    <a:lstStyle/>
                    <a:p>
                      <a:pPr algn="ctr"/>
                      <a:r>
                        <a:rPr lang="en-US" sz="1100" dirty="0"/>
                        <a:t>0.3350</a:t>
                      </a:r>
                    </a:p>
                  </a:txBody>
                  <a:tcPr anchor="ctr"/>
                </a:tc>
                <a:tc rowSpan="2">
                  <a:txBody>
                    <a:bodyPr/>
                    <a:lstStyle/>
                    <a:p>
                      <a:pPr algn="ctr" fontAlgn="ctr"/>
                      <a:r>
                        <a:rPr lang="en-US" sz="1600" b="0" i="0" u="none" strike="noStrike" dirty="0">
                          <a:solidFill>
                            <a:srgbClr val="000000"/>
                          </a:solidFill>
                          <a:effectLst/>
                          <a:latin typeface="Arial"/>
                        </a:rPr>
                        <a:t>2.55 x</a:t>
                      </a:r>
                    </a:p>
                  </a:txBody>
                  <a:tcPr marL="6350" marR="6350" marT="6350" marB="0" anchor="ctr"/>
                </a:tc>
                <a:extLst>
                  <a:ext uri="{0D108BD9-81ED-4DB2-BD59-A6C34878D82A}">
                    <a16:rowId xmlns:a16="http://schemas.microsoft.com/office/drawing/2014/main" xmlns="" val="10005"/>
                  </a:ext>
                </a:extLst>
              </a:tr>
              <a:tr h="547769">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16</a:t>
                      </a:r>
                    </a:p>
                  </a:txBody>
                  <a:tcPr anchor="ctr"/>
                </a:tc>
                <a:tc>
                  <a:txBody>
                    <a:bodyPr/>
                    <a:lstStyle/>
                    <a:p>
                      <a:pPr algn="ctr"/>
                      <a:r>
                        <a:rPr lang="en-US" sz="1100" dirty="0"/>
                        <a:t>0.8911</a:t>
                      </a:r>
                    </a:p>
                  </a:txBody>
                  <a:tcPr anchor="ctr"/>
                </a:tc>
                <a:tc vMerge="1">
                  <a:txBody>
                    <a:bodyPr/>
                    <a:lstStyle/>
                    <a:p>
                      <a:endParaRPr lang="en-US"/>
                    </a:p>
                  </a:txBody>
                  <a:tcPr/>
                </a:tc>
                <a:tc>
                  <a:txBody>
                    <a:bodyPr/>
                    <a:lstStyle/>
                    <a:p>
                      <a:pPr algn="ctr"/>
                      <a:r>
                        <a:rPr lang="en-US" sz="1100" dirty="0"/>
                        <a:t>0.8533</a:t>
                      </a:r>
                    </a:p>
                  </a:txBody>
                  <a:tcPr anchor="ctr"/>
                </a:tc>
                <a:tc vMerge="1">
                  <a:txBody>
                    <a:bodyPr/>
                    <a:lstStyle/>
                    <a:p>
                      <a:endParaRPr lang="en-US"/>
                    </a:p>
                  </a:txBody>
                  <a:tcPr/>
                </a:tc>
                <a:extLst>
                  <a:ext uri="{0D108BD9-81ED-4DB2-BD59-A6C34878D82A}">
                    <a16:rowId xmlns:a16="http://schemas.microsoft.com/office/drawing/2014/main" xmlns="" val="10006"/>
                  </a:ext>
                </a:extLst>
              </a:tr>
              <a:tr h="547769">
                <a:tc rowSpan="2">
                  <a:txBody>
                    <a:bodyPr/>
                    <a:lstStyle/>
                    <a:p>
                      <a:pPr algn="ctr"/>
                      <a:r>
                        <a:rPr lang="en-US" sz="2000" dirty="0" err="1"/>
                        <a:t>BO_soil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p>
                      <a:pPr algn="ctr"/>
                      <a:endParaRPr lang="en-US" sz="20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RF</a:t>
                      </a:r>
                    </a:p>
                  </a:txBody>
                  <a:tcPr anchor="ctr"/>
                </a:tc>
                <a:tc>
                  <a:txBody>
                    <a:bodyPr/>
                    <a:lstStyle/>
                    <a:p>
                      <a:pPr algn="ctr"/>
                      <a:r>
                        <a:rPr lang="en-US" sz="1100" dirty="0"/>
                        <a:t>2558</a:t>
                      </a:r>
                    </a:p>
                  </a:txBody>
                  <a:tcPr anchor="ctr"/>
                </a:tc>
                <a:tc>
                  <a:txBody>
                    <a:bodyPr/>
                    <a:lstStyle/>
                    <a:p>
                      <a:pPr algn="ctr"/>
                      <a:r>
                        <a:rPr lang="en-US" sz="1100" dirty="0"/>
                        <a:t>0.3533</a:t>
                      </a:r>
                    </a:p>
                  </a:txBody>
                  <a:tcPr anchor="ctr"/>
                </a:tc>
                <a:tc rowSpan="2">
                  <a:txBody>
                    <a:bodyPr/>
                    <a:lstStyle/>
                    <a:p>
                      <a:pPr algn="ctr" fontAlgn="ctr"/>
                      <a:r>
                        <a:rPr lang="en-US" sz="1600" b="0" i="0" u="none" strike="noStrike" dirty="0">
                          <a:solidFill>
                            <a:srgbClr val="000000"/>
                          </a:solidFill>
                          <a:effectLst/>
                          <a:latin typeface="Arial"/>
                        </a:rPr>
                        <a:t>1.92 x</a:t>
                      </a:r>
                    </a:p>
                  </a:txBody>
                  <a:tcPr marL="6350" marR="6350" marT="6350" marB="0" anchor="ctr"/>
                </a:tc>
                <a:tc>
                  <a:txBody>
                    <a:bodyPr/>
                    <a:lstStyle/>
                    <a:p>
                      <a:pPr algn="ctr"/>
                      <a:r>
                        <a:rPr lang="en-US" sz="1100" dirty="0"/>
                        <a:t>0.0908</a:t>
                      </a:r>
                    </a:p>
                  </a:txBody>
                  <a:tcPr anchor="ctr"/>
                </a:tc>
                <a:tc rowSpan="2">
                  <a:txBody>
                    <a:bodyPr/>
                    <a:lstStyle/>
                    <a:p>
                      <a:pPr algn="ctr" fontAlgn="ctr"/>
                      <a:r>
                        <a:rPr lang="en-US" sz="1600" b="0" i="0" u="none" strike="noStrike" dirty="0">
                          <a:solidFill>
                            <a:srgbClr val="000000"/>
                          </a:solidFill>
                          <a:effectLst/>
                          <a:latin typeface="Arial"/>
                        </a:rPr>
                        <a:t>7.39 x</a:t>
                      </a:r>
                    </a:p>
                  </a:txBody>
                  <a:tcPr marL="6350" marR="6350" marT="6350" marB="0" anchor="ctr"/>
                </a:tc>
                <a:extLst>
                  <a:ext uri="{0D108BD9-81ED-4DB2-BD59-A6C34878D82A}">
                    <a16:rowId xmlns:a16="http://schemas.microsoft.com/office/drawing/2014/main" xmlns="" val="10007"/>
                  </a:ext>
                </a:extLst>
              </a:tr>
              <a:tr h="547769">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6</a:t>
                      </a:r>
                    </a:p>
                  </a:txBody>
                  <a:tcPr anchor="ctr"/>
                </a:tc>
                <a:tc>
                  <a:txBody>
                    <a:bodyPr/>
                    <a:lstStyle/>
                    <a:p>
                      <a:pPr algn="ctr"/>
                      <a:r>
                        <a:rPr lang="en-US" sz="1100" dirty="0"/>
                        <a:t>0.6784</a:t>
                      </a:r>
                    </a:p>
                  </a:txBody>
                  <a:tcPr anchor="ctr"/>
                </a:tc>
                <a:tc vMerge="1">
                  <a:txBody>
                    <a:bodyPr/>
                    <a:lstStyle/>
                    <a:p>
                      <a:endParaRPr lang="en-US"/>
                    </a:p>
                  </a:txBody>
                  <a:tcPr/>
                </a:tc>
                <a:tc>
                  <a:txBody>
                    <a:bodyPr/>
                    <a:lstStyle/>
                    <a:p>
                      <a:pPr algn="ctr"/>
                      <a:r>
                        <a:rPr lang="en-US" sz="1100" dirty="0"/>
                        <a:t>0.6714</a:t>
                      </a:r>
                    </a:p>
                  </a:txBody>
                  <a:tcPr anchor="ctr"/>
                </a:tc>
                <a:tc vMerge="1">
                  <a:txBody>
                    <a:bodyPr/>
                    <a:lstStyle/>
                    <a:p>
                      <a:endParaRPr lang="en-US"/>
                    </a:p>
                  </a:txBody>
                  <a:tcPr/>
                </a:tc>
                <a:extLst>
                  <a:ext uri="{0D108BD9-81ED-4DB2-BD59-A6C34878D82A}">
                    <a16:rowId xmlns:a16="http://schemas.microsoft.com/office/drawing/2014/main" xmlns="" val="10008"/>
                  </a:ext>
                </a:extLst>
              </a:tr>
            </a:tbl>
          </a:graphicData>
        </a:graphic>
      </p:graphicFrame>
      <p:pic>
        <p:nvPicPr>
          <p:cNvPr id="307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16702" r="71816" b="5404"/>
          <a:stretch/>
        </p:blipFill>
        <p:spPr bwMode="auto">
          <a:xfrm>
            <a:off x="8018714" y="421556"/>
            <a:ext cx="4173286" cy="648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450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2299/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7907" y="15875"/>
            <a:ext cx="6874093" cy="357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5900" y="168275"/>
            <a:ext cx="4970976" cy="369332"/>
          </a:xfrm>
          <a:prstGeom prst="rect">
            <a:avLst/>
          </a:prstGeom>
          <a:noFill/>
        </p:spPr>
        <p:txBody>
          <a:bodyPr wrap="none" rtlCol="0">
            <a:spAutoFit/>
          </a:bodyPr>
          <a:lstStyle/>
          <a:p>
            <a:r>
              <a:rPr lang="en-US" dirty="0" err="1"/>
              <a:t>Boruta</a:t>
            </a:r>
            <a:r>
              <a:rPr lang="en-US" dirty="0"/>
              <a:t> on a </a:t>
            </a:r>
            <a:r>
              <a:rPr lang="en-US" b="1" dirty="0">
                <a:solidFill>
                  <a:srgbClr val="FF0000"/>
                </a:solidFill>
              </a:rPr>
              <a:t>single 94 sample run </a:t>
            </a:r>
            <a:r>
              <a:rPr lang="en-US" dirty="0"/>
              <a:t>(500 trees/forest)</a:t>
            </a:r>
          </a:p>
        </p:txBody>
      </p:sp>
      <p:sp>
        <p:nvSpPr>
          <p:cNvPr id="5" name="TextBox 4"/>
          <p:cNvSpPr txBox="1"/>
          <p:nvPr/>
        </p:nvSpPr>
        <p:spPr>
          <a:xfrm>
            <a:off x="924448" y="3748035"/>
            <a:ext cx="2612767" cy="369332"/>
          </a:xfrm>
          <a:prstGeom prst="rect">
            <a:avLst/>
          </a:prstGeom>
          <a:noFill/>
        </p:spPr>
        <p:txBody>
          <a:bodyPr wrap="none" rtlCol="0">
            <a:spAutoFit/>
          </a:bodyPr>
          <a:lstStyle/>
          <a:p>
            <a:r>
              <a:rPr lang="en-US" dirty="0"/>
              <a:t>All-feature random forest </a:t>
            </a:r>
          </a:p>
        </p:txBody>
      </p:sp>
      <p:pic>
        <p:nvPicPr>
          <p:cNvPr id="3078"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81517" r="56382"/>
          <a:stretch/>
        </p:blipFill>
        <p:spPr bwMode="auto">
          <a:xfrm>
            <a:off x="0" y="1199173"/>
            <a:ext cx="5317907"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769427" y="3796658"/>
            <a:ext cx="5875006" cy="646331"/>
          </a:xfrm>
          <a:prstGeom prst="rect">
            <a:avLst/>
          </a:prstGeom>
          <a:noFill/>
        </p:spPr>
        <p:txBody>
          <a:bodyPr wrap="none" rtlCol="0">
            <a:spAutoFit/>
          </a:bodyPr>
          <a:lstStyle/>
          <a:p>
            <a:r>
              <a:rPr lang="en-US" dirty="0" err="1"/>
              <a:t>Boruta</a:t>
            </a:r>
            <a:r>
              <a:rPr lang="en-US" dirty="0"/>
              <a:t>-selected features random forest</a:t>
            </a:r>
          </a:p>
          <a:p>
            <a:r>
              <a:rPr lang="en-US" dirty="0"/>
              <a:t>Accuracy ~2.5x higher as the random process is re-calculated</a:t>
            </a:r>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64277" r="72967"/>
          <a:stretch/>
        </p:blipFill>
        <p:spPr bwMode="auto">
          <a:xfrm>
            <a:off x="0" y="4360984"/>
            <a:ext cx="3295859" cy="2331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62892" r="73956" b="4013"/>
          <a:stretch/>
        </p:blipFill>
        <p:spPr bwMode="auto">
          <a:xfrm>
            <a:off x="6076283" y="4532503"/>
            <a:ext cx="3175279" cy="216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147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3468/graphics/plot_zoom_png?width=1680&amp;height=970"/>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127.0.0.1:33468/graphics/plot_zoom_png?width=1680&amp;height=970"/>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3550" y="3571875"/>
            <a:ext cx="5400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947400" y="3571875"/>
            <a:ext cx="575863" cy="369332"/>
          </a:xfrm>
          <a:prstGeom prst="rect">
            <a:avLst/>
          </a:prstGeom>
          <a:noFill/>
        </p:spPr>
        <p:txBody>
          <a:bodyPr wrap="none" rtlCol="0">
            <a:spAutoFit/>
          </a:bodyPr>
          <a:lstStyle/>
          <a:p>
            <a:r>
              <a:rPr lang="en-US" dirty="0"/>
              <a:t>Oral</a:t>
            </a: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700" y="168275"/>
            <a:ext cx="647395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071100" y="320675"/>
            <a:ext cx="1044710" cy="369332"/>
          </a:xfrm>
          <a:prstGeom prst="rect">
            <a:avLst/>
          </a:prstGeom>
          <a:noFill/>
        </p:spPr>
        <p:txBody>
          <a:bodyPr wrap="none" rtlCol="0">
            <a:spAutoFit/>
          </a:bodyPr>
          <a:lstStyle/>
          <a:p>
            <a:r>
              <a:rPr lang="en-US" dirty="0" err="1"/>
              <a:t>MeJA</a:t>
            </a:r>
            <a:r>
              <a:rPr lang="en-US" dirty="0"/>
              <a:t> 0.1</a:t>
            </a:r>
          </a:p>
        </p:txBody>
      </p:sp>
      <p:sp>
        <p:nvSpPr>
          <p:cNvPr id="7" name="TextBox 6"/>
          <p:cNvSpPr txBox="1"/>
          <p:nvPr/>
        </p:nvSpPr>
        <p:spPr>
          <a:xfrm>
            <a:off x="4889500" y="136009"/>
            <a:ext cx="1156792" cy="369332"/>
          </a:xfrm>
          <a:prstGeom prst="rect">
            <a:avLst/>
          </a:prstGeom>
          <a:noFill/>
        </p:spPr>
        <p:txBody>
          <a:bodyPr wrap="none" rtlCol="0">
            <a:spAutoFit/>
          </a:bodyPr>
          <a:lstStyle/>
          <a:p>
            <a:r>
              <a:rPr lang="en-US" dirty="0"/>
              <a:t>In </a:t>
            </a:r>
            <a:r>
              <a:rPr lang="en-US" dirty="0" err="1"/>
              <a:t>AT_root</a:t>
            </a:r>
            <a:endParaRPr lang="en-US" dirty="0"/>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75"/>
            <a:ext cx="5994400" cy="5075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474845" y="292616"/>
            <a:ext cx="1044710" cy="369332"/>
          </a:xfrm>
          <a:prstGeom prst="rect">
            <a:avLst/>
          </a:prstGeom>
          <a:noFill/>
        </p:spPr>
        <p:txBody>
          <a:bodyPr wrap="none" rtlCol="0">
            <a:spAutoFit/>
          </a:bodyPr>
          <a:lstStyle/>
          <a:p>
            <a:r>
              <a:rPr lang="en-US" dirty="0" err="1"/>
              <a:t>MeJA</a:t>
            </a:r>
            <a:r>
              <a:rPr lang="en-US" dirty="0"/>
              <a:t> 1.0</a:t>
            </a:r>
          </a:p>
        </p:txBody>
      </p:sp>
      <p:sp>
        <p:nvSpPr>
          <p:cNvPr id="12" name="TextBox 11"/>
          <p:cNvSpPr txBox="1"/>
          <p:nvPr/>
        </p:nvSpPr>
        <p:spPr>
          <a:xfrm>
            <a:off x="3187700" y="3810516"/>
            <a:ext cx="850169" cy="369332"/>
          </a:xfrm>
          <a:prstGeom prst="rect">
            <a:avLst/>
          </a:prstGeom>
          <a:noFill/>
        </p:spPr>
        <p:txBody>
          <a:bodyPr wrap="none" rtlCol="0">
            <a:spAutoFit/>
          </a:bodyPr>
          <a:lstStyle/>
          <a:p>
            <a:r>
              <a:rPr lang="en-US" dirty="0"/>
              <a:t>control</a:t>
            </a:r>
          </a:p>
        </p:txBody>
      </p:sp>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292" y="3810516"/>
            <a:ext cx="5400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880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1200" y="-127000"/>
            <a:ext cx="8940800" cy="746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1600" y="1"/>
            <a:ext cx="5892800" cy="615553"/>
          </a:xfrm>
          <a:prstGeom prst="rect">
            <a:avLst/>
          </a:prstGeom>
          <a:noFill/>
        </p:spPr>
        <p:txBody>
          <a:bodyPr wrap="square" lIns="121917" tIns="60958" rIns="121917" bIns="60958" rtlCol="0">
            <a:spAutoFit/>
          </a:bodyPr>
          <a:lstStyle/>
          <a:p>
            <a:r>
              <a:rPr lang="en-US" sz="3200" b="1" dirty="0"/>
              <a:t>Heat trees show full taxonomy</a:t>
            </a:r>
          </a:p>
        </p:txBody>
      </p:sp>
      <p:sp>
        <p:nvSpPr>
          <p:cNvPr id="7" name="Rectangle 6"/>
          <p:cNvSpPr/>
          <p:nvPr/>
        </p:nvSpPr>
        <p:spPr>
          <a:xfrm>
            <a:off x="2" y="1905000"/>
            <a:ext cx="3962399" cy="707882"/>
          </a:xfrm>
          <a:prstGeom prst="rect">
            <a:avLst/>
          </a:prstGeom>
        </p:spPr>
        <p:txBody>
          <a:bodyPr wrap="square" lIns="121917" tIns="60958" rIns="121917" bIns="60958">
            <a:spAutoFit/>
          </a:bodyPr>
          <a:lstStyle/>
          <a:p>
            <a:pPr marL="380990" indent="-380990">
              <a:buFont typeface="Arial" pitchFamily="34" charset="0"/>
              <a:buChar char="•"/>
            </a:pPr>
            <a:endParaRPr lang="en-US" sz="1900" dirty="0"/>
          </a:p>
          <a:p>
            <a:pPr marL="380990" indent="-380990">
              <a:buFont typeface="Arial" pitchFamily="34" charset="0"/>
              <a:buChar char="•"/>
            </a:pPr>
            <a:endParaRPr lang="en-US" sz="1900" dirty="0"/>
          </a:p>
        </p:txBody>
      </p:sp>
      <p:sp>
        <p:nvSpPr>
          <p:cNvPr id="6" name="Snip Diagonal Corner Rectangle 5"/>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sp>
        <p:nvSpPr>
          <p:cNvPr id="4" name="Rectangle 3"/>
          <p:cNvSpPr/>
          <p:nvPr/>
        </p:nvSpPr>
        <p:spPr>
          <a:xfrm>
            <a:off x="33868" y="1102951"/>
            <a:ext cx="4131733" cy="3046984"/>
          </a:xfrm>
          <a:prstGeom prst="rect">
            <a:avLst/>
          </a:prstGeom>
        </p:spPr>
        <p:txBody>
          <a:bodyPr wrap="square" lIns="121917" tIns="60958" rIns="121917" bIns="60958">
            <a:spAutoFit/>
          </a:bodyPr>
          <a:lstStyle/>
          <a:p>
            <a:pPr marL="380990" indent="-380990">
              <a:buFont typeface="Arial" pitchFamily="34" charset="0"/>
              <a:buChar char="•"/>
            </a:pPr>
            <a:r>
              <a:rPr lang="en-US" sz="1900" dirty="0"/>
              <a:t>A full </a:t>
            </a:r>
            <a:r>
              <a:rPr lang="en-US" sz="1900" dirty="0" err="1"/>
              <a:t>phylogentic</a:t>
            </a:r>
            <a:r>
              <a:rPr lang="en-US" sz="1900" dirty="0"/>
              <a:t> tree with colors and sizes representing taxa abundances</a:t>
            </a:r>
          </a:p>
          <a:p>
            <a:pPr marL="380990" indent="-380990">
              <a:buFont typeface="Arial" pitchFamily="34" charset="0"/>
              <a:buChar char="•"/>
            </a:pPr>
            <a:endParaRPr lang="en-US" sz="1900" dirty="0"/>
          </a:p>
          <a:p>
            <a:pPr marL="380990" indent="-380990">
              <a:buFont typeface="Arial" pitchFamily="34" charset="0"/>
              <a:buChar char="•"/>
            </a:pPr>
            <a:r>
              <a:rPr lang="en-US" sz="1900" dirty="0"/>
              <a:t>Also shows significant pairwise differences</a:t>
            </a:r>
          </a:p>
          <a:p>
            <a:pPr marL="380990" indent="-380990">
              <a:buFont typeface="Arial" pitchFamily="34" charset="0"/>
              <a:buChar char="•"/>
            </a:pPr>
            <a:endParaRPr lang="en-US" sz="1900" dirty="0"/>
          </a:p>
          <a:p>
            <a:pPr marL="380990" indent="-380990">
              <a:buFont typeface="Arial" pitchFamily="34" charset="0"/>
              <a:buChar char="•"/>
            </a:pPr>
            <a:r>
              <a:rPr lang="en-US" sz="1900" dirty="0" err="1"/>
              <a:t>Metacoder</a:t>
            </a:r>
            <a:r>
              <a:rPr lang="en-US" sz="1900" dirty="0"/>
              <a:t>:: </a:t>
            </a:r>
            <a:r>
              <a:rPr lang="en-US" sz="1900" dirty="0" err="1"/>
              <a:t>heat_tree_matrix</a:t>
            </a:r>
            <a:r>
              <a:rPr lang="en-US" sz="1900" dirty="0"/>
              <a:t> ()</a:t>
            </a:r>
          </a:p>
          <a:p>
            <a:pPr marL="380990" indent="-380990">
              <a:buFont typeface="Arial" pitchFamily="34" charset="0"/>
              <a:buChar char="•"/>
            </a:pPr>
            <a:endParaRPr lang="en-US" sz="1900" dirty="0"/>
          </a:p>
          <a:p>
            <a:endParaRPr lang="en-US" sz="1900" dirty="0"/>
          </a:p>
        </p:txBody>
      </p:sp>
      <p:sp>
        <p:nvSpPr>
          <p:cNvPr id="8" name="Rectangle 7"/>
          <p:cNvSpPr/>
          <p:nvPr/>
        </p:nvSpPr>
        <p:spPr>
          <a:xfrm>
            <a:off x="33868" y="3848973"/>
            <a:ext cx="3048000" cy="707882"/>
          </a:xfrm>
          <a:prstGeom prst="rect">
            <a:avLst/>
          </a:prstGeom>
        </p:spPr>
        <p:txBody>
          <a:bodyPr wrap="square" lIns="121917" tIns="60958" rIns="121917" bIns="60958">
            <a:spAutoFit/>
          </a:bodyPr>
          <a:lstStyle/>
          <a:p>
            <a:pPr marL="380990" indent="-380990">
              <a:buFont typeface="Arial" pitchFamily="34" charset="0"/>
              <a:buChar char="•"/>
            </a:pPr>
            <a:r>
              <a:rPr lang="en-US" sz="1900" dirty="0"/>
              <a:t>The trick is to focus on one section at a time…</a:t>
            </a:r>
          </a:p>
        </p:txBody>
      </p:sp>
      <p:sp>
        <p:nvSpPr>
          <p:cNvPr id="3" name="TextBox 2"/>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Tree>
    <p:extLst>
      <p:ext uri="{BB962C8B-B14F-4D97-AF65-F5344CB8AC3E}">
        <p14:creationId xmlns:p14="http://schemas.microsoft.com/office/powerpoint/2010/main" val="1339007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11981" y="-1434584"/>
            <a:ext cx="2079602" cy="400105"/>
          </a:xfrm>
          <a:prstGeom prst="rect">
            <a:avLst/>
          </a:prstGeom>
        </p:spPr>
        <p:txBody>
          <a:bodyPr wrap="none" lIns="121917" tIns="60958" rIns="121917" bIns="60958">
            <a:spAutoFit/>
          </a:bodyPr>
          <a:lstStyle/>
          <a:p>
            <a:r>
              <a:rPr lang="en-US" dirty="0"/>
              <a:t> </a:t>
            </a:r>
            <a:r>
              <a:rPr lang="en-US" dirty="0" err="1"/>
              <a:t>MicEco</a:t>
            </a:r>
            <a:r>
              <a:rPr lang="en-US" dirty="0"/>
              <a:t>:: </a:t>
            </a:r>
            <a:r>
              <a:rPr lang="en-US" dirty="0" err="1"/>
              <a:t>ps_venn</a:t>
            </a:r>
            <a:r>
              <a:rPr lang="en-US" dirty="0"/>
              <a:t>()</a:t>
            </a:r>
          </a:p>
        </p:txBody>
      </p:sp>
      <p:sp>
        <p:nvSpPr>
          <p:cNvPr id="2" name="Rectangle 1"/>
          <p:cNvSpPr/>
          <p:nvPr/>
        </p:nvSpPr>
        <p:spPr>
          <a:xfrm>
            <a:off x="5897513" y="2541901"/>
            <a:ext cx="2735428" cy="1254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pic>
        <p:nvPicPr>
          <p:cNvPr id="1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349" b="69792"/>
          <a:stretch/>
        </p:blipFill>
        <p:spPr bwMode="auto">
          <a:xfrm>
            <a:off x="101600" y="865501"/>
            <a:ext cx="12083123"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val 18"/>
          <p:cNvSpPr/>
          <p:nvPr/>
        </p:nvSpPr>
        <p:spPr>
          <a:xfrm rot="19168777">
            <a:off x="1205067" y="1607699"/>
            <a:ext cx="243236"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0" name="Oval 19"/>
          <p:cNvSpPr/>
          <p:nvPr/>
        </p:nvSpPr>
        <p:spPr>
          <a:xfrm rot="19168777">
            <a:off x="4867726" y="1607700"/>
            <a:ext cx="243236"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1" name="Oval 20"/>
          <p:cNvSpPr/>
          <p:nvPr/>
        </p:nvSpPr>
        <p:spPr>
          <a:xfrm rot="19168777">
            <a:off x="8605401" y="1607697"/>
            <a:ext cx="243236"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2" name="Oval 21"/>
          <p:cNvSpPr/>
          <p:nvPr/>
        </p:nvSpPr>
        <p:spPr>
          <a:xfrm rot="19168777">
            <a:off x="321369" y="31910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3" name="Oval 22"/>
          <p:cNvSpPr/>
          <p:nvPr/>
        </p:nvSpPr>
        <p:spPr>
          <a:xfrm rot="19168777">
            <a:off x="7697536" y="31910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4" name="Oval 23"/>
          <p:cNvSpPr/>
          <p:nvPr/>
        </p:nvSpPr>
        <p:spPr>
          <a:xfrm rot="19168777">
            <a:off x="4049447" y="31910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6" name="Oval 25"/>
          <p:cNvSpPr/>
          <p:nvPr/>
        </p:nvSpPr>
        <p:spPr>
          <a:xfrm rot="19168777">
            <a:off x="9323136" y="3409527"/>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7" name="Oval 26"/>
          <p:cNvSpPr/>
          <p:nvPr/>
        </p:nvSpPr>
        <p:spPr>
          <a:xfrm rot="19168777">
            <a:off x="5670247" y="3434924"/>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8" name="Oval 27"/>
          <p:cNvSpPr/>
          <p:nvPr/>
        </p:nvSpPr>
        <p:spPr>
          <a:xfrm rot="19168777">
            <a:off x="1915848" y="3409526"/>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9" name="Oval 28"/>
          <p:cNvSpPr/>
          <p:nvPr/>
        </p:nvSpPr>
        <p:spPr>
          <a:xfrm rot="19168777">
            <a:off x="3313323" y="3146635"/>
            <a:ext cx="185607" cy="417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0" name="Oval 29"/>
          <p:cNvSpPr/>
          <p:nvPr/>
        </p:nvSpPr>
        <p:spPr>
          <a:xfrm rot="19168777">
            <a:off x="6965874" y="3132357"/>
            <a:ext cx="185607" cy="417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1" name="Oval 30"/>
          <p:cNvSpPr/>
          <p:nvPr/>
        </p:nvSpPr>
        <p:spPr>
          <a:xfrm rot="19168777">
            <a:off x="10725074" y="3157756"/>
            <a:ext cx="185607" cy="417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3" name="Oval 32"/>
          <p:cNvSpPr/>
          <p:nvPr/>
        </p:nvSpPr>
        <p:spPr>
          <a:xfrm rot="19168777">
            <a:off x="10247049" y="37143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4" name="Oval 33"/>
          <p:cNvSpPr/>
          <p:nvPr/>
        </p:nvSpPr>
        <p:spPr>
          <a:xfrm rot="19168777">
            <a:off x="6589448" y="3739723"/>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5" name="Oval 34"/>
          <p:cNvSpPr/>
          <p:nvPr/>
        </p:nvSpPr>
        <p:spPr>
          <a:xfrm rot="19168777">
            <a:off x="2844148" y="3739721"/>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Rectangle 2"/>
          <p:cNvSpPr/>
          <p:nvPr/>
        </p:nvSpPr>
        <p:spPr>
          <a:xfrm>
            <a:off x="101602" y="1433723"/>
            <a:ext cx="827577" cy="307776"/>
          </a:xfrm>
          <a:prstGeom prst="rect">
            <a:avLst/>
          </a:prstGeom>
        </p:spPr>
        <p:txBody>
          <a:bodyPr wrap="none" lIns="121917" tIns="60958" rIns="121917" bIns="60958">
            <a:spAutoFit/>
          </a:bodyPr>
          <a:lstStyle/>
          <a:p>
            <a:r>
              <a:rPr lang="en-US" sz="1200" dirty="0"/>
              <a:t>g__67-14</a:t>
            </a:r>
          </a:p>
        </p:txBody>
      </p:sp>
      <p:sp>
        <p:nvSpPr>
          <p:cNvPr id="36" name="Rectangle 35"/>
          <p:cNvSpPr/>
          <p:nvPr/>
        </p:nvSpPr>
        <p:spPr>
          <a:xfrm>
            <a:off x="101600" y="3444059"/>
            <a:ext cx="846813" cy="307776"/>
          </a:xfrm>
          <a:prstGeom prst="rect">
            <a:avLst/>
          </a:prstGeom>
        </p:spPr>
        <p:txBody>
          <a:bodyPr wrap="none" lIns="121917" tIns="60958" rIns="121917" bIns="60958">
            <a:spAutoFit/>
          </a:bodyPr>
          <a:lstStyle/>
          <a:p>
            <a:r>
              <a:rPr lang="en-US" sz="1200" dirty="0"/>
              <a:t>g__</a:t>
            </a:r>
            <a:r>
              <a:rPr lang="en-US" sz="1200" dirty="0" err="1"/>
              <a:t>Bosea</a:t>
            </a:r>
            <a:endParaRPr lang="en-US" sz="1200" dirty="0"/>
          </a:p>
        </p:txBody>
      </p:sp>
      <p:sp>
        <p:nvSpPr>
          <p:cNvPr id="37" name="Rectangle 36"/>
          <p:cNvSpPr/>
          <p:nvPr/>
        </p:nvSpPr>
        <p:spPr>
          <a:xfrm>
            <a:off x="1070926" y="3594883"/>
            <a:ext cx="797655" cy="307776"/>
          </a:xfrm>
          <a:prstGeom prst="rect">
            <a:avLst/>
          </a:prstGeom>
        </p:spPr>
        <p:txBody>
          <a:bodyPr wrap="none" lIns="121917" tIns="60958" rIns="121917" bIns="60958">
            <a:spAutoFit/>
          </a:bodyPr>
          <a:lstStyle/>
          <a:p>
            <a:r>
              <a:rPr lang="en-US" sz="1200" dirty="0"/>
              <a:t>g__A21b</a:t>
            </a:r>
          </a:p>
        </p:txBody>
      </p:sp>
      <p:sp>
        <p:nvSpPr>
          <p:cNvPr id="38" name="Rectangle 37"/>
          <p:cNvSpPr/>
          <p:nvPr/>
        </p:nvSpPr>
        <p:spPr>
          <a:xfrm>
            <a:off x="2389362" y="4015096"/>
            <a:ext cx="1167415" cy="307776"/>
          </a:xfrm>
          <a:prstGeom prst="rect">
            <a:avLst/>
          </a:prstGeom>
        </p:spPr>
        <p:txBody>
          <a:bodyPr wrap="none" lIns="121917" tIns="60958" rIns="121917" bIns="60958">
            <a:spAutoFit/>
          </a:bodyPr>
          <a:lstStyle/>
          <a:p>
            <a:r>
              <a:rPr lang="en-US" sz="1200" dirty="0"/>
              <a:t>g__</a:t>
            </a:r>
            <a:r>
              <a:rPr lang="en-US" sz="1200" dirty="0" err="1"/>
              <a:t>pelomonas</a:t>
            </a:r>
            <a:endParaRPr lang="en-US" sz="1200" dirty="0"/>
          </a:p>
        </p:txBody>
      </p:sp>
      <p:sp>
        <p:nvSpPr>
          <p:cNvPr id="7" name="Rectangle 6"/>
          <p:cNvSpPr/>
          <p:nvPr/>
        </p:nvSpPr>
        <p:spPr>
          <a:xfrm>
            <a:off x="3406126" y="3525635"/>
            <a:ext cx="1488015" cy="307776"/>
          </a:xfrm>
          <a:prstGeom prst="rect">
            <a:avLst/>
          </a:prstGeom>
        </p:spPr>
        <p:txBody>
          <a:bodyPr wrap="none" lIns="121917" tIns="60958" rIns="121917" bIns="60958">
            <a:spAutoFit/>
          </a:bodyPr>
          <a:lstStyle/>
          <a:p>
            <a:r>
              <a:rPr lang="en-US" sz="1200" dirty="0"/>
              <a:t>g__</a:t>
            </a:r>
            <a:r>
              <a:rPr lang="en-US" sz="1200" dirty="0" err="1"/>
              <a:t>Sporocytophaga</a:t>
            </a:r>
            <a:endParaRPr lang="en-US" sz="1200" dirty="0"/>
          </a:p>
        </p:txBody>
      </p:sp>
      <p:sp>
        <p:nvSpPr>
          <p:cNvPr id="8" name="TextBox 7"/>
          <p:cNvSpPr txBox="1"/>
          <p:nvPr/>
        </p:nvSpPr>
        <p:spPr>
          <a:xfrm>
            <a:off x="-33612" y="1"/>
            <a:ext cx="7429984" cy="615553"/>
          </a:xfrm>
          <a:prstGeom prst="rect">
            <a:avLst/>
          </a:prstGeom>
          <a:noFill/>
        </p:spPr>
        <p:txBody>
          <a:bodyPr wrap="none" lIns="121917" tIns="60958" rIns="121917" bIns="60958" rtlCol="0">
            <a:spAutoFit/>
          </a:bodyPr>
          <a:lstStyle/>
          <a:p>
            <a:r>
              <a:rPr lang="en-US" sz="3200" b="1" dirty="0"/>
              <a:t>Comparing </a:t>
            </a:r>
            <a:r>
              <a:rPr lang="en-US" sz="3200" b="1" dirty="0">
                <a:solidFill>
                  <a:schemeClr val="accent5">
                    <a:lumMod val="75000"/>
                  </a:schemeClr>
                </a:solidFill>
              </a:rPr>
              <a:t>Controls</a:t>
            </a:r>
            <a:r>
              <a:rPr lang="en-US" sz="3200" b="1" dirty="0"/>
              <a:t> with </a:t>
            </a:r>
            <a:r>
              <a:rPr lang="en-US" sz="3200" b="1" dirty="0">
                <a:solidFill>
                  <a:schemeClr val="accent6">
                    <a:lumMod val="50000"/>
                  </a:schemeClr>
                </a:solidFill>
              </a:rPr>
              <a:t>other treatments</a:t>
            </a:r>
          </a:p>
        </p:txBody>
      </p:sp>
      <p:sp>
        <p:nvSpPr>
          <p:cNvPr id="9" name="TextBox 8"/>
          <p:cNvSpPr txBox="1"/>
          <p:nvPr/>
        </p:nvSpPr>
        <p:spPr>
          <a:xfrm>
            <a:off x="3064083" y="4851400"/>
            <a:ext cx="4215507" cy="1508101"/>
          </a:xfrm>
          <a:prstGeom prst="rect">
            <a:avLst/>
          </a:prstGeom>
          <a:noFill/>
        </p:spPr>
        <p:txBody>
          <a:bodyPr wrap="none" lIns="121917" tIns="60958" rIns="121917" bIns="60958" rtlCol="0">
            <a:spAutoFit/>
          </a:bodyPr>
          <a:lstStyle/>
          <a:p>
            <a:r>
              <a:rPr lang="en-US" b="1" dirty="0">
                <a:solidFill>
                  <a:srgbClr val="FF0000"/>
                </a:solidFill>
              </a:rPr>
              <a:t>g__67-14 from o__</a:t>
            </a:r>
            <a:r>
              <a:rPr lang="en-US" b="1" dirty="0" err="1">
                <a:solidFill>
                  <a:srgbClr val="FF0000"/>
                </a:solidFill>
              </a:rPr>
              <a:t>Solirubrobacterales</a:t>
            </a:r>
            <a:endParaRPr lang="en-US" b="1" dirty="0">
              <a:solidFill>
                <a:srgbClr val="FF0000"/>
              </a:solidFill>
            </a:endParaRPr>
          </a:p>
          <a:p>
            <a:r>
              <a:rPr lang="en-US" b="1" dirty="0">
                <a:solidFill>
                  <a:srgbClr val="FF0000"/>
                </a:solidFill>
              </a:rPr>
              <a:t>g__</a:t>
            </a:r>
            <a:r>
              <a:rPr lang="en-US" b="1" dirty="0" err="1">
                <a:solidFill>
                  <a:srgbClr val="FF0000"/>
                </a:solidFill>
              </a:rPr>
              <a:t>Bosea</a:t>
            </a:r>
            <a:r>
              <a:rPr lang="en-US" b="1" dirty="0">
                <a:solidFill>
                  <a:srgbClr val="FF0000"/>
                </a:solidFill>
              </a:rPr>
              <a:t> from o__</a:t>
            </a:r>
            <a:r>
              <a:rPr lang="en-US" b="1" dirty="0" err="1">
                <a:solidFill>
                  <a:srgbClr val="FF0000"/>
                </a:solidFill>
              </a:rPr>
              <a:t>Rhizobiaeles</a:t>
            </a:r>
            <a:endParaRPr lang="en-US" b="1" dirty="0">
              <a:solidFill>
                <a:srgbClr val="FF0000"/>
              </a:solidFill>
            </a:endParaRPr>
          </a:p>
          <a:p>
            <a:r>
              <a:rPr lang="en-US" b="1" dirty="0">
                <a:solidFill>
                  <a:srgbClr val="FF0000"/>
                </a:solidFill>
              </a:rPr>
              <a:t>g__A21b from o__</a:t>
            </a:r>
            <a:r>
              <a:rPr lang="en-US" b="1" dirty="0" err="1">
                <a:solidFill>
                  <a:srgbClr val="FF0000"/>
                </a:solidFill>
              </a:rPr>
              <a:t>Burkholderiales</a:t>
            </a:r>
            <a:endParaRPr lang="en-US" b="1" dirty="0">
              <a:solidFill>
                <a:srgbClr val="FF0000"/>
              </a:solidFill>
            </a:endParaRPr>
          </a:p>
          <a:p>
            <a:r>
              <a:rPr lang="en-US" b="1" dirty="0">
                <a:solidFill>
                  <a:srgbClr val="FF0000"/>
                </a:solidFill>
              </a:rPr>
              <a:t>g__</a:t>
            </a:r>
            <a:r>
              <a:rPr lang="en-US" b="1" dirty="0" err="1">
                <a:solidFill>
                  <a:srgbClr val="FF0000"/>
                </a:solidFill>
              </a:rPr>
              <a:t>Pelomonas</a:t>
            </a:r>
            <a:r>
              <a:rPr lang="en-US" b="1" dirty="0">
                <a:solidFill>
                  <a:srgbClr val="FF0000"/>
                </a:solidFill>
              </a:rPr>
              <a:t> from </a:t>
            </a:r>
            <a:r>
              <a:rPr lang="en-US" b="1" dirty="0" err="1">
                <a:solidFill>
                  <a:srgbClr val="FF0000"/>
                </a:solidFill>
              </a:rPr>
              <a:t>f_Comonadaeceae</a:t>
            </a:r>
            <a:endParaRPr lang="en-US" b="1" dirty="0">
              <a:solidFill>
                <a:srgbClr val="FF0000"/>
              </a:solidFill>
            </a:endParaRPr>
          </a:p>
          <a:p>
            <a:r>
              <a:rPr lang="en-US" b="1" dirty="0">
                <a:solidFill>
                  <a:srgbClr val="FF0000"/>
                </a:solidFill>
              </a:rPr>
              <a:t>g__</a:t>
            </a:r>
            <a:r>
              <a:rPr lang="en-US" b="1" dirty="0" err="1">
                <a:solidFill>
                  <a:srgbClr val="FF0000"/>
                </a:solidFill>
              </a:rPr>
              <a:t>Sporocytophaga</a:t>
            </a:r>
            <a:r>
              <a:rPr lang="en-US" b="1" dirty="0">
                <a:solidFill>
                  <a:srgbClr val="FF0000"/>
                </a:solidFill>
              </a:rPr>
              <a:t> from </a:t>
            </a:r>
            <a:r>
              <a:rPr lang="en-US" b="1" dirty="0" err="1">
                <a:solidFill>
                  <a:srgbClr val="FF0000"/>
                </a:solidFill>
              </a:rPr>
              <a:t>o_Cytophagales</a:t>
            </a:r>
            <a:endParaRPr lang="en-US" b="1" dirty="0">
              <a:solidFill>
                <a:srgbClr val="FF0000"/>
              </a:solidFill>
            </a:endParaRPr>
          </a:p>
        </p:txBody>
      </p:sp>
      <p:sp>
        <p:nvSpPr>
          <p:cNvPr id="41" name="TextBox 40"/>
          <p:cNvSpPr txBox="1"/>
          <p:nvPr/>
        </p:nvSpPr>
        <p:spPr>
          <a:xfrm>
            <a:off x="3455692" y="4307512"/>
            <a:ext cx="3107848" cy="615549"/>
          </a:xfrm>
          <a:prstGeom prst="rect">
            <a:avLst/>
          </a:prstGeom>
          <a:noFill/>
        </p:spPr>
        <p:txBody>
          <a:bodyPr wrap="square" lIns="121917" tIns="60958" rIns="121917" bIns="60958" rtlCol="0">
            <a:spAutoFit/>
          </a:bodyPr>
          <a:lstStyle/>
          <a:p>
            <a:r>
              <a:rPr lang="en-US" sz="1600" dirty="0"/>
              <a:t>Taxa consistently more abundant in treatments than controls</a:t>
            </a:r>
          </a:p>
        </p:txBody>
      </p:sp>
      <p:sp>
        <p:nvSpPr>
          <p:cNvPr id="32" name="Snip Diagonal Corner Rectangle 31"/>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pic>
        <p:nvPicPr>
          <p:cNvPr id="3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601" t="74414" r="38755" b="5178"/>
          <a:stretch/>
        </p:blipFill>
        <p:spPr bwMode="auto">
          <a:xfrm>
            <a:off x="11365119" y="3366610"/>
            <a:ext cx="826883" cy="103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
        <p:nvSpPr>
          <p:cNvPr id="42" name="Oval 41"/>
          <p:cNvSpPr/>
          <p:nvPr/>
        </p:nvSpPr>
        <p:spPr>
          <a:xfrm rot="16561433">
            <a:off x="2990929" y="1279633"/>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3" name="Oval 42"/>
          <p:cNvSpPr/>
          <p:nvPr/>
        </p:nvSpPr>
        <p:spPr>
          <a:xfrm rot="16561433">
            <a:off x="2982413" y="2694552"/>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4" name="Oval 43"/>
          <p:cNvSpPr/>
          <p:nvPr/>
        </p:nvSpPr>
        <p:spPr>
          <a:xfrm rot="16561433">
            <a:off x="2840225" y="3440549"/>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5" name="Oval 44"/>
          <p:cNvSpPr/>
          <p:nvPr/>
        </p:nvSpPr>
        <p:spPr>
          <a:xfrm rot="16561433">
            <a:off x="1093641" y="3317118"/>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6" name="Oval 45"/>
          <p:cNvSpPr/>
          <p:nvPr/>
        </p:nvSpPr>
        <p:spPr>
          <a:xfrm rot="16561433">
            <a:off x="1956536" y="1743290"/>
            <a:ext cx="160439" cy="1742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7" name="Oval 46"/>
          <p:cNvSpPr/>
          <p:nvPr/>
        </p:nvSpPr>
        <p:spPr>
          <a:xfrm rot="17676376">
            <a:off x="2123604" y="1661350"/>
            <a:ext cx="647293" cy="22860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 name="Rectangle 3"/>
          <p:cNvSpPr/>
          <p:nvPr/>
        </p:nvSpPr>
        <p:spPr>
          <a:xfrm>
            <a:off x="5449605" y="3244334"/>
            <a:ext cx="1292790" cy="369332"/>
          </a:xfrm>
          <a:prstGeom prst="rect">
            <a:avLst/>
          </a:prstGeom>
        </p:spPr>
        <p:txBody>
          <a:bodyPr wrap="none">
            <a:spAutoFit/>
          </a:bodyPr>
          <a:lstStyle/>
          <a:p>
            <a:r>
              <a:rPr lang="en-US" dirty="0" err="1"/>
              <a:t>Rhizobacter</a:t>
            </a:r>
            <a:endParaRPr lang="en-US" dirty="0"/>
          </a:p>
        </p:txBody>
      </p:sp>
      <p:sp>
        <p:nvSpPr>
          <p:cNvPr id="48" name="TextBox 47"/>
          <p:cNvSpPr txBox="1"/>
          <p:nvPr/>
        </p:nvSpPr>
        <p:spPr>
          <a:xfrm>
            <a:off x="7508101" y="4876053"/>
            <a:ext cx="4112658" cy="1785100"/>
          </a:xfrm>
          <a:prstGeom prst="rect">
            <a:avLst/>
          </a:prstGeom>
          <a:noFill/>
        </p:spPr>
        <p:txBody>
          <a:bodyPr wrap="none" lIns="121917" tIns="60958" rIns="121917" bIns="60958" rtlCol="0">
            <a:spAutoFit/>
          </a:bodyPr>
          <a:lstStyle/>
          <a:p>
            <a:r>
              <a:rPr lang="en-US" b="1" dirty="0">
                <a:solidFill>
                  <a:schemeClr val="accent1"/>
                </a:solidFill>
              </a:rPr>
              <a:t>g__ </a:t>
            </a:r>
            <a:r>
              <a:rPr lang="en-US" b="1" dirty="0" err="1">
                <a:solidFill>
                  <a:schemeClr val="accent1"/>
                </a:solidFill>
              </a:rPr>
              <a:t>Rhizobacter</a:t>
            </a:r>
            <a:r>
              <a:rPr lang="en-US" b="1" dirty="0">
                <a:solidFill>
                  <a:schemeClr val="accent1"/>
                </a:solidFill>
              </a:rPr>
              <a:t> from </a:t>
            </a:r>
            <a:r>
              <a:rPr lang="en-US" b="1" dirty="0" err="1">
                <a:solidFill>
                  <a:schemeClr val="accent1"/>
                </a:solidFill>
              </a:rPr>
              <a:t>f_Comonadaeceae</a:t>
            </a:r>
            <a:endParaRPr lang="en-US" b="1" dirty="0">
              <a:solidFill>
                <a:schemeClr val="accent1"/>
              </a:solidFill>
            </a:endParaRPr>
          </a:p>
          <a:p>
            <a:r>
              <a:rPr lang="en-US" b="1" dirty="0">
                <a:solidFill>
                  <a:schemeClr val="accent1"/>
                </a:solidFill>
              </a:rPr>
              <a:t>g__ </a:t>
            </a:r>
            <a:r>
              <a:rPr lang="en-US" b="1" dirty="0" err="1">
                <a:solidFill>
                  <a:schemeClr val="accent1"/>
                </a:solidFill>
              </a:rPr>
              <a:t>Neorhizobium</a:t>
            </a:r>
            <a:r>
              <a:rPr lang="en-US" b="1" dirty="0">
                <a:solidFill>
                  <a:schemeClr val="accent1"/>
                </a:solidFill>
              </a:rPr>
              <a:t> from </a:t>
            </a:r>
            <a:r>
              <a:rPr lang="en-US" b="1" dirty="0" err="1">
                <a:solidFill>
                  <a:schemeClr val="accent1"/>
                </a:solidFill>
              </a:rPr>
              <a:t>o_Rhizobiales</a:t>
            </a:r>
            <a:endParaRPr lang="en-US" b="1" dirty="0">
              <a:solidFill>
                <a:schemeClr val="accent1"/>
              </a:solidFill>
            </a:endParaRPr>
          </a:p>
          <a:p>
            <a:r>
              <a:rPr lang="en-US" b="1" dirty="0">
                <a:solidFill>
                  <a:schemeClr val="accent1"/>
                </a:solidFill>
              </a:rPr>
              <a:t>g__ </a:t>
            </a:r>
            <a:r>
              <a:rPr lang="en-US" b="1" dirty="0" err="1">
                <a:solidFill>
                  <a:schemeClr val="accent1"/>
                </a:solidFill>
              </a:rPr>
              <a:t>Thermoactinomyces</a:t>
            </a:r>
            <a:r>
              <a:rPr lang="en-US" b="1" dirty="0">
                <a:solidFill>
                  <a:schemeClr val="accent1"/>
                </a:solidFill>
              </a:rPr>
              <a:t> from </a:t>
            </a:r>
            <a:r>
              <a:rPr lang="en-US" b="1" dirty="0" err="1">
                <a:solidFill>
                  <a:schemeClr val="accent1"/>
                </a:solidFill>
              </a:rPr>
              <a:t>c__Bacilli</a:t>
            </a:r>
            <a:endParaRPr lang="en-US" b="1" dirty="0">
              <a:solidFill>
                <a:schemeClr val="accent1"/>
              </a:solidFill>
            </a:endParaRPr>
          </a:p>
          <a:p>
            <a:r>
              <a:rPr lang="en-US" b="1" dirty="0">
                <a:solidFill>
                  <a:schemeClr val="accent1"/>
                </a:solidFill>
              </a:rPr>
              <a:t>g__ </a:t>
            </a:r>
            <a:r>
              <a:rPr lang="en-US" b="1" dirty="0" err="1">
                <a:solidFill>
                  <a:schemeClr val="accent1"/>
                </a:solidFill>
              </a:rPr>
              <a:t>Herbinix</a:t>
            </a:r>
            <a:r>
              <a:rPr lang="en-US" b="1" dirty="0">
                <a:solidFill>
                  <a:schemeClr val="accent1"/>
                </a:solidFill>
              </a:rPr>
              <a:t> from </a:t>
            </a:r>
            <a:r>
              <a:rPr lang="en-US" b="1" dirty="0" err="1">
                <a:solidFill>
                  <a:schemeClr val="accent1"/>
                </a:solidFill>
              </a:rPr>
              <a:t>c_Clostridia</a:t>
            </a:r>
            <a:endParaRPr lang="en-US" b="1" dirty="0">
              <a:solidFill>
                <a:schemeClr val="accent1"/>
              </a:solidFill>
            </a:endParaRPr>
          </a:p>
          <a:p>
            <a:r>
              <a:rPr lang="en-US" b="1" dirty="0">
                <a:solidFill>
                  <a:schemeClr val="accent1"/>
                </a:solidFill>
              </a:rPr>
              <a:t>g__ </a:t>
            </a:r>
            <a:r>
              <a:rPr lang="en-US" b="1" dirty="0" err="1">
                <a:solidFill>
                  <a:schemeClr val="accent1"/>
                </a:solidFill>
              </a:rPr>
              <a:t>Romboutsia</a:t>
            </a:r>
            <a:r>
              <a:rPr lang="en-US" b="1" dirty="0">
                <a:solidFill>
                  <a:schemeClr val="accent1"/>
                </a:solidFill>
              </a:rPr>
              <a:t> from </a:t>
            </a:r>
            <a:r>
              <a:rPr lang="en-US" b="1" dirty="0" err="1">
                <a:solidFill>
                  <a:schemeClr val="accent1"/>
                </a:solidFill>
              </a:rPr>
              <a:t>c_Clostridia</a:t>
            </a:r>
            <a:endParaRPr lang="en-US" b="1" dirty="0">
              <a:solidFill>
                <a:schemeClr val="accent1"/>
              </a:solidFill>
            </a:endParaRPr>
          </a:p>
          <a:p>
            <a:r>
              <a:rPr lang="en-US" b="1" dirty="0">
                <a:solidFill>
                  <a:schemeClr val="accent1"/>
                </a:solidFill>
              </a:rPr>
              <a:t>G__</a:t>
            </a:r>
            <a:r>
              <a:rPr lang="en-US" b="1" dirty="0" err="1">
                <a:solidFill>
                  <a:schemeClr val="accent1"/>
                </a:solidFill>
              </a:rPr>
              <a:t>Gemmata</a:t>
            </a:r>
            <a:r>
              <a:rPr lang="en-US" b="1" dirty="0">
                <a:solidFill>
                  <a:schemeClr val="accent1"/>
                </a:solidFill>
              </a:rPr>
              <a:t> from </a:t>
            </a:r>
            <a:r>
              <a:rPr lang="en-US" b="1" dirty="0" err="1">
                <a:solidFill>
                  <a:schemeClr val="accent1"/>
                </a:solidFill>
              </a:rPr>
              <a:t>o_Planctomycetes</a:t>
            </a:r>
            <a:r>
              <a:rPr lang="en-US" b="1" dirty="0">
                <a:solidFill>
                  <a:schemeClr val="accent1"/>
                </a:solidFill>
              </a:rPr>
              <a:t> </a:t>
            </a:r>
          </a:p>
        </p:txBody>
      </p:sp>
      <p:sp>
        <p:nvSpPr>
          <p:cNvPr id="49" name="TextBox 48"/>
          <p:cNvSpPr txBox="1"/>
          <p:nvPr/>
        </p:nvSpPr>
        <p:spPr>
          <a:xfrm>
            <a:off x="7661615" y="4322872"/>
            <a:ext cx="3107848" cy="615549"/>
          </a:xfrm>
          <a:prstGeom prst="rect">
            <a:avLst/>
          </a:prstGeom>
          <a:noFill/>
        </p:spPr>
        <p:txBody>
          <a:bodyPr wrap="square" lIns="121917" tIns="60958" rIns="121917" bIns="60958" rtlCol="0">
            <a:spAutoFit/>
          </a:bodyPr>
          <a:lstStyle/>
          <a:p>
            <a:r>
              <a:rPr lang="en-US" sz="1600" dirty="0"/>
              <a:t>Taxa consistently more abundant in controls than </a:t>
            </a:r>
            <a:r>
              <a:rPr lang="en-US" sz="1600" dirty="0" err="1"/>
              <a:t>treatements</a:t>
            </a:r>
            <a:endParaRPr lang="en-US" sz="1600" dirty="0"/>
          </a:p>
        </p:txBody>
      </p:sp>
      <p:sp>
        <p:nvSpPr>
          <p:cNvPr id="50" name="Oval 49"/>
          <p:cNvSpPr/>
          <p:nvPr/>
        </p:nvSpPr>
        <p:spPr>
          <a:xfrm rot="16561433">
            <a:off x="6645517" y="1273007"/>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1" name="Oval 50"/>
          <p:cNvSpPr/>
          <p:nvPr/>
        </p:nvSpPr>
        <p:spPr>
          <a:xfrm rot="16561433">
            <a:off x="6637001" y="2687926"/>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2" name="Oval 51"/>
          <p:cNvSpPr/>
          <p:nvPr/>
        </p:nvSpPr>
        <p:spPr>
          <a:xfrm rot="16561433">
            <a:off x="6494813" y="3433923"/>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3" name="Oval 52"/>
          <p:cNvSpPr/>
          <p:nvPr/>
        </p:nvSpPr>
        <p:spPr>
          <a:xfrm rot="16561433">
            <a:off x="4748229" y="3310492"/>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4" name="Oval 53"/>
          <p:cNvSpPr/>
          <p:nvPr/>
        </p:nvSpPr>
        <p:spPr>
          <a:xfrm rot="16561433">
            <a:off x="5611124" y="1736664"/>
            <a:ext cx="160439" cy="1742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5" name="Oval 54"/>
          <p:cNvSpPr/>
          <p:nvPr/>
        </p:nvSpPr>
        <p:spPr>
          <a:xfrm rot="17676376">
            <a:off x="5778192" y="1654724"/>
            <a:ext cx="647293" cy="22860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2" name="Oval 61"/>
          <p:cNvSpPr/>
          <p:nvPr/>
        </p:nvSpPr>
        <p:spPr>
          <a:xfrm rot="16561433">
            <a:off x="10374111" y="1293127"/>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3" name="Oval 62"/>
          <p:cNvSpPr/>
          <p:nvPr/>
        </p:nvSpPr>
        <p:spPr>
          <a:xfrm rot="16561433">
            <a:off x="10365595" y="2708046"/>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4" name="Oval 63"/>
          <p:cNvSpPr/>
          <p:nvPr/>
        </p:nvSpPr>
        <p:spPr>
          <a:xfrm rot="16561433">
            <a:off x="10223407" y="3454043"/>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5" name="Oval 64"/>
          <p:cNvSpPr/>
          <p:nvPr/>
        </p:nvSpPr>
        <p:spPr>
          <a:xfrm rot="16561433">
            <a:off x="8476823" y="3330612"/>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6" name="Oval 65"/>
          <p:cNvSpPr/>
          <p:nvPr/>
        </p:nvSpPr>
        <p:spPr>
          <a:xfrm rot="16561433">
            <a:off x="9339718" y="1756784"/>
            <a:ext cx="160439" cy="1742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7" name="Oval 66"/>
          <p:cNvSpPr/>
          <p:nvPr/>
        </p:nvSpPr>
        <p:spPr>
          <a:xfrm rot="17676376">
            <a:off x="9506786" y="1674844"/>
            <a:ext cx="647293" cy="22860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386547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6" grpId="0" animBg="1"/>
      <p:bldP spid="27" grpId="0" animBg="1"/>
      <p:bldP spid="28" grpId="0" animBg="1"/>
      <p:bldP spid="29" grpId="0" animBg="1"/>
      <p:bldP spid="30" grpId="0" animBg="1"/>
      <p:bldP spid="31" grpId="0" animBg="1"/>
      <p:bldP spid="33" grpId="0" animBg="1"/>
      <p:bldP spid="34" grpId="0" animBg="1"/>
      <p:bldP spid="35" grpId="0" animBg="1"/>
      <p:bldP spid="3" grpId="0"/>
      <p:bldP spid="36" grpId="0"/>
      <p:bldP spid="37" grpId="0"/>
      <p:bldP spid="38" grpId="0"/>
      <p:bldP spid="7" grpId="0"/>
      <p:bldP spid="42" grpId="0" animBg="1"/>
      <p:bldP spid="43" grpId="0" animBg="1"/>
      <p:bldP spid="44" grpId="0" animBg="1"/>
      <p:bldP spid="45" grpId="0" animBg="1"/>
      <p:bldP spid="46" grpId="0" animBg="1"/>
      <p:bldP spid="47" grpId="0" animBg="1"/>
      <p:bldP spid="50" grpId="0" animBg="1"/>
      <p:bldP spid="51" grpId="0" animBg="1"/>
      <p:bldP spid="52" grpId="0" animBg="1"/>
      <p:bldP spid="53" grpId="0" animBg="1"/>
      <p:bldP spid="54" grpId="0" animBg="1"/>
      <p:bldP spid="55" grpId="0" animBg="1"/>
      <p:bldP spid="62" grpId="0" animBg="1"/>
      <p:bldP spid="63" grpId="0" animBg="1"/>
      <p:bldP spid="64" grpId="0" animBg="1"/>
      <p:bldP spid="65" grpId="0" animBg="1"/>
      <p:bldP spid="66" grpId="0" animBg="1"/>
      <p:bldP spid="6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3401563" y="3587749"/>
            <a:ext cx="2724149"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9792" b="19140"/>
          <a:stretch/>
        </p:blipFill>
        <p:spPr bwMode="auto">
          <a:xfrm>
            <a:off x="8679661" y="-127000"/>
            <a:ext cx="3480088" cy="6986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8485571" y="1301920"/>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7" name="TextBox 6"/>
          <p:cNvSpPr txBox="1"/>
          <p:nvPr/>
        </p:nvSpPr>
        <p:spPr>
          <a:xfrm>
            <a:off x="406400" y="889000"/>
            <a:ext cx="7213600" cy="2462208"/>
          </a:xfrm>
          <a:prstGeom prst="rect">
            <a:avLst/>
          </a:prstGeom>
          <a:noFill/>
        </p:spPr>
        <p:txBody>
          <a:bodyPr wrap="square" lIns="121917" tIns="60958" rIns="121917" bIns="60958" rtlCol="0">
            <a:spAutoFit/>
          </a:bodyPr>
          <a:lstStyle/>
          <a:p>
            <a:r>
              <a:rPr lang="en-US" sz="1900" dirty="0"/>
              <a:t>Different members of the same </a:t>
            </a:r>
            <a:r>
              <a:rPr lang="en-US" sz="1900" dirty="0" err="1"/>
              <a:t>taxons</a:t>
            </a:r>
            <a:r>
              <a:rPr lang="en-US" sz="1900" dirty="0"/>
              <a:t> are being selected &amp; lost</a:t>
            </a:r>
          </a:p>
          <a:p>
            <a:pPr marL="380990" indent="-380990">
              <a:buFont typeface="Arial" pitchFamily="34" charset="0"/>
              <a:buChar char="•"/>
            </a:pPr>
            <a:r>
              <a:rPr lang="en-US" sz="1900" dirty="0"/>
              <a:t>Class Bacilli and Clostridia</a:t>
            </a:r>
          </a:p>
          <a:p>
            <a:pPr marL="380990" indent="-380990">
              <a:buFont typeface="Arial" pitchFamily="34" charset="0"/>
              <a:buChar char="•"/>
            </a:pPr>
            <a:r>
              <a:rPr lang="en-US" sz="1900" dirty="0"/>
              <a:t>Order </a:t>
            </a:r>
            <a:r>
              <a:rPr lang="en-US" sz="1900" dirty="0" err="1"/>
              <a:t>Rhizobiales</a:t>
            </a:r>
            <a:r>
              <a:rPr lang="en-US" sz="1900" dirty="0"/>
              <a:t> and </a:t>
            </a:r>
            <a:r>
              <a:rPr lang="en-US" sz="1900" dirty="0" err="1"/>
              <a:t>Burkholderiales</a:t>
            </a:r>
            <a:endParaRPr lang="en-US" sz="1900" dirty="0"/>
          </a:p>
          <a:p>
            <a:pPr marL="380990" indent="-380990">
              <a:buFont typeface="Arial" pitchFamily="34" charset="0"/>
              <a:buChar char="•"/>
            </a:pPr>
            <a:r>
              <a:rPr lang="en-US" sz="1900" dirty="0"/>
              <a:t>Family </a:t>
            </a:r>
            <a:r>
              <a:rPr lang="en-US" sz="1900" dirty="0" err="1"/>
              <a:t>Comamonadaceae</a:t>
            </a:r>
            <a:endParaRPr lang="en-US" sz="1900" dirty="0"/>
          </a:p>
          <a:p>
            <a:endParaRPr lang="en-US" sz="1900" dirty="0"/>
          </a:p>
          <a:p>
            <a:r>
              <a:rPr lang="en-US" sz="1900" dirty="0"/>
              <a:t>Could </a:t>
            </a:r>
            <a:r>
              <a:rPr lang="en-US" sz="1900" b="1" dirty="0"/>
              <a:t>diversity on these </a:t>
            </a:r>
            <a:r>
              <a:rPr lang="en-US" sz="1900" b="1" dirty="0" err="1"/>
              <a:t>taxons</a:t>
            </a:r>
            <a:r>
              <a:rPr lang="en-US" sz="1900" b="1" dirty="0"/>
              <a:t> </a:t>
            </a:r>
            <a:r>
              <a:rPr lang="en-US" sz="1900" dirty="0"/>
              <a:t>help plant response against herbivores?</a:t>
            </a:r>
          </a:p>
          <a:p>
            <a:r>
              <a:rPr lang="en-US" sz="1900" dirty="0"/>
              <a:t>                   </a:t>
            </a:r>
          </a:p>
        </p:txBody>
      </p:sp>
      <p:sp>
        <p:nvSpPr>
          <p:cNvPr id="13" name="Oval 12"/>
          <p:cNvSpPr/>
          <p:nvPr/>
        </p:nvSpPr>
        <p:spPr>
          <a:xfrm>
            <a:off x="10452528" y="1748037"/>
            <a:ext cx="555349" cy="429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4" name="Oval 13"/>
          <p:cNvSpPr/>
          <p:nvPr/>
        </p:nvSpPr>
        <p:spPr>
          <a:xfrm>
            <a:off x="9951207" y="1752142"/>
            <a:ext cx="555349" cy="617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9" name="Oval 18"/>
          <p:cNvSpPr/>
          <p:nvPr/>
        </p:nvSpPr>
        <p:spPr>
          <a:xfrm>
            <a:off x="8516285" y="3543091"/>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0" name="Oval 19"/>
          <p:cNvSpPr/>
          <p:nvPr/>
        </p:nvSpPr>
        <p:spPr>
          <a:xfrm>
            <a:off x="10483243" y="3989206"/>
            <a:ext cx="555349" cy="429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1" name="Oval 20"/>
          <p:cNvSpPr/>
          <p:nvPr/>
        </p:nvSpPr>
        <p:spPr>
          <a:xfrm>
            <a:off x="9981922" y="3993313"/>
            <a:ext cx="555349" cy="617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5" name="Oval 24"/>
          <p:cNvSpPr/>
          <p:nvPr/>
        </p:nvSpPr>
        <p:spPr>
          <a:xfrm>
            <a:off x="8516285" y="5773383"/>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6" name="Oval 25"/>
          <p:cNvSpPr/>
          <p:nvPr/>
        </p:nvSpPr>
        <p:spPr>
          <a:xfrm>
            <a:off x="10483243" y="6219498"/>
            <a:ext cx="555349" cy="429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7" name="Oval 26"/>
          <p:cNvSpPr/>
          <p:nvPr/>
        </p:nvSpPr>
        <p:spPr>
          <a:xfrm>
            <a:off x="9981922" y="6223605"/>
            <a:ext cx="555349" cy="617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8" name="Oval 27"/>
          <p:cNvSpPr/>
          <p:nvPr/>
        </p:nvSpPr>
        <p:spPr>
          <a:xfrm>
            <a:off x="9951209" y="192440"/>
            <a:ext cx="584857" cy="671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1" name="Oval 30"/>
          <p:cNvSpPr/>
          <p:nvPr/>
        </p:nvSpPr>
        <p:spPr>
          <a:xfrm>
            <a:off x="9920494" y="2397192"/>
            <a:ext cx="584857" cy="671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2" name="Oval 31"/>
          <p:cNvSpPr/>
          <p:nvPr/>
        </p:nvSpPr>
        <p:spPr>
          <a:xfrm>
            <a:off x="9875190" y="4625663"/>
            <a:ext cx="584857" cy="671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4" name="TextBox 33"/>
          <p:cNvSpPr txBox="1"/>
          <p:nvPr/>
        </p:nvSpPr>
        <p:spPr>
          <a:xfrm>
            <a:off x="-33612" y="1"/>
            <a:ext cx="8301163" cy="615553"/>
          </a:xfrm>
          <a:prstGeom prst="rect">
            <a:avLst/>
          </a:prstGeom>
          <a:noFill/>
        </p:spPr>
        <p:txBody>
          <a:bodyPr wrap="none" lIns="121917" tIns="60958" rIns="121917" bIns="60958" rtlCol="0">
            <a:spAutoFit/>
          </a:bodyPr>
          <a:lstStyle/>
          <a:p>
            <a:r>
              <a:rPr lang="en-US" sz="3200" b="1" dirty="0"/>
              <a:t>Comparing </a:t>
            </a:r>
            <a:r>
              <a:rPr lang="en-US" sz="3200" b="1" dirty="0">
                <a:solidFill>
                  <a:schemeClr val="accent6">
                    <a:lumMod val="50000"/>
                  </a:schemeClr>
                </a:solidFill>
              </a:rPr>
              <a:t>Oral secretion </a:t>
            </a:r>
            <a:r>
              <a:rPr lang="en-US" sz="3200" b="1" dirty="0"/>
              <a:t>to</a:t>
            </a:r>
            <a:r>
              <a:rPr lang="en-US" sz="3200" b="1" dirty="0">
                <a:solidFill>
                  <a:schemeClr val="accent6">
                    <a:lumMod val="50000"/>
                  </a:schemeClr>
                </a:solidFill>
              </a:rPr>
              <a:t> </a:t>
            </a:r>
            <a:r>
              <a:rPr lang="en-US" sz="3200" b="1" dirty="0">
                <a:solidFill>
                  <a:schemeClr val="accent5">
                    <a:lumMod val="75000"/>
                  </a:schemeClr>
                </a:solidFill>
              </a:rPr>
              <a:t>other treatments…</a:t>
            </a:r>
            <a:endParaRPr lang="en-US" sz="3200" b="1" dirty="0">
              <a:solidFill>
                <a:schemeClr val="accent6">
                  <a:lumMod val="50000"/>
                </a:schemeClr>
              </a:solidFill>
            </a:endParaRPr>
          </a:p>
        </p:txBody>
      </p:sp>
      <p:sp>
        <p:nvSpPr>
          <p:cNvPr id="2" name="Rectangle 1"/>
          <p:cNvSpPr/>
          <p:nvPr/>
        </p:nvSpPr>
        <p:spPr>
          <a:xfrm>
            <a:off x="7823201" y="1894607"/>
            <a:ext cx="1227543" cy="307776"/>
          </a:xfrm>
          <a:prstGeom prst="rect">
            <a:avLst/>
          </a:prstGeom>
        </p:spPr>
        <p:txBody>
          <a:bodyPr wrap="square" lIns="121917" tIns="60958" rIns="121917" bIns="60958">
            <a:spAutoFit/>
          </a:bodyPr>
          <a:lstStyle/>
          <a:p>
            <a:r>
              <a:rPr lang="en-US" sz="1200" dirty="0" err="1"/>
              <a:t>o_Rhizobiales</a:t>
            </a:r>
            <a:endParaRPr lang="en-US" sz="1200" dirty="0"/>
          </a:p>
        </p:txBody>
      </p:sp>
      <p:sp>
        <p:nvSpPr>
          <p:cNvPr id="10" name="Rectangle 9"/>
          <p:cNvSpPr/>
          <p:nvPr/>
        </p:nvSpPr>
        <p:spPr>
          <a:xfrm>
            <a:off x="8436971" y="2145177"/>
            <a:ext cx="1490501" cy="307776"/>
          </a:xfrm>
          <a:prstGeom prst="rect">
            <a:avLst/>
          </a:prstGeom>
        </p:spPr>
        <p:txBody>
          <a:bodyPr wrap="square" lIns="121917" tIns="60958" rIns="121917" bIns="60958">
            <a:spAutoFit/>
          </a:bodyPr>
          <a:lstStyle/>
          <a:p>
            <a:r>
              <a:rPr lang="en-US" sz="1200" dirty="0" err="1"/>
              <a:t>o_Burkholderiales</a:t>
            </a:r>
            <a:endParaRPr lang="en-US" sz="1200" dirty="0"/>
          </a:p>
        </p:txBody>
      </p:sp>
      <p:sp>
        <p:nvSpPr>
          <p:cNvPr id="11" name="Rectangle 10"/>
          <p:cNvSpPr/>
          <p:nvPr/>
        </p:nvSpPr>
        <p:spPr>
          <a:xfrm>
            <a:off x="8679662" y="64237"/>
            <a:ext cx="991793" cy="307776"/>
          </a:xfrm>
          <a:prstGeom prst="rect">
            <a:avLst/>
          </a:prstGeom>
        </p:spPr>
        <p:txBody>
          <a:bodyPr wrap="square" lIns="121917" tIns="60958" rIns="121917" bIns="60958">
            <a:spAutoFit/>
          </a:bodyPr>
          <a:lstStyle/>
          <a:p>
            <a:r>
              <a:rPr lang="en-US" sz="1200" dirty="0" err="1"/>
              <a:t>c__Bacilli</a:t>
            </a:r>
            <a:endParaRPr lang="en-US" sz="1200" dirty="0"/>
          </a:p>
        </p:txBody>
      </p:sp>
      <p:sp>
        <p:nvSpPr>
          <p:cNvPr id="12" name="Rectangle 11"/>
          <p:cNvSpPr/>
          <p:nvPr/>
        </p:nvSpPr>
        <p:spPr>
          <a:xfrm>
            <a:off x="11038592" y="184371"/>
            <a:ext cx="1153408" cy="307776"/>
          </a:xfrm>
          <a:prstGeom prst="rect">
            <a:avLst/>
          </a:prstGeom>
        </p:spPr>
        <p:txBody>
          <a:bodyPr wrap="square" lIns="121917" tIns="60958" rIns="121917" bIns="60958">
            <a:spAutoFit/>
          </a:bodyPr>
          <a:lstStyle/>
          <a:p>
            <a:r>
              <a:rPr lang="en-US" sz="1200" dirty="0" err="1"/>
              <a:t>c__Clostridia</a:t>
            </a:r>
            <a:endParaRPr lang="en-US" sz="1200" dirty="0"/>
          </a:p>
        </p:txBody>
      </p:sp>
      <p:sp>
        <p:nvSpPr>
          <p:cNvPr id="35" name="Rectangle 34"/>
          <p:cNvSpPr/>
          <p:nvPr/>
        </p:nvSpPr>
        <p:spPr>
          <a:xfrm>
            <a:off x="10850469" y="2130452"/>
            <a:ext cx="1443131" cy="307776"/>
          </a:xfrm>
          <a:prstGeom prst="rect">
            <a:avLst/>
          </a:prstGeom>
        </p:spPr>
        <p:txBody>
          <a:bodyPr wrap="none" lIns="121917" tIns="60958" rIns="121917" bIns="60958">
            <a:spAutoFit/>
          </a:bodyPr>
          <a:lstStyle/>
          <a:p>
            <a:r>
              <a:rPr lang="en-US" sz="1200" dirty="0" err="1"/>
              <a:t>f_commonadaceae</a:t>
            </a:r>
            <a:endParaRPr lang="en-US" sz="1200" dirty="0"/>
          </a:p>
        </p:txBody>
      </p:sp>
      <p:pic>
        <p:nvPicPr>
          <p:cNvPr id="1433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54289"/>
          <a:stretch/>
        </p:blipFill>
        <p:spPr bwMode="auto">
          <a:xfrm>
            <a:off x="646671" y="3565836"/>
            <a:ext cx="2490501"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p:cNvSpPr/>
          <p:nvPr/>
        </p:nvSpPr>
        <p:spPr>
          <a:xfrm>
            <a:off x="909280" y="6095679"/>
            <a:ext cx="6921736" cy="677108"/>
          </a:xfrm>
          <a:prstGeom prst="rect">
            <a:avLst/>
          </a:prstGeom>
        </p:spPr>
        <p:txBody>
          <a:bodyPr wrap="square" lIns="121917" tIns="60958" rIns="121917" bIns="60958">
            <a:spAutoFit/>
          </a:bodyPr>
          <a:lstStyle/>
          <a:p>
            <a:pPr marL="228594" indent="-228594">
              <a:buFont typeface="Arial" pitchFamily="34" charset="0"/>
              <a:buChar char="•"/>
            </a:pPr>
            <a:r>
              <a:rPr lang="en-US" sz="1200" dirty="0"/>
              <a:t>Diversity of these </a:t>
            </a:r>
            <a:r>
              <a:rPr lang="en-US" sz="1200" dirty="0" err="1"/>
              <a:t>taxons</a:t>
            </a:r>
            <a:r>
              <a:rPr lang="en-US" sz="1200" dirty="0"/>
              <a:t> was lower in control </a:t>
            </a:r>
          </a:p>
          <a:p>
            <a:pPr marL="228594" indent="-228594">
              <a:buFont typeface="Arial" pitchFamily="34" charset="0"/>
              <a:buChar char="•"/>
            </a:pPr>
            <a:r>
              <a:rPr lang="en-US" sz="1200" dirty="0"/>
              <a:t>Total diversity was lower in control  too</a:t>
            </a:r>
          </a:p>
          <a:p>
            <a:pPr marL="228594" indent="-228594">
              <a:buFont typeface="Arial" pitchFamily="34" charset="0"/>
              <a:buChar char="•"/>
            </a:pPr>
            <a:r>
              <a:rPr lang="en-US" sz="1200" dirty="0"/>
              <a:t>Do we have an effect or an artifact? I should make formal test &amp; normalizations!</a:t>
            </a:r>
          </a:p>
        </p:txBody>
      </p:sp>
      <p:sp>
        <p:nvSpPr>
          <p:cNvPr id="47" name="TextBox 46"/>
          <p:cNvSpPr txBox="1"/>
          <p:nvPr/>
        </p:nvSpPr>
        <p:spPr>
          <a:xfrm rot="5400000">
            <a:off x="6234758" y="4315639"/>
            <a:ext cx="2197953" cy="369332"/>
          </a:xfrm>
          <a:prstGeom prst="rect">
            <a:avLst/>
          </a:prstGeom>
          <a:noFill/>
        </p:spPr>
        <p:txBody>
          <a:bodyPr wrap="none" lIns="121917" tIns="60958" rIns="121917" bIns="60958" rtlCol="0">
            <a:spAutoFit/>
          </a:bodyPr>
          <a:lstStyle/>
          <a:p>
            <a:r>
              <a:rPr lang="en-US" sz="1600" dirty="0"/>
              <a:t>Neutrally selected ASVs</a:t>
            </a:r>
          </a:p>
        </p:txBody>
      </p:sp>
      <p:sp>
        <p:nvSpPr>
          <p:cNvPr id="49" name="TextBox 48"/>
          <p:cNvSpPr txBox="1"/>
          <p:nvPr/>
        </p:nvSpPr>
        <p:spPr>
          <a:xfrm>
            <a:off x="1136432" y="3175626"/>
            <a:ext cx="1887269" cy="451405"/>
          </a:xfrm>
          <a:prstGeom prst="rect">
            <a:avLst/>
          </a:prstGeom>
          <a:noFill/>
        </p:spPr>
        <p:txBody>
          <a:bodyPr wrap="none" lIns="121917" tIns="60958" rIns="121917" bIns="60958" rtlCol="0">
            <a:spAutoFit/>
          </a:bodyPr>
          <a:lstStyle/>
          <a:p>
            <a:r>
              <a:rPr lang="en-US" sz="2100" dirty="0"/>
              <a:t>These 5 </a:t>
            </a:r>
            <a:r>
              <a:rPr lang="en-US" sz="2100" dirty="0" err="1"/>
              <a:t>taxons</a:t>
            </a:r>
            <a:endParaRPr lang="en-US" sz="2100" dirty="0"/>
          </a:p>
        </p:txBody>
      </p:sp>
      <p:sp>
        <p:nvSpPr>
          <p:cNvPr id="50" name="TextBox 49"/>
          <p:cNvSpPr txBox="1"/>
          <p:nvPr/>
        </p:nvSpPr>
        <p:spPr>
          <a:xfrm>
            <a:off x="4121367" y="3184330"/>
            <a:ext cx="1284540" cy="451405"/>
          </a:xfrm>
          <a:prstGeom prst="rect">
            <a:avLst/>
          </a:prstGeom>
          <a:noFill/>
        </p:spPr>
        <p:txBody>
          <a:bodyPr wrap="none" lIns="121917" tIns="60958" rIns="121917" bIns="60958" rtlCol="0">
            <a:spAutoFit/>
          </a:bodyPr>
          <a:lstStyle/>
          <a:p>
            <a:r>
              <a:rPr lang="en-US" sz="2100" dirty="0"/>
              <a:t>all </a:t>
            </a:r>
            <a:r>
              <a:rPr lang="en-US" sz="2100" dirty="0" err="1"/>
              <a:t>taxons</a:t>
            </a:r>
            <a:endParaRPr lang="en-US" sz="2100" dirty="0"/>
          </a:p>
        </p:txBody>
      </p:sp>
      <p:sp>
        <p:nvSpPr>
          <p:cNvPr id="40" name="Snip Diagonal Corner Rectangle 39"/>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pic>
        <p:nvPicPr>
          <p:cNvPr id="2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4986" r="33575" b="52195"/>
          <a:stretch/>
        </p:blipFill>
        <p:spPr bwMode="auto">
          <a:xfrm>
            <a:off x="6086635" y="3605145"/>
            <a:ext cx="1168075" cy="172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7601" t="74414" r="38755" b="5178"/>
          <a:stretch/>
        </p:blipFill>
        <p:spPr bwMode="auto">
          <a:xfrm>
            <a:off x="11572034" y="6015757"/>
            <a:ext cx="632871" cy="79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Tree>
    <p:extLst>
      <p:ext uri="{BB962C8B-B14F-4D97-AF65-F5344CB8AC3E}">
        <p14:creationId xmlns:p14="http://schemas.microsoft.com/office/powerpoint/2010/main" val="294644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3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3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9" grpId="0" animBg="1"/>
      <p:bldP spid="20" grpId="0" animBg="1"/>
      <p:bldP spid="21" grpId="0" animBg="1"/>
      <p:bldP spid="25" grpId="0" animBg="1"/>
      <p:bldP spid="26" grpId="0" animBg="1"/>
      <p:bldP spid="27" grpId="0" animBg="1"/>
      <p:bldP spid="28" grpId="0" animBg="1"/>
      <p:bldP spid="31" grpId="0" animBg="1"/>
      <p:bldP spid="32" grpId="0" animBg="1"/>
      <p:bldP spid="2" grpId="0"/>
      <p:bldP spid="10" grpId="0"/>
      <p:bldP spid="11" grpId="0"/>
      <p:bldP spid="12" grpId="0"/>
      <p:bldP spid="35" grpId="0"/>
      <p:bldP spid="41" grpId="0"/>
      <p:bldP spid="47" grpId="0"/>
      <p:bldP spid="49" grpId="0"/>
      <p:bldP spid="5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3298" y="194530"/>
            <a:ext cx="9408703" cy="666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20"/>
          <a:stretch/>
        </p:blipFill>
        <p:spPr bwMode="auto">
          <a:xfrm>
            <a:off x="9776581" y="21663"/>
            <a:ext cx="2415419" cy="1730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611981" y="-1434584"/>
            <a:ext cx="2079602" cy="400105"/>
          </a:xfrm>
          <a:prstGeom prst="rect">
            <a:avLst/>
          </a:prstGeom>
        </p:spPr>
        <p:txBody>
          <a:bodyPr wrap="none" lIns="121917" tIns="60958" rIns="121917" bIns="60958">
            <a:spAutoFit/>
          </a:bodyPr>
          <a:lstStyle/>
          <a:p>
            <a:r>
              <a:rPr lang="en-US" dirty="0"/>
              <a:t> </a:t>
            </a:r>
            <a:r>
              <a:rPr lang="en-US" dirty="0" err="1"/>
              <a:t>MicEco</a:t>
            </a:r>
            <a:r>
              <a:rPr lang="en-US" dirty="0"/>
              <a:t>:: </a:t>
            </a:r>
            <a:r>
              <a:rPr lang="en-US" dirty="0" err="1"/>
              <a:t>ps_venn</a:t>
            </a:r>
            <a:r>
              <a:rPr lang="en-US" dirty="0"/>
              <a:t>()</a:t>
            </a:r>
          </a:p>
        </p:txBody>
      </p:sp>
      <p:sp>
        <p:nvSpPr>
          <p:cNvPr id="6" name="Rectangle 5"/>
          <p:cNvSpPr/>
          <p:nvPr/>
        </p:nvSpPr>
        <p:spPr>
          <a:xfrm>
            <a:off x="86475" y="1218645"/>
            <a:ext cx="2961525" cy="3734356"/>
          </a:xfrm>
          <a:prstGeom prst="rect">
            <a:avLst/>
          </a:prstGeom>
        </p:spPr>
        <p:txBody>
          <a:bodyPr wrap="square" lIns="121917" tIns="60958" rIns="121917" bIns="60958">
            <a:spAutoFit/>
          </a:bodyPr>
          <a:lstStyle/>
          <a:p>
            <a:pPr marL="228594" indent="-228594">
              <a:buFont typeface="Arial" pitchFamily="34" charset="0"/>
              <a:buChar char="•"/>
            </a:pPr>
            <a:r>
              <a:rPr lang="en-US" sz="2100" dirty="0"/>
              <a:t>A simpler comparison is still useful!</a:t>
            </a:r>
          </a:p>
          <a:p>
            <a:pPr marL="228594" indent="-228594">
              <a:buFont typeface="Arial" pitchFamily="34" charset="0"/>
              <a:buChar char="•"/>
            </a:pPr>
            <a:endParaRPr lang="en-US" sz="2100" dirty="0"/>
          </a:p>
          <a:p>
            <a:pPr marL="228594" indent="-228594">
              <a:buFont typeface="Arial" pitchFamily="34" charset="0"/>
              <a:buChar char="•"/>
            </a:pPr>
            <a:r>
              <a:rPr lang="en-US" sz="2100" dirty="0"/>
              <a:t>Here 21 taxa are present in the 3 treatments but absent in control</a:t>
            </a:r>
          </a:p>
          <a:p>
            <a:pPr marL="228594" indent="-228594">
              <a:buFont typeface="Arial" pitchFamily="34" charset="0"/>
              <a:buChar char="•"/>
            </a:pPr>
            <a:endParaRPr lang="en-US" sz="2100" dirty="0"/>
          </a:p>
          <a:p>
            <a:pPr marL="228594" indent="-228594">
              <a:buFont typeface="Arial" pitchFamily="34" charset="0"/>
              <a:buChar char="•"/>
            </a:pPr>
            <a:r>
              <a:rPr lang="en-US" sz="2100" dirty="0"/>
              <a:t>Diverse, but </a:t>
            </a:r>
            <a:r>
              <a:rPr lang="en-US" sz="2100" dirty="0" err="1"/>
              <a:t>Proteobacteria</a:t>
            </a:r>
            <a:r>
              <a:rPr lang="en-US" sz="2100" dirty="0"/>
              <a:t> seems more represented</a:t>
            </a:r>
          </a:p>
        </p:txBody>
      </p:sp>
      <p:sp>
        <p:nvSpPr>
          <p:cNvPr id="15" name="Rectangle 14"/>
          <p:cNvSpPr/>
          <p:nvPr/>
        </p:nvSpPr>
        <p:spPr>
          <a:xfrm>
            <a:off x="10288134" y="1751684"/>
            <a:ext cx="1470916" cy="307776"/>
          </a:xfrm>
          <a:prstGeom prst="rect">
            <a:avLst/>
          </a:prstGeom>
        </p:spPr>
        <p:txBody>
          <a:bodyPr wrap="none" lIns="121917" tIns="60958" rIns="121917" bIns="60958">
            <a:spAutoFit/>
          </a:bodyPr>
          <a:lstStyle/>
          <a:p>
            <a:r>
              <a:rPr lang="en-US" sz="1200" dirty="0"/>
              <a:t> </a:t>
            </a:r>
            <a:r>
              <a:rPr lang="en-US" sz="1200" dirty="0" err="1"/>
              <a:t>MicEco</a:t>
            </a:r>
            <a:r>
              <a:rPr lang="en-US" sz="1200" dirty="0"/>
              <a:t>:: </a:t>
            </a:r>
            <a:r>
              <a:rPr lang="en-US" sz="1200" dirty="0" err="1"/>
              <a:t>ps_venn</a:t>
            </a:r>
            <a:r>
              <a:rPr lang="en-US" sz="1200" dirty="0"/>
              <a:t>()</a:t>
            </a:r>
          </a:p>
        </p:txBody>
      </p:sp>
      <p:sp>
        <p:nvSpPr>
          <p:cNvPr id="13" name="Rectangle 12"/>
          <p:cNvSpPr/>
          <p:nvPr/>
        </p:nvSpPr>
        <p:spPr>
          <a:xfrm>
            <a:off x="11125200" y="687286"/>
            <a:ext cx="254000" cy="170151"/>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8" name="Snip Diagonal Corner Rectangle 7"/>
          <p:cNvSpPr/>
          <p:nvPr/>
        </p:nvSpPr>
        <p:spPr>
          <a:xfrm>
            <a:off x="0" y="595379"/>
            <a:ext cx="4267200" cy="206219"/>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dirty="0"/>
          </a:p>
        </p:txBody>
      </p:sp>
      <p:sp>
        <p:nvSpPr>
          <p:cNvPr id="9" name="TextBox 8"/>
          <p:cNvSpPr txBox="1"/>
          <p:nvPr/>
        </p:nvSpPr>
        <p:spPr>
          <a:xfrm>
            <a:off x="-33612" y="1"/>
            <a:ext cx="5285208" cy="615553"/>
          </a:xfrm>
          <a:prstGeom prst="rect">
            <a:avLst/>
          </a:prstGeom>
          <a:noFill/>
        </p:spPr>
        <p:txBody>
          <a:bodyPr wrap="none" lIns="121917" tIns="60958" rIns="121917" bIns="60958" rtlCol="0">
            <a:spAutoFit/>
          </a:bodyPr>
          <a:lstStyle/>
          <a:p>
            <a:r>
              <a:rPr lang="en-US" sz="3200" b="1" dirty="0"/>
              <a:t>Finding shared exclusive ASVs</a:t>
            </a:r>
            <a:endParaRPr lang="en-US" sz="3200" b="1" dirty="0">
              <a:solidFill>
                <a:schemeClr val="accent6">
                  <a:lumMod val="50000"/>
                </a:schemeClr>
              </a:solidFill>
            </a:endParaRPr>
          </a:p>
        </p:txBody>
      </p:sp>
      <p:sp>
        <p:nvSpPr>
          <p:cNvPr id="12" name="Oval 11"/>
          <p:cNvSpPr/>
          <p:nvPr/>
        </p:nvSpPr>
        <p:spPr>
          <a:xfrm>
            <a:off x="8516285" y="4851400"/>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7" name="Rectangle 6"/>
          <p:cNvSpPr/>
          <p:nvPr/>
        </p:nvSpPr>
        <p:spPr>
          <a:xfrm>
            <a:off x="0" y="5142309"/>
            <a:ext cx="3977525" cy="1436291"/>
          </a:xfrm>
          <a:prstGeom prst="rect">
            <a:avLst/>
          </a:prstGeom>
        </p:spPr>
        <p:txBody>
          <a:bodyPr wrap="square" lIns="121917" tIns="60958" rIns="121917" bIns="60958">
            <a:spAutoFit/>
          </a:bodyPr>
          <a:lstStyle/>
          <a:p>
            <a:pPr marL="380990" indent="-380990">
              <a:buFont typeface="Arial" pitchFamily="34" charset="0"/>
              <a:buChar char="•"/>
            </a:pPr>
            <a:r>
              <a:rPr lang="en-US" sz="2100" dirty="0" err="1"/>
              <a:t>g_Mucilaginibacter</a:t>
            </a:r>
            <a:r>
              <a:rPr lang="en-US" sz="2100" dirty="0"/>
              <a:t> produces </a:t>
            </a:r>
            <a:r>
              <a:rPr lang="en-US" sz="2100" dirty="0" err="1"/>
              <a:t>exopolyssacharides</a:t>
            </a:r>
            <a:r>
              <a:rPr lang="en-US" sz="2100" dirty="0"/>
              <a:t> and has been found as beneficial in plants before</a:t>
            </a:r>
          </a:p>
        </p:txBody>
      </p:sp>
      <p:sp>
        <p:nvSpPr>
          <p:cNvPr id="14" name="TextBox 13"/>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Tree>
    <p:extLst>
      <p:ext uri="{BB962C8B-B14F-4D97-AF65-F5344CB8AC3E}">
        <p14:creationId xmlns:p14="http://schemas.microsoft.com/office/powerpoint/2010/main" val="217412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0"/>
            <a:ext cx="6534724" cy="653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6083300"/>
            <a:ext cx="1563248" cy="584775"/>
          </a:xfrm>
          <a:prstGeom prst="rect">
            <a:avLst/>
          </a:prstGeom>
          <a:noFill/>
        </p:spPr>
        <p:txBody>
          <a:bodyPr wrap="none" rtlCol="0">
            <a:spAutoFit/>
          </a:bodyPr>
          <a:lstStyle/>
          <a:p>
            <a:r>
              <a:rPr lang="en-US" sz="3200" b="1" dirty="0">
                <a:solidFill>
                  <a:srgbClr val="FF0000"/>
                </a:solidFill>
              </a:rPr>
              <a:t>AT_SOIL</a:t>
            </a:r>
          </a:p>
        </p:txBody>
      </p:sp>
    </p:spTree>
    <p:extLst>
      <p:ext uri="{BB962C8B-B14F-4D97-AF65-F5344CB8AC3E}">
        <p14:creationId xmlns:p14="http://schemas.microsoft.com/office/powerpoint/2010/main" val="1801666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083300"/>
            <a:ext cx="1563248" cy="584775"/>
          </a:xfrm>
          <a:prstGeom prst="rect">
            <a:avLst/>
          </a:prstGeom>
          <a:noFill/>
        </p:spPr>
        <p:txBody>
          <a:bodyPr wrap="none" rtlCol="0">
            <a:spAutoFit/>
          </a:bodyPr>
          <a:lstStyle/>
          <a:p>
            <a:r>
              <a:rPr lang="en-US" sz="3200" b="1" dirty="0">
                <a:solidFill>
                  <a:srgbClr val="FF0000"/>
                </a:solidFill>
              </a:rPr>
              <a:t>AT_SOIL</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488" y="952500"/>
            <a:ext cx="11345862" cy="4024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3612" y="1"/>
            <a:ext cx="7429984" cy="615553"/>
          </a:xfrm>
          <a:prstGeom prst="rect">
            <a:avLst/>
          </a:prstGeom>
          <a:noFill/>
        </p:spPr>
        <p:txBody>
          <a:bodyPr wrap="none" lIns="121917" tIns="60958" rIns="121917" bIns="60958" rtlCol="0">
            <a:spAutoFit/>
          </a:bodyPr>
          <a:lstStyle/>
          <a:p>
            <a:r>
              <a:rPr lang="en-US" sz="3200" b="1" dirty="0"/>
              <a:t>Comparing </a:t>
            </a:r>
            <a:r>
              <a:rPr lang="en-US" sz="3200" b="1" dirty="0">
                <a:solidFill>
                  <a:schemeClr val="accent5">
                    <a:lumMod val="75000"/>
                  </a:schemeClr>
                </a:solidFill>
              </a:rPr>
              <a:t>Controls</a:t>
            </a:r>
            <a:r>
              <a:rPr lang="en-US" sz="3200" b="1" dirty="0"/>
              <a:t> with </a:t>
            </a:r>
            <a:r>
              <a:rPr lang="en-US" sz="3200" b="1" dirty="0">
                <a:solidFill>
                  <a:schemeClr val="accent6">
                    <a:lumMod val="50000"/>
                  </a:schemeClr>
                </a:solidFill>
              </a:rPr>
              <a:t>other treatments</a:t>
            </a:r>
          </a:p>
        </p:txBody>
      </p:sp>
      <p:sp>
        <p:nvSpPr>
          <p:cNvPr id="6" name="Snip Diagonal Corner Rectangle 5"/>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sp>
        <p:nvSpPr>
          <p:cNvPr id="7" name="Oval 6"/>
          <p:cNvSpPr/>
          <p:nvPr/>
        </p:nvSpPr>
        <p:spPr>
          <a:xfrm rot="16561433">
            <a:off x="2718340" y="2890300"/>
            <a:ext cx="275052"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8" name="Oval 7"/>
          <p:cNvSpPr/>
          <p:nvPr/>
        </p:nvSpPr>
        <p:spPr>
          <a:xfrm rot="16561433">
            <a:off x="9695052" y="2841959"/>
            <a:ext cx="275052"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9" name="Oval 8"/>
          <p:cNvSpPr/>
          <p:nvPr/>
        </p:nvSpPr>
        <p:spPr>
          <a:xfrm rot="16561433">
            <a:off x="6237978" y="2890300"/>
            <a:ext cx="275052"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0" name="Oval 9"/>
          <p:cNvSpPr/>
          <p:nvPr/>
        </p:nvSpPr>
        <p:spPr>
          <a:xfrm rot="16561433">
            <a:off x="1973705" y="4571342"/>
            <a:ext cx="272023" cy="1812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1" name="Oval 10"/>
          <p:cNvSpPr/>
          <p:nvPr/>
        </p:nvSpPr>
        <p:spPr>
          <a:xfrm rot="16561433">
            <a:off x="8893830" y="4590736"/>
            <a:ext cx="275052" cy="1568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2" name="Oval 11"/>
          <p:cNvSpPr/>
          <p:nvPr/>
        </p:nvSpPr>
        <p:spPr>
          <a:xfrm rot="16561433">
            <a:off x="5448618" y="4613153"/>
            <a:ext cx="275052" cy="140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3" name="Oval 12"/>
          <p:cNvSpPr/>
          <p:nvPr/>
        </p:nvSpPr>
        <p:spPr>
          <a:xfrm rot="17548622">
            <a:off x="1027227" y="2964847"/>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4" name="Oval 13"/>
          <p:cNvSpPr/>
          <p:nvPr/>
        </p:nvSpPr>
        <p:spPr>
          <a:xfrm rot="17548622">
            <a:off x="4379303" y="2954637"/>
            <a:ext cx="182194"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5" name="Oval 14"/>
          <p:cNvSpPr/>
          <p:nvPr/>
        </p:nvSpPr>
        <p:spPr>
          <a:xfrm rot="17548622">
            <a:off x="7917311" y="2969757"/>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6" name="Oval 15"/>
          <p:cNvSpPr/>
          <p:nvPr/>
        </p:nvSpPr>
        <p:spPr>
          <a:xfrm rot="17548622">
            <a:off x="1220479" y="2125844"/>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7" name="Oval 16"/>
          <p:cNvSpPr/>
          <p:nvPr/>
        </p:nvSpPr>
        <p:spPr>
          <a:xfrm rot="17548622">
            <a:off x="4731349" y="2125846"/>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8" name="Oval 17"/>
          <p:cNvSpPr/>
          <p:nvPr/>
        </p:nvSpPr>
        <p:spPr>
          <a:xfrm rot="17548622">
            <a:off x="8177193" y="2125842"/>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9" name="TextBox 18"/>
          <p:cNvSpPr txBox="1"/>
          <p:nvPr/>
        </p:nvSpPr>
        <p:spPr>
          <a:xfrm>
            <a:off x="1756500" y="5359262"/>
            <a:ext cx="4458907" cy="1231102"/>
          </a:xfrm>
          <a:prstGeom prst="rect">
            <a:avLst/>
          </a:prstGeom>
          <a:noFill/>
        </p:spPr>
        <p:txBody>
          <a:bodyPr wrap="none" lIns="121917" tIns="60958" rIns="121917" bIns="60958" rtlCol="0">
            <a:spAutoFit/>
          </a:bodyPr>
          <a:lstStyle/>
          <a:p>
            <a:r>
              <a:rPr lang="en-US" b="1" dirty="0">
                <a:solidFill>
                  <a:srgbClr val="FF0000"/>
                </a:solidFill>
              </a:rPr>
              <a:t>g__</a:t>
            </a:r>
            <a:r>
              <a:rPr lang="en-US" b="1" dirty="0" err="1">
                <a:solidFill>
                  <a:srgbClr val="FF0000"/>
                </a:solidFill>
              </a:rPr>
              <a:t>nitrospira</a:t>
            </a:r>
            <a:r>
              <a:rPr lang="en-US" b="1" dirty="0">
                <a:solidFill>
                  <a:srgbClr val="FF0000"/>
                </a:solidFill>
              </a:rPr>
              <a:t> from o__</a:t>
            </a:r>
            <a:r>
              <a:rPr lang="en-US" b="1" dirty="0" err="1">
                <a:solidFill>
                  <a:srgbClr val="FF0000"/>
                </a:solidFill>
              </a:rPr>
              <a:t>Nitrospirales</a:t>
            </a:r>
            <a:endParaRPr lang="en-US" b="1" dirty="0">
              <a:solidFill>
                <a:srgbClr val="FF0000"/>
              </a:solidFill>
            </a:endParaRPr>
          </a:p>
          <a:p>
            <a:r>
              <a:rPr lang="en-US" b="1" dirty="0">
                <a:solidFill>
                  <a:srgbClr val="FF0000"/>
                </a:solidFill>
              </a:rPr>
              <a:t>g__</a:t>
            </a:r>
            <a:r>
              <a:rPr lang="en-US" b="1" dirty="0" err="1">
                <a:solidFill>
                  <a:srgbClr val="FF0000"/>
                </a:solidFill>
              </a:rPr>
              <a:t>Caulobacter</a:t>
            </a:r>
            <a:r>
              <a:rPr lang="en-US" b="1" dirty="0">
                <a:solidFill>
                  <a:srgbClr val="FF0000"/>
                </a:solidFill>
              </a:rPr>
              <a:t> from o__</a:t>
            </a:r>
            <a:r>
              <a:rPr lang="en-US" b="1" dirty="0" err="1">
                <a:solidFill>
                  <a:srgbClr val="FF0000"/>
                </a:solidFill>
              </a:rPr>
              <a:t>Caulobacterales</a:t>
            </a:r>
            <a:endParaRPr lang="en-US" b="1" dirty="0">
              <a:solidFill>
                <a:srgbClr val="FF0000"/>
              </a:solidFill>
            </a:endParaRPr>
          </a:p>
          <a:p>
            <a:r>
              <a:rPr lang="en-US" b="1" dirty="0">
                <a:solidFill>
                  <a:srgbClr val="FF0000"/>
                </a:solidFill>
              </a:rPr>
              <a:t>g__</a:t>
            </a:r>
            <a:r>
              <a:rPr lang="en-US" b="1" dirty="0" err="1">
                <a:solidFill>
                  <a:srgbClr val="FF0000"/>
                </a:solidFill>
              </a:rPr>
              <a:t>Pedobacter</a:t>
            </a:r>
            <a:r>
              <a:rPr lang="en-US" b="1" dirty="0">
                <a:solidFill>
                  <a:srgbClr val="FF0000"/>
                </a:solidFill>
              </a:rPr>
              <a:t>  from o__</a:t>
            </a:r>
            <a:r>
              <a:rPr lang="en-US" b="1" dirty="0" err="1">
                <a:solidFill>
                  <a:srgbClr val="FF0000"/>
                </a:solidFill>
              </a:rPr>
              <a:t>Sphingobacteriales</a:t>
            </a:r>
            <a:endParaRPr lang="en-US" b="1" dirty="0">
              <a:solidFill>
                <a:srgbClr val="FF0000"/>
              </a:solidFill>
            </a:endParaRPr>
          </a:p>
          <a:p>
            <a:r>
              <a:rPr lang="en-US" b="1" dirty="0">
                <a:solidFill>
                  <a:srgbClr val="FF0000"/>
                </a:solidFill>
              </a:rPr>
              <a:t>g__</a:t>
            </a:r>
            <a:r>
              <a:rPr lang="en-US" b="1" dirty="0" err="1">
                <a:solidFill>
                  <a:srgbClr val="FF0000"/>
                </a:solidFill>
              </a:rPr>
              <a:t>streptomyces</a:t>
            </a:r>
            <a:r>
              <a:rPr lang="en-US" b="1" dirty="0">
                <a:solidFill>
                  <a:srgbClr val="FF0000"/>
                </a:solidFill>
              </a:rPr>
              <a:t> from </a:t>
            </a:r>
            <a:r>
              <a:rPr lang="en-US" b="1" dirty="0" err="1">
                <a:solidFill>
                  <a:srgbClr val="FF0000"/>
                </a:solidFill>
              </a:rPr>
              <a:t>o_streptomycetales</a:t>
            </a:r>
            <a:endParaRPr lang="en-US" b="1" dirty="0">
              <a:solidFill>
                <a:srgbClr val="FF0000"/>
              </a:solidFill>
            </a:endParaRPr>
          </a:p>
        </p:txBody>
      </p:sp>
      <p:sp>
        <p:nvSpPr>
          <p:cNvPr id="20" name="TextBox 19"/>
          <p:cNvSpPr txBox="1"/>
          <p:nvPr/>
        </p:nvSpPr>
        <p:spPr>
          <a:xfrm>
            <a:off x="1563248" y="4827480"/>
            <a:ext cx="3172381" cy="615549"/>
          </a:xfrm>
          <a:prstGeom prst="rect">
            <a:avLst/>
          </a:prstGeom>
          <a:noFill/>
        </p:spPr>
        <p:txBody>
          <a:bodyPr wrap="square" lIns="121917" tIns="60958" rIns="121917" bIns="60958" rtlCol="0">
            <a:spAutoFit/>
          </a:bodyPr>
          <a:lstStyle/>
          <a:p>
            <a:r>
              <a:rPr lang="en-US" sz="1600" dirty="0"/>
              <a:t>Taxa consistently more common in treatments than controls</a:t>
            </a:r>
          </a:p>
        </p:txBody>
      </p:sp>
      <p:sp>
        <p:nvSpPr>
          <p:cNvPr id="21" name="Oval 20"/>
          <p:cNvSpPr/>
          <p:nvPr/>
        </p:nvSpPr>
        <p:spPr>
          <a:xfrm rot="16561433">
            <a:off x="3398501" y="308981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2" name="Oval 21"/>
          <p:cNvSpPr/>
          <p:nvPr/>
        </p:nvSpPr>
        <p:spPr>
          <a:xfrm rot="16561433">
            <a:off x="10348669" y="312821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3" name="Oval 22"/>
          <p:cNvSpPr/>
          <p:nvPr/>
        </p:nvSpPr>
        <p:spPr>
          <a:xfrm rot="16561433">
            <a:off x="6891594" y="312821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5" name="TextBox 24"/>
          <p:cNvSpPr txBox="1"/>
          <p:nvPr/>
        </p:nvSpPr>
        <p:spPr>
          <a:xfrm>
            <a:off x="6996171" y="5467749"/>
            <a:ext cx="6467727" cy="5663085"/>
          </a:xfrm>
          <a:prstGeom prst="rect">
            <a:avLst/>
          </a:prstGeom>
          <a:noFill/>
        </p:spPr>
        <p:txBody>
          <a:bodyPr wrap="none" lIns="121917" tIns="60958" rIns="121917" bIns="60958" rtlCol="0">
            <a:spAutoFit/>
          </a:bodyPr>
          <a:lstStyle/>
          <a:p>
            <a:r>
              <a:rPr lang="en-US" b="1" dirty="0">
                <a:solidFill>
                  <a:srgbClr val="0070C0"/>
                </a:solidFill>
              </a:rPr>
              <a:t>g__</a:t>
            </a:r>
            <a:r>
              <a:rPr lang="en-US" b="1" dirty="0" err="1">
                <a:solidFill>
                  <a:srgbClr val="0070C0"/>
                </a:solidFill>
              </a:rPr>
              <a:t>Abditibacterium</a:t>
            </a:r>
            <a:r>
              <a:rPr lang="en-US" b="1" dirty="0">
                <a:solidFill>
                  <a:srgbClr val="0070C0"/>
                </a:solidFill>
              </a:rPr>
              <a:t>  from o__ </a:t>
            </a:r>
            <a:r>
              <a:rPr lang="en-US" b="1" dirty="0" err="1">
                <a:solidFill>
                  <a:srgbClr val="0070C0"/>
                </a:solidFill>
              </a:rPr>
              <a:t>Abditibacteriales</a:t>
            </a:r>
            <a:r>
              <a:rPr lang="en-US" b="1" dirty="0">
                <a:solidFill>
                  <a:srgbClr val="0070C0"/>
                </a:solidFill>
              </a:rPr>
              <a:t> </a:t>
            </a:r>
          </a:p>
          <a:p>
            <a:r>
              <a:rPr lang="en-US" b="1" dirty="0">
                <a:solidFill>
                  <a:srgbClr val="0070C0"/>
                </a:solidFill>
              </a:rPr>
              <a:t>g__</a:t>
            </a:r>
            <a:r>
              <a:rPr lang="en-US" b="1" dirty="0" err="1">
                <a:solidFill>
                  <a:srgbClr val="0070C0"/>
                </a:solidFill>
              </a:rPr>
              <a:t>Bradyrhizobium</a:t>
            </a:r>
            <a:r>
              <a:rPr lang="en-US" b="1" dirty="0">
                <a:solidFill>
                  <a:srgbClr val="0070C0"/>
                </a:solidFill>
              </a:rPr>
              <a:t>  from o__ </a:t>
            </a:r>
            <a:r>
              <a:rPr lang="en-US" b="1" dirty="0" err="1">
                <a:solidFill>
                  <a:srgbClr val="0070C0"/>
                </a:solidFill>
              </a:rPr>
              <a:t>rhizobiales</a:t>
            </a:r>
            <a:r>
              <a:rPr lang="en-US" b="1" dirty="0">
                <a:solidFill>
                  <a:srgbClr val="0070C0"/>
                </a:solidFill>
              </a:rPr>
              <a:t> </a:t>
            </a:r>
          </a:p>
          <a:p>
            <a:r>
              <a:rPr lang="en-US" b="1" dirty="0">
                <a:solidFill>
                  <a:srgbClr val="0070C0"/>
                </a:solidFill>
              </a:rPr>
              <a:t>g__</a:t>
            </a:r>
            <a:r>
              <a:rPr lang="en-US" b="1" dirty="0" err="1">
                <a:solidFill>
                  <a:srgbClr val="0070C0"/>
                </a:solidFill>
              </a:rPr>
              <a:t>Alsobacter</a:t>
            </a:r>
            <a:r>
              <a:rPr lang="en-US" b="1" dirty="0">
                <a:solidFill>
                  <a:srgbClr val="0070C0"/>
                </a:solidFill>
              </a:rPr>
              <a:t>  from o__ </a:t>
            </a:r>
            <a:r>
              <a:rPr lang="en-US" b="1" dirty="0" err="1">
                <a:solidFill>
                  <a:srgbClr val="0070C0"/>
                </a:solidFill>
              </a:rPr>
              <a:t>rhizobiales</a:t>
            </a:r>
            <a:r>
              <a:rPr lang="en-US" b="1" dirty="0">
                <a:solidFill>
                  <a:srgbClr val="0070C0"/>
                </a:solidFill>
              </a:rPr>
              <a:t> </a:t>
            </a:r>
          </a:p>
          <a:p>
            <a:r>
              <a:rPr lang="en-US" b="1" dirty="0">
                <a:solidFill>
                  <a:srgbClr val="0070C0"/>
                </a:solidFill>
              </a:rPr>
              <a:t>g__ </a:t>
            </a:r>
            <a:r>
              <a:rPr lang="en-US" b="1" dirty="0" err="1">
                <a:solidFill>
                  <a:srgbClr val="0070C0"/>
                </a:solidFill>
              </a:rPr>
              <a:t>Rhodobacter</a:t>
            </a:r>
            <a:r>
              <a:rPr lang="en-US" b="1" dirty="0">
                <a:solidFill>
                  <a:srgbClr val="0070C0"/>
                </a:solidFill>
              </a:rPr>
              <a:t>  from c__ </a:t>
            </a:r>
            <a:r>
              <a:rPr lang="en-US" b="1" dirty="0" err="1">
                <a:solidFill>
                  <a:srgbClr val="0070C0"/>
                </a:solidFill>
              </a:rPr>
              <a:t>Alphaproteobacteria</a:t>
            </a:r>
            <a:endParaRPr lang="en-US" b="1" dirty="0">
              <a:solidFill>
                <a:srgbClr val="0070C0"/>
              </a:solidFill>
            </a:endParaRPr>
          </a:p>
          <a:p>
            <a:r>
              <a:rPr lang="en-US" b="1" dirty="0">
                <a:solidFill>
                  <a:srgbClr val="0070C0"/>
                </a:solidFill>
              </a:rPr>
              <a:t>g__ </a:t>
            </a:r>
            <a:r>
              <a:rPr lang="en-US" b="1" dirty="0" err="1">
                <a:solidFill>
                  <a:srgbClr val="0070C0"/>
                </a:solidFill>
              </a:rPr>
              <a:t>Emticicia</a:t>
            </a:r>
            <a:r>
              <a:rPr lang="en-US" b="1" dirty="0">
                <a:solidFill>
                  <a:srgbClr val="0070C0"/>
                </a:solidFill>
              </a:rPr>
              <a:t>  from o__ </a:t>
            </a:r>
            <a:r>
              <a:rPr lang="en-US" b="1" dirty="0" err="1">
                <a:solidFill>
                  <a:srgbClr val="0070C0"/>
                </a:solidFill>
              </a:rPr>
              <a:t>Cytophagales</a:t>
            </a:r>
            <a:endParaRPr lang="en-US" b="1" dirty="0">
              <a:solidFill>
                <a:srgbClr val="0070C0"/>
              </a:solidFill>
            </a:endParaRPr>
          </a:p>
          <a:p>
            <a:r>
              <a:rPr lang="en-US" b="1" dirty="0">
                <a:solidFill>
                  <a:srgbClr val="0070C0"/>
                </a:solidFill>
              </a:rPr>
              <a:t>g__ </a:t>
            </a:r>
            <a:r>
              <a:rPr lang="en-US" b="1" dirty="0" err="1">
                <a:solidFill>
                  <a:srgbClr val="0070C0"/>
                </a:solidFill>
              </a:rPr>
              <a:t>Candidatus_Xiphinematobacter</a:t>
            </a:r>
            <a:r>
              <a:rPr lang="en-US" b="1" dirty="0">
                <a:solidFill>
                  <a:srgbClr val="0070C0"/>
                </a:solidFill>
              </a:rPr>
              <a:t> from  p__ </a:t>
            </a:r>
            <a:r>
              <a:rPr lang="en-US" b="1" dirty="0" err="1">
                <a:solidFill>
                  <a:srgbClr val="0070C0"/>
                </a:solidFill>
              </a:rPr>
              <a:t>Verrucomicrobiota</a:t>
            </a:r>
            <a:endParaRPr lang="en-US" b="1" dirty="0">
              <a:solidFill>
                <a:srgbClr val="0070C0"/>
              </a:solidFill>
            </a:endParaRPr>
          </a:p>
          <a:p>
            <a:r>
              <a:rPr lang="en-US" b="1" dirty="0">
                <a:solidFill>
                  <a:srgbClr val="0070C0"/>
                </a:solidFill>
              </a:rPr>
              <a:t>g__ </a:t>
            </a:r>
            <a:r>
              <a:rPr lang="en-US" b="1" dirty="0" err="1">
                <a:solidFill>
                  <a:srgbClr val="0070C0"/>
                </a:solidFill>
              </a:rPr>
              <a:t>Nocardioides</a:t>
            </a:r>
            <a:r>
              <a:rPr lang="en-US" b="1" dirty="0">
                <a:solidFill>
                  <a:srgbClr val="0070C0"/>
                </a:solidFill>
              </a:rPr>
              <a:t> from c__ </a:t>
            </a:r>
            <a:r>
              <a:rPr lang="en-US" b="1" dirty="0" err="1">
                <a:solidFill>
                  <a:srgbClr val="0070C0"/>
                </a:solidFill>
              </a:rPr>
              <a:t>Actinobacteria</a:t>
            </a:r>
            <a:endParaRPr lang="en-US" b="1" dirty="0">
              <a:solidFill>
                <a:srgbClr val="0070C0"/>
              </a:solidFill>
            </a:endParaRPr>
          </a:p>
          <a:p>
            <a:r>
              <a:rPr lang="en-US" b="1" dirty="0" err="1">
                <a:solidFill>
                  <a:srgbClr val="0070C0"/>
                </a:solidFill>
              </a:rPr>
              <a:t>g__uncultured</a:t>
            </a:r>
            <a:r>
              <a:rPr lang="en-US" b="1" dirty="0">
                <a:solidFill>
                  <a:srgbClr val="0070C0"/>
                </a:solidFill>
              </a:rPr>
              <a:t> from o__</a:t>
            </a:r>
            <a:r>
              <a:rPr lang="en-US" b="1" dirty="0" err="1">
                <a:solidFill>
                  <a:srgbClr val="0070C0"/>
                </a:solidFill>
              </a:rPr>
              <a:t>Gaiellales</a:t>
            </a:r>
            <a:endParaRPr lang="en-US" b="1" dirty="0">
              <a:solidFill>
                <a:srgbClr val="0070C0"/>
              </a:solidFill>
            </a:endParaRPr>
          </a:p>
          <a:p>
            <a:r>
              <a:rPr lang="en-US" b="1" dirty="0">
                <a:solidFill>
                  <a:srgbClr val="0070C0"/>
                </a:solidFill>
              </a:rPr>
              <a:t>g__ </a:t>
            </a:r>
            <a:r>
              <a:rPr lang="en-US" b="1" dirty="0" err="1">
                <a:solidFill>
                  <a:srgbClr val="0070C0"/>
                </a:solidFill>
              </a:rPr>
              <a:t>Vampirovibrio</a:t>
            </a:r>
            <a:r>
              <a:rPr lang="en-US" b="1" dirty="0">
                <a:solidFill>
                  <a:srgbClr val="0070C0"/>
                </a:solidFill>
              </a:rPr>
              <a:t> from p__ Cyanobacteria</a:t>
            </a:r>
          </a:p>
          <a:p>
            <a:r>
              <a:rPr lang="en-US" b="1" dirty="0">
                <a:solidFill>
                  <a:srgbClr val="0070C0"/>
                </a:solidFill>
              </a:rPr>
              <a:t>g__Subgroup_10 from f__ </a:t>
            </a:r>
            <a:r>
              <a:rPr lang="en-US" b="1" dirty="0" err="1">
                <a:solidFill>
                  <a:srgbClr val="0070C0"/>
                </a:solidFill>
              </a:rPr>
              <a:t>Thermoanaerobaculaceae</a:t>
            </a:r>
            <a:endParaRPr lang="en-US" b="1" dirty="0">
              <a:solidFill>
                <a:srgbClr val="0070C0"/>
              </a:solidFill>
            </a:endParaRPr>
          </a:p>
          <a:p>
            <a:r>
              <a:rPr lang="en-US" b="1" dirty="0">
                <a:solidFill>
                  <a:srgbClr val="0070C0"/>
                </a:solidFill>
              </a:rPr>
              <a:t>g__ </a:t>
            </a:r>
            <a:r>
              <a:rPr lang="en-US" b="1" dirty="0" err="1">
                <a:solidFill>
                  <a:srgbClr val="0070C0"/>
                </a:solidFill>
              </a:rPr>
              <a:t>Tuberibacillus</a:t>
            </a:r>
            <a:r>
              <a:rPr lang="en-US" b="1" dirty="0">
                <a:solidFill>
                  <a:srgbClr val="0070C0"/>
                </a:solidFill>
              </a:rPr>
              <a:t> from C__ Bacilli</a:t>
            </a:r>
          </a:p>
          <a:p>
            <a:r>
              <a:rPr lang="en-US" b="1" dirty="0">
                <a:solidFill>
                  <a:srgbClr val="0070C0"/>
                </a:solidFill>
              </a:rPr>
              <a:t>g__ </a:t>
            </a:r>
            <a:r>
              <a:rPr lang="en-US" b="1" dirty="0" err="1">
                <a:solidFill>
                  <a:srgbClr val="0070C0"/>
                </a:solidFill>
              </a:rPr>
              <a:t>Ammoniphilus</a:t>
            </a:r>
            <a:r>
              <a:rPr lang="en-US" b="1" dirty="0">
                <a:solidFill>
                  <a:srgbClr val="0070C0"/>
                </a:solidFill>
              </a:rPr>
              <a:t> from C__ Bacilli </a:t>
            </a:r>
          </a:p>
          <a:p>
            <a:r>
              <a:rPr lang="en-US" b="1" dirty="0">
                <a:solidFill>
                  <a:srgbClr val="0070C0"/>
                </a:solidFill>
              </a:rPr>
              <a:t>g__ </a:t>
            </a:r>
            <a:r>
              <a:rPr lang="en-US" b="1" dirty="0" err="1">
                <a:solidFill>
                  <a:srgbClr val="0070C0"/>
                </a:solidFill>
              </a:rPr>
              <a:t>Silvanigrella</a:t>
            </a:r>
            <a:r>
              <a:rPr lang="en-US" b="1" dirty="0">
                <a:solidFill>
                  <a:srgbClr val="0070C0"/>
                </a:solidFill>
              </a:rPr>
              <a:t> from p__ </a:t>
            </a:r>
            <a:r>
              <a:rPr lang="en-US" b="1" dirty="0" err="1">
                <a:solidFill>
                  <a:srgbClr val="0070C0"/>
                </a:solidFill>
              </a:rPr>
              <a:t>Bdellovibrionota</a:t>
            </a:r>
            <a:r>
              <a:rPr lang="en-US" b="1" dirty="0">
                <a:solidFill>
                  <a:srgbClr val="0070C0"/>
                </a:solidFill>
              </a:rPr>
              <a:t> </a:t>
            </a:r>
          </a:p>
          <a:p>
            <a:r>
              <a:rPr lang="en-US" b="1" dirty="0">
                <a:solidFill>
                  <a:srgbClr val="0070C0"/>
                </a:solidFill>
              </a:rPr>
              <a:t>g__ </a:t>
            </a:r>
            <a:r>
              <a:rPr lang="en-US" b="1" dirty="0" err="1">
                <a:solidFill>
                  <a:srgbClr val="0070C0"/>
                </a:solidFill>
              </a:rPr>
              <a:t>Berkelbacteria</a:t>
            </a:r>
            <a:r>
              <a:rPr lang="en-US" b="1" dirty="0">
                <a:solidFill>
                  <a:srgbClr val="0070C0"/>
                </a:solidFill>
              </a:rPr>
              <a:t> from p__ </a:t>
            </a:r>
            <a:r>
              <a:rPr lang="en-US" b="1" dirty="0" err="1">
                <a:solidFill>
                  <a:srgbClr val="0070C0"/>
                </a:solidFill>
              </a:rPr>
              <a:t>Patescibacteria</a:t>
            </a:r>
            <a:endParaRPr lang="en-US" b="1" dirty="0">
              <a:solidFill>
                <a:srgbClr val="0070C0"/>
              </a:solidFill>
            </a:endParaRPr>
          </a:p>
          <a:p>
            <a:r>
              <a:rPr lang="en-US" b="1" dirty="0">
                <a:solidFill>
                  <a:srgbClr val="0070C0"/>
                </a:solidFill>
              </a:rPr>
              <a:t>g__ RCP2−54 from p__RCP2−54</a:t>
            </a:r>
          </a:p>
          <a:p>
            <a:endParaRPr lang="en-US" b="1" dirty="0">
              <a:solidFill>
                <a:srgbClr val="0070C0"/>
              </a:solidFill>
            </a:endParaRPr>
          </a:p>
          <a:p>
            <a:endParaRPr lang="en-US" b="1" dirty="0">
              <a:solidFill>
                <a:srgbClr val="0070C0"/>
              </a:solidFill>
            </a:endParaRPr>
          </a:p>
          <a:p>
            <a:endParaRPr lang="en-US" b="1" dirty="0">
              <a:solidFill>
                <a:srgbClr val="0070C0"/>
              </a:solidFill>
            </a:endParaRPr>
          </a:p>
          <a:p>
            <a:endParaRPr lang="en-US" b="1" dirty="0">
              <a:solidFill>
                <a:srgbClr val="0070C0"/>
              </a:solidFill>
            </a:endParaRPr>
          </a:p>
          <a:p>
            <a:endParaRPr lang="en-US" b="1" dirty="0">
              <a:solidFill>
                <a:srgbClr val="0070C0"/>
              </a:solidFill>
            </a:endParaRPr>
          </a:p>
        </p:txBody>
      </p:sp>
      <p:sp>
        <p:nvSpPr>
          <p:cNvPr id="26" name="TextBox 25"/>
          <p:cNvSpPr txBox="1"/>
          <p:nvPr/>
        </p:nvSpPr>
        <p:spPr>
          <a:xfrm>
            <a:off x="7231670" y="4964247"/>
            <a:ext cx="3172381" cy="615549"/>
          </a:xfrm>
          <a:prstGeom prst="rect">
            <a:avLst/>
          </a:prstGeom>
          <a:noFill/>
        </p:spPr>
        <p:txBody>
          <a:bodyPr wrap="square" lIns="121917" tIns="60958" rIns="121917" bIns="60958" rtlCol="0">
            <a:spAutoFit/>
          </a:bodyPr>
          <a:lstStyle/>
          <a:p>
            <a:r>
              <a:rPr lang="en-US" sz="1600" dirty="0"/>
              <a:t>Taxa consistently more common in controls than treatments</a:t>
            </a:r>
          </a:p>
        </p:txBody>
      </p:sp>
      <p:sp>
        <p:nvSpPr>
          <p:cNvPr id="27" name="Oval 26"/>
          <p:cNvSpPr/>
          <p:nvPr/>
        </p:nvSpPr>
        <p:spPr>
          <a:xfrm rot="16561433">
            <a:off x="5674688" y="405063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8" name="Oval 27"/>
          <p:cNvSpPr/>
          <p:nvPr/>
        </p:nvSpPr>
        <p:spPr>
          <a:xfrm rot="16561433">
            <a:off x="9213119" y="406565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9" name="Oval 28"/>
          <p:cNvSpPr/>
          <p:nvPr/>
        </p:nvSpPr>
        <p:spPr>
          <a:xfrm rot="16561433">
            <a:off x="2215344" y="4089030"/>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0" name="Oval 29"/>
          <p:cNvSpPr/>
          <p:nvPr/>
        </p:nvSpPr>
        <p:spPr>
          <a:xfrm rot="16561433">
            <a:off x="2645505" y="421338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1" name="Oval 30"/>
          <p:cNvSpPr/>
          <p:nvPr/>
        </p:nvSpPr>
        <p:spPr>
          <a:xfrm rot="16561433">
            <a:off x="6110830" y="421801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2" name="Oval 31"/>
          <p:cNvSpPr/>
          <p:nvPr/>
        </p:nvSpPr>
        <p:spPr>
          <a:xfrm rot="16561433">
            <a:off x="9535590" y="4264020"/>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3" name="Oval 32"/>
          <p:cNvSpPr/>
          <p:nvPr/>
        </p:nvSpPr>
        <p:spPr>
          <a:xfrm rot="16561433">
            <a:off x="1546139" y="426152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5" name="Oval 34"/>
          <p:cNvSpPr/>
          <p:nvPr/>
        </p:nvSpPr>
        <p:spPr>
          <a:xfrm rot="16561433">
            <a:off x="5057009" y="423718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6" name="Oval 35"/>
          <p:cNvSpPr/>
          <p:nvPr/>
        </p:nvSpPr>
        <p:spPr>
          <a:xfrm rot="16561433">
            <a:off x="8502853" y="423718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7" name="Oval 36"/>
          <p:cNvSpPr/>
          <p:nvPr/>
        </p:nvSpPr>
        <p:spPr>
          <a:xfrm rot="16561433">
            <a:off x="7718791" y="335622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8" name="Oval 37"/>
          <p:cNvSpPr/>
          <p:nvPr/>
        </p:nvSpPr>
        <p:spPr>
          <a:xfrm rot="16561433">
            <a:off x="4246838" y="3356222"/>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9" name="Oval 38"/>
          <p:cNvSpPr/>
          <p:nvPr/>
        </p:nvSpPr>
        <p:spPr>
          <a:xfrm rot="16561433">
            <a:off x="762076" y="335622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0" name="Oval 39"/>
          <p:cNvSpPr/>
          <p:nvPr/>
        </p:nvSpPr>
        <p:spPr>
          <a:xfrm rot="14128735">
            <a:off x="7797656" y="2811999"/>
            <a:ext cx="421502" cy="23245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1" name="Oval 40"/>
          <p:cNvSpPr/>
          <p:nvPr/>
        </p:nvSpPr>
        <p:spPr>
          <a:xfrm rot="14128735">
            <a:off x="786068" y="2809135"/>
            <a:ext cx="421502" cy="23245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2" name="Oval 41"/>
          <p:cNvSpPr/>
          <p:nvPr/>
        </p:nvSpPr>
        <p:spPr>
          <a:xfrm rot="14128735">
            <a:off x="4309683" y="2819105"/>
            <a:ext cx="421502" cy="23245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3" name="Oval 42"/>
          <p:cNvSpPr/>
          <p:nvPr/>
        </p:nvSpPr>
        <p:spPr>
          <a:xfrm rot="12056803">
            <a:off x="1140874" y="2703043"/>
            <a:ext cx="421502" cy="1311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4" name="Oval 43"/>
          <p:cNvSpPr/>
          <p:nvPr/>
        </p:nvSpPr>
        <p:spPr>
          <a:xfrm rot="12056803">
            <a:off x="4611695" y="2701424"/>
            <a:ext cx="421502" cy="1311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5" name="Oval 44"/>
          <p:cNvSpPr/>
          <p:nvPr/>
        </p:nvSpPr>
        <p:spPr>
          <a:xfrm rot="12056803">
            <a:off x="8075421" y="2701424"/>
            <a:ext cx="421502" cy="1311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6" name="Oval 45"/>
          <p:cNvSpPr/>
          <p:nvPr/>
        </p:nvSpPr>
        <p:spPr>
          <a:xfrm rot="16561433">
            <a:off x="1101215" y="2220467"/>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7" name="Oval 46"/>
          <p:cNvSpPr/>
          <p:nvPr/>
        </p:nvSpPr>
        <p:spPr>
          <a:xfrm rot="16561433">
            <a:off x="8009616" y="227273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8" name="Oval 47"/>
          <p:cNvSpPr/>
          <p:nvPr/>
        </p:nvSpPr>
        <p:spPr>
          <a:xfrm rot="16561433">
            <a:off x="4598650" y="2258863"/>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9" name="Oval 48"/>
          <p:cNvSpPr/>
          <p:nvPr/>
        </p:nvSpPr>
        <p:spPr>
          <a:xfrm rot="16561433">
            <a:off x="1304188" y="214485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0" name="Oval 49"/>
          <p:cNvSpPr/>
          <p:nvPr/>
        </p:nvSpPr>
        <p:spPr>
          <a:xfrm rot="16561433">
            <a:off x="4760884" y="211199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1" name="Oval 50"/>
          <p:cNvSpPr/>
          <p:nvPr/>
        </p:nvSpPr>
        <p:spPr>
          <a:xfrm rot="16561433">
            <a:off x="8221186" y="2140762"/>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2" name="Oval 51"/>
          <p:cNvSpPr/>
          <p:nvPr/>
        </p:nvSpPr>
        <p:spPr>
          <a:xfrm rot="16561433">
            <a:off x="4807498" y="1860516"/>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3" name="Oval 52"/>
          <p:cNvSpPr/>
          <p:nvPr/>
        </p:nvSpPr>
        <p:spPr>
          <a:xfrm rot="16561433">
            <a:off x="1314193" y="186051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4" name="Oval 53"/>
          <p:cNvSpPr/>
          <p:nvPr/>
        </p:nvSpPr>
        <p:spPr>
          <a:xfrm rot="16561433">
            <a:off x="8262439" y="184816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5" name="Oval 54"/>
          <p:cNvSpPr/>
          <p:nvPr/>
        </p:nvSpPr>
        <p:spPr>
          <a:xfrm rot="16561433">
            <a:off x="1678163" y="1784906"/>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6" name="Oval 55"/>
          <p:cNvSpPr/>
          <p:nvPr/>
        </p:nvSpPr>
        <p:spPr>
          <a:xfrm rot="16561433">
            <a:off x="5162794" y="1781073"/>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7" name="Oval 56"/>
          <p:cNvSpPr/>
          <p:nvPr/>
        </p:nvSpPr>
        <p:spPr>
          <a:xfrm rot="16561433">
            <a:off x="8613376" y="182330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8" name="Oval 57"/>
          <p:cNvSpPr/>
          <p:nvPr/>
        </p:nvSpPr>
        <p:spPr>
          <a:xfrm rot="16561433">
            <a:off x="2236408" y="181946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9" name="Oval 58"/>
          <p:cNvSpPr/>
          <p:nvPr/>
        </p:nvSpPr>
        <p:spPr>
          <a:xfrm rot="16561433">
            <a:off x="2404251" y="155306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0" name="Oval 59"/>
          <p:cNvSpPr/>
          <p:nvPr/>
        </p:nvSpPr>
        <p:spPr>
          <a:xfrm rot="16561433">
            <a:off x="5733339" y="179136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1" name="Oval 60"/>
          <p:cNvSpPr/>
          <p:nvPr/>
        </p:nvSpPr>
        <p:spPr>
          <a:xfrm rot="16561433">
            <a:off x="5901182" y="152496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2" name="Oval 61"/>
          <p:cNvSpPr/>
          <p:nvPr/>
        </p:nvSpPr>
        <p:spPr>
          <a:xfrm rot="16561433">
            <a:off x="9222322" y="1769903"/>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3" name="Oval 62"/>
          <p:cNvSpPr/>
          <p:nvPr/>
        </p:nvSpPr>
        <p:spPr>
          <a:xfrm rot="16561433">
            <a:off x="9390165" y="150349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4" name="Oval 63"/>
          <p:cNvSpPr/>
          <p:nvPr/>
        </p:nvSpPr>
        <p:spPr>
          <a:xfrm rot="19142785">
            <a:off x="2769629" y="2543706"/>
            <a:ext cx="497139" cy="823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5" name="Oval 64"/>
          <p:cNvSpPr/>
          <p:nvPr/>
        </p:nvSpPr>
        <p:spPr>
          <a:xfrm rot="19142785">
            <a:off x="6181557" y="2577610"/>
            <a:ext cx="497139" cy="823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6" name="Oval 65"/>
          <p:cNvSpPr/>
          <p:nvPr/>
        </p:nvSpPr>
        <p:spPr>
          <a:xfrm rot="19142785">
            <a:off x="9676885" y="2588306"/>
            <a:ext cx="497139" cy="823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7" name="Oval 66"/>
          <p:cNvSpPr/>
          <p:nvPr/>
        </p:nvSpPr>
        <p:spPr>
          <a:xfrm rot="16561433">
            <a:off x="10128747" y="2866537"/>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8" name="Oval 67"/>
          <p:cNvSpPr/>
          <p:nvPr/>
        </p:nvSpPr>
        <p:spPr>
          <a:xfrm rot="16561433">
            <a:off x="6656316" y="2860192"/>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9" name="Oval 68"/>
          <p:cNvSpPr/>
          <p:nvPr/>
        </p:nvSpPr>
        <p:spPr>
          <a:xfrm rot="16561433">
            <a:off x="3185968" y="2859812"/>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TextBox 2"/>
          <p:cNvSpPr txBox="1"/>
          <p:nvPr/>
        </p:nvSpPr>
        <p:spPr>
          <a:xfrm>
            <a:off x="1921406" y="6868067"/>
            <a:ext cx="4508719" cy="923330"/>
          </a:xfrm>
          <a:prstGeom prst="rect">
            <a:avLst/>
          </a:prstGeom>
          <a:noFill/>
        </p:spPr>
        <p:txBody>
          <a:bodyPr wrap="square" rtlCol="0">
            <a:spAutoFit/>
          </a:bodyPr>
          <a:lstStyle/>
          <a:p>
            <a:r>
              <a:rPr lang="en-US" dirty="0"/>
              <a:t>Reduced phylum diversity due to stress!</a:t>
            </a:r>
          </a:p>
          <a:p>
            <a:r>
              <a:rPr lang="en-US" dirty="0"/>
              <a:t>Increases in members of p__</a:t>
            </a:r>
            <a:r>
              <a:rPr lang="en-US" dirty="0" err="1"/>
              <a:t>Bacteroidota</a:t>
            </a:r>
            <a:r>
              <a:rPr lang="en-US" dirty="0"/>
              <a:t> and p__</a:t>
            </a:r>
            <a:r>
              <a:rPr lang="en-US" dirty="0" err="1"/>
              <a:t>Proteobacteria</a:t>
            </a:r>
            <a:endParaRPr lang="en-US" dirty="0"/>
          </a:p>
        </p:txBody>
      </p:sp>
    </p:spTree>
    <p:extLst>
      <p:ext uri="{BB962C8B-B14F-4D97-AF65-F5344CB8AC3E}">
        <p14:creationId xmlns:p14="http://schemas.microsoft.com/office/powerpoint/2010/main" val="28935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4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5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5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5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5"/>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56"/>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5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8"/>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5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6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61"/>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6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63"/>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64"/>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65"/>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66"/>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67"/>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68"/>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1" grpId="0" animBg="1"/>
      <p:bldP spid="22" grpId="0" animBg="1"/>
      <p:bldP spid="23" grpId="0" animBg="1"/>
      <p:bldP spid="27" grpId="0" animBg="1"/>
      <p:bldP spid="28"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7825/graphics/34bc58cc-d0f8-4fda-8648-1f721c70f75b.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0"/>
            <a:ext cx="8448531" cy="5517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7" descr="http://127.0.0.1:47825/graphics/4a571618-5c0e-4ca9-9f3a-ae3c2b6eeee1.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29554"/>
            <a:ext cx="5522059" cy="3606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062846" y="186520"/>
            <a:ext cx="5008166" cy="369332"/>
          </a:xfrm>
          <a:prstGeom prst="rect">
            <a:avLst/>
          </a:prstGeom>
          <a:noFill/>
        </p:spPr>
        <p:txBody>
          <a:bodyPr wrap="none" rtlCol="0">
            <a:spAutoFit/>
          </a:bodyPr>
          <a:lstStyle/>
          <a:p>
            <a:r>
              <a:rPr lang="en-US" dirty="0"/>
              <a:t>Alpha diversity of above-expected ASVs, chunk 4.11</a:t>
            </a:r>
          </a:p>
        </p:txBody>
      </p:sp>
      <p:pic>
        <p:nvPicPr>
          <p:cNvPr id="3081"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11868" t="33266" r="55659" b="26097"/>
          <a:stretch/>
        </p:blipFill>
        <p:spPr bwMode="auto">
          <a:xfrm>
            <a:off x="6119447" y="677390"/>
            <a:ext cx="4320790" cy="5998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995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0D459DCA-A0B8-4FDE-B48F-B776C3C94364}"/>
              </a:ext>
            </a:extLst>
          </p:cNvPr>
          <p:cNvGraphicFramePr>
            <a:graphicFrameLocks noGrp="1"/>
          </p:cNvGraphicFramePr>
          <p:nvPr>
            <p:extLst>
              <p:ext uri="{D42A27DB-BD31-4B8C-83A1-F6EECF244321}">
                <p14:modId xmlns:p14="http://schemas.microsoft.com/office/powerpoint/2010/main" val="1157200936"/>
              </p:ext>
            </p:extLst>
          </p:nvPr>
        </p:nvGraphicFramePr>
        <p:xfrm>
          <a:off x="1175108" y="81327"/>
          <a:ext cx="10727456" cy="6695346"/>
        </p:xfrm>
        <a:graphic>
          <a:graphicData uri="http://schemas.openxmlformats.org/drawingml/2006/table">
            <a:tbl>
              <a:tblPr firstRow="1" bandRow="1">
                <a:tableStyleId>{5C22544A-7EE6-4342-B048-85BDC9FD1C3A}</a:tableStyleId>
              </a:tblPr>
              <a:tblGrid>
                <a:gridCol w="815599">
                  <a:extLst>
                    <a:ext uri="{9D8B030D-6E8A-4147-A177-3AD203B41FA5}">
                      <a16:colId xmlns:a16="http://schemas.microsoft.com/office/drawing/2014/main" xmlns="" val="321481524"/>
                    </a:ext>
                  </a:extLst>
                </a:gridCol>
                <a:gridCol w="967868">
                  <a:extLst>
                    <a:ext uri="{9D8B030D-6E8A-4147-A177-3AD203B41FA5}">
                      <a16:colId xmlns:a16="http://schemas.microsoft.com/office/drawing/2014/main" xmlns="" val="1860218618"/>
                    </a:ext>
                  </a:extLst>
                </a:gridCol>
                <a:gridCol w="352011">
                  <a:extLst>
                    <a:ext uri="{9D8B030D-6E8A-4147-A177-3AD203B41FA5}">
                      <a16:colId xmlns:a16="http://schemas.microsoft.com/office/drawing/2014/main" xmlns="" val="3340538241"/>
                    </a:ext>
                  </a:extLst>
                </a:gridCol>
                <a:gridCol w="764309">
                  <a:extLst>
                    <a:ext uri="{9D8B030D-6E8A-4147-A177-3AD203B41FA5}">
                      <a16:colId xmlns:a16="http://schemas.microsoft.com/office/drawing/2014/main" xmlns="" val="3542759022"/>
                    </a:ext>
                  </a:extLst>
                </a:gridCol>
                <a:gridCol w="733530">
                  <a:extLst>
                    <a:ext uri="{9D8B030D-6E8A-4147-A177-3AD203B41FA5}">
                      <a16:colId xmlns:a16="http://schemas.microsoft.com/office/drawing/2014/main" xmlns="" val="3017545153"/>
                    </a:ext>
                  </a:extLst>
                </a:gridCol>
                <a:gridCol w="1215851">
                  <a:extLst>
                    <a:ext uri="{9D8B030D-6E8A-4147-A177-3AD203B41FA5}">
                      <a16:colId xmlns:a16="http://schemas.microsoft.com/office/drawing/2014/main" xmlns="" val="2374199049"/>
                    </a:ext>
                  </a:extLst>
                </a:gridCol>
                <a:gridCol w="1034322">
                  <a:extLst>
                    <a:ext uri="{9D8B030D-6E8A-4147-A177-3AD203B41FA5}">
                      <a16:colId xmlns:a16="http://schemas.microsoft.com/office/drawing/2014/main" xmlns="" val="986355255"/>
                    </a:ext>
                  </a:extLst>
                </a:gridCol>
                <a:gridCol w="1015541">
                  <a:extLst>
                    <a:ext uri="{9D8B030D-6E8A-4147-A177-3AD203B41FA5}">
                      <a16:colId xmlns:a16="http://schemas.microsoft.com/office/drawing/2014/main" xmlns="" val="2510544723"/>
                    </a:ext>
                  </a:extLst>
                </a:gridCol>
                <a:gridCol w="894304">
                  <a:extLst>
                    <a:ext uri="{9D8B030D-6E8A-4147-A177-3AD203B41FA5}">
                      <a16:colId xmlns:a16="http://schemas.microsoft.com/office/drawing/2014/main" xmlns="" val="2718805343"/>
                    </a:ext>
                  </a:extLst>
                </a:gridCol>
                <a:gridCol w="884255">
                  <a:extLst>
                    <a:ext uri="{9D8B030D-6E8A-4147-A177-3AD203B41FA5}">
                      <a16:colId xmlns:a16="http://schemas.microsoft.com/office/drawing/2014/main" xmlns="" val="2955290921"/>
                    </a:ext>
                  </a:extLst>
                </a:gridCol>
                <a:gridCol w="1034980">
                  <a:extLst>
                    <a:ext uri="{9D8B030D-6E8A-4147-A177-3AD203B41FA5}">
                      <a16:colId xmlns:a16="http://schemas.microsoft.com/office/drawing/2014/main" xmlns="" val="1189241912"/>
                    </a:ext>
                  </a:extLst>
                </a:gridCol>
                <a:gridCol w="1014886">
                  <a:extLst>
                    <a:ext uri="{9D8B030D-6E8A-4147-A177-3AD203B41FA5}">
                      <a16:colId xmlns:a16="http://schemas.microsoft.com/office/drawing/2014/main" xmlns="" val="3666057970"/>
                    </a:ext>
                  </a:extLst>
                </a:gridCol>
              </a:tblGrid>
              <a:tr h="704193">
                <a:tc>
                  <a:txBody>
                    <a:bodyPr/>
                    <a:lstStyle/>
                    <a:p>
                      <a:pPr algn="ctr"/>
                      <a:r>
                        <a:rPr lang="en-US" sz="1400" dirty="0"/>
                        <a:t>Species</a:t>
                      </a:r>
                    </a:p>
                  </a:txBody>
                  <a:tcPr anchor="ctr"/>
                </a:tc>
                <a:tc>
                  <a:txBody>
                    <a:bodyPr/>
                    <a:lstStyle/>
                    <a:p>
                      <a:pPr algn="ctr"/>
                      <a:r>
                        <a:rPr lang="en-US" sz="1400" dirty="0"/>
                        <a:t>Lineage</a:t>
                      </a:r>
                    </a:p>
                  </a:txBody>
                  <a:tcPr anchor="ctr"/>
                </a:tc>
                <a:tc>
                  <a:txBody>
                    <a:bodyPr/>
                    <a:lstStyle/>
                    <a:p>
                      <a:pPr algn="ctr"/>
                      <a:r>
                        <a:rPr lang="en-US" sz="1200" dirty="0"/>
                        <a:t>Round</a:t>
                      </a:r>
                    </a:p>
                  </a:txBody>
                  <a:tcPr vert="vert270" anchor="ctr"/>
                </a:tc>
                <a:tc>
                  <a:txBody>
                    <a:bodyPr/>
                    <a:lstStyle/>
                    <a:p>
                      <a:pPr algn="ctr"/>
                      <a:r>
                        <a:rPr lang="en-US" sz="1400" dirty="0"/>
                        <a:t>Dipping time</a:t>
                      </a:r>
                    </a:p>
                  </a:txBody>
                  <a:tcPr anchor="ctr"/>
                </a:tc>
                <a:tc>
                  <a:txBody>
                    <a:bodyPr/>
                    <a:lstStyle/>
                    <a:p>
                      <a:pPr algn="ctr"/>
                      <a:r>
                        <a:rPr lang="en-US" sz="1400" dirty="0"/>
                        <a:t>Family</a:t>
                      </a:r>
                    </a:p>
                  </a:txBody>
                  <a:tcPr anchor="ctr"/>
                </a:tc>
                <a:tc>
                  <a:txBody>
                    <a:bodyPr/>
                    <a:lstStyle/>
                    <a:p>
                      <a:pPr algn="ctr"/>
                      <a:r>
                        <a:rPr lang="en-US" sz="1400" dirty="0"/>
                        <a:t>MeJA concentration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Phenology</a:t>
                      </a:r>
                    </a:p>
                  </a:txBody>
                  <a:tcPr anchor="ctr"/>
                </a:tc>
                <a:tc>
                  <a:txBody>
                    <a:bodyPr/>
                    <a:lstStyle/>
                    <a:p>
                      <a:pPr algn="ctr"/>
                      <a:r>
                        <a:rPr lang="en-US" sz="1400" dirty="0"/>
                        <a:t>Final number of leaves</a:t>
                      </a:r>
                    </a:p>
                  </a:txBody>
                  <a:tcPr anchor="ctr"/>
                </a:tc>
                <a:tc>
                  <a:txBody>
                    <a:bodyPr/>
                    <a:lstStyle/>
                    <a:p>
                      <a:pPr algn="ctr"/>
                      <a:r>
                        <a:rPr lang="en-US" sz="1400" dirty="0"/>
                        <a:t>Shoot biomass </a:t>
                      </a:r>
                    </a:p>
                  </a:txBody>
                  <a:tcPr anchor="ctr"/>
                </a:tc>
                <a:tc>
                  <a:txBody>
                    <a:bodyPr/>
                    <a:lstStyle/>
                    <a:p>
                      <a:pPr algn="ctr"/>
                      <a:r>
                        <a:rPr lang="en-US" sz="1400" dirty="0"/>
                        <a:t>Root biomass</a:t>
                      </a:r>
                    </a:p>
                  </a:txBody>
                  <a:tcPr anchor="ctr"/>
                </a:tc>
                <a:tc>
                  <a:txBody>
                    <a:bodyPr/>
                    <a:lstStyle/>
                    <a:p>
                      <a:pPr algn="ctr"/>
                      <a:r>
                        <a:rPr lang="en-US" sz="1400" dirty="0"/>
                        <a:t>Leaf area</a:t>
                      </a:r>
                    </a:p>
                  </a:txBody>
                  <a:tcPr anchor="ctr"/>
                </a:tc>
                <a:tc>
                  <a:txBody>
                    <a:bodyPr/>
                    <a:lstStyle/>
                    <a:p>
                      <a:pPr algn="ctr"/>
                      <a:r>
                        <a:rPr lang="en-US" sz="1400" dirty="0"/>
                        <a:t>Root scan</a:t>
                      </a:r>
                    </a:p>
                  </a:txBody>
                  <a:tcPr anchor="ctr"/>
                </a:tc>
                <a:extLst>
                  <a:ext uri="{0D108BD9-81ED-4DB2-BD59-A6C34878D82A}">
                    <a16:rowId xmlns:a16="http://schemas.microsoft.com/office/drawing/2014/main" xmlns="" val="3883251041"/>
                  </a:ext>
                </a:extLst>
              </a:tr>
              <a:tr h="502481">
                <a:tc>
                  <a:txBody>
                    <a:bodyPr/>
                    <a:lstStyle/>
                    <a:p>
                      <a:pPr algn="ctr"/>
                      <a:r>
                        <a:rPr lang="en-US" sz="1200" i="1" dirty="0"/>
                        <a:t>Arabis glabra</a:t>
                      </a:r>
                    </a:p>
                  </a:txBody>
                  <a:tcPr/>
                </a:tc>
                <a:tc>
                  <a:txBody>
                    <a:bodyPr/>
                    <a:lstStyle/>
                    <a:p>
                      <a:pPr algn="ctr"/>
                      <a:r>
                        <a:rPr lang="en-US" sz="1200" dirty="0"/>
                        <a:t>Expanded lineage I</a:t>
                      </a:r>
                    </a:p>
                  </a:txBody>
                  <a:tcPr/>
                </a:tc>
                <a:tc>
                  <a:txBody>
                    <a:bodyPr/>
                    <a:lstStyle/>
                    <a:p>
                      <a:pPr algn="ctr"/>
                      <a:r>
                        <a:rPr lang="en-US" sz="1200" dirty="0"/>
                        <a:t>1</a:t>
                      </a:r>
                    </a:p>
                  </a:txBody>
                  <a:tcPr/>
                </a:tc>
                <a:tc>
                  <a:txBody>
                    <a:bodyPr/>
                    <a:lstStyle/>
                    <a:p>
                      <a:pPr algn="ctr"/>
                      <a:r>
                        <a:rPr lang="en-US" sz="1200" dirty="0"/>
                        <a:t>1 - F</a:t>
                      </a:r>
                    </a:p>
                  </a:txBody>
                  <a:tcPr/>
                </a:tc>
                <a:tc>
                  <a:txBody>
                    <a:bodyPr/>
                    <a:lstStyle/>
                    <a:p>
                      <a:pPr algn="ctr"/>
                      <a:r>
                        <a:rPr lang="en-US" sz="1200" dirty="0"/>
                        <a:t>Yes-M</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xmlns="" val="4019034840"/>
                  </a:ext>
                </a:extLst>
              </a:tr>
              <a:tr h="502481">
                <a:tc>
                  <a:txBody>
                    <a:bodyPr/>
                    <a:lstStyle/>
                    <a:p>
                      <a:pPr algn="ctr"/>
                      <a:r>
                        <a:rPr lang="en-US" sz="1200" i="1" dirty="0"/>
                        <a:t>Brassica nigra </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1 - F</a:t>
                      </a:r>
                    </a:p>
                  </a:txBody>
                  <a:tcPr/>
                </a:tc>
                <a:tc>
                  <a:txBody>
                    <a:bodyPr/>
                    <a:lstStyle/>
                    <a:p>
                      <a:pPr algn="ctr"/>
                      <a:r>
                        <a:rPr lang="en-US" sz="1200" dirty="0"/>
                        <a:t>Yes-M</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xmlns="" val="3102583707"/>
                  </a:ext>
                </a:extLst>
              </a:tr>
              <a:tr h="502481">
                <a:tc>
                  <a:txBody>
                    <a:bodyPr/>
                    <a:lstStyle/>
                    <a:p>
                      <a:pPr algn="ctr"/>
                      <a:r>
                        <a:rPr lang="en-US" sz="1000" i="1" dirty="0"/>
                        <a:t>Brassica oleracea Kimmeridge</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3- S</a:t>
                      </a:r>
                    </a:p>
                  </a:txBody>
                  <a:tcPr/>
                </a:tc>
                <a:tc>
                  <a:txBody>
                    <a:bodyPr/>
                    <a:lstStyle/>
                    <a:p>
                      <a:pPr algn="ctr"/>
                      <a:r>
                        <a:rPr lang="en-US" sz="1200" dirty="0"/>
                        <a:t>Yes-S</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No</a:t>
                      </a:r>
                    </a:p>
                  </a:txBody>
                  <a:tcPr/>
                </a:tc>
                <a:tc>
                  <a:txBody>
                    <a:bodyPr/>
                    <a:lstStyle/>
                    <a:p>
                      <a:pPr algn="ctr"/>
                      <a:r>
                        <a:rPr lang="en-US" sz="1200" dirty="0"/>
                        <a:t>No (?)</a:t>
                      </a:r>
                    </a:p>
                  </a:txBody>
                  <a:tcPr/>
                </a:tc>
                <a:extLst>
                  <a:ext uri="{0D108BD9-81ED-4DB2-BD59-A6C34878D82A}">
                    <a16:rowId xmlns:a16="http://schemas.microsoft.com/office/drawing/2014/main" xmlns="" val="3868527847"/>
                  </a:ext>
                </a:extLst>
              </a:tr>
              <a:tr h="502481">
                <a:tc>
                  <a:txBody>
                    <a:bodyPr/>
                    <a:lstStyle/>
                    <a:p>
                      <a:pPr algn="ctr"/>
                      <a:r>
                        <a:rPr lang="en-US" sz="1050" i="1" dirty="0"/>
                        <a:t>Brassica oleracea Riviera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Lineage II</a:t>
                      </a:r>
                    </a:p>
                  </a:txBody>
                  <a:tcPr/>
                </a:tc>
                <a:tc>
                  <a:txBody>
                    <a:bodyPr/>
                    <a:lstStyle/>
                    <a:p>
                      <a:pPr algn="ctr"/>
                      <a:r>
                        <a:rPr lang="en-US" sz="1200" dirty="0"/>
                        <a:t>1</a:t>
                      </a:r>
                    </a:p>
                  </a:txBody>
                  <a:tcPr/>
                </a:tc>
                <a:tc>
                  <a:txBody>
                    <a:bodyPr/>
                    <a:lstStyle/>
                    <a:p>
                      <a:pPr algn="ctr"/>
                      <a:r>
                        <a:rPr lang="en-US" sz="1200" dirty="0"/>
                        <a:t>2 - M</a:t>
                      </a:r>
                    </a:p>
                  </a:txBody>
                  <a:tcPr/>
                </a:tc>
                <a:tc>
                  <a:txBody>
                    <a:bodyPr/>
                    <a:lstStyle/>
                    <a:p>
                      <a:pPr algn="ctr"/>
                      <a:r>
                        <a:rPr lang="en-US" sz="1200" dirty="0"/>
                        <a:t>Yes-F</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p>
                      <a:pPr algn="ctr"/>
                      <a:endParaRPr lang="en-US" sz="1200" dirty="0"/>
                    </a:p>
                  </a:txBody>
                  <a:tcPr/>
                </a:tc>
                <a:extLst>
                  <a:ext uri="{0D108BD9-81ED-4DB2-BD59-A6C34878D82A}">
                    <a16:rowId xmlns:a16="http://schemas.microsoft.com/office/drawing/2014/main" xmlns="" val="3157677353"/>
                  </a:ext>
                </a:extLst>
              </a:tr>
              <a:tr h="502481">
                <a:tc>
                  <a:txBody>
                    <a:bodyPr/>
                    <a:lstStyle/>
                    <a:p>
                      <a:pPr algn="ctr"/>
                      <a:r>
                        <a:rPr lang="en-US" sz="1200" i="1" dirty="0"/>
                        <a:t>Sinapis arvensis</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2 - M</a:t>
                      </a:r>
                    </a:p>
                  </a:txBody>
                  <a:tcPr/>
                </a:tc>
                <a:tc>
                  <a:txBody>
                    <a:bodyPr/>
                    <a:lstStyle/>
                    <a:p>
                      <a:pPr algn="ctr"/>
                      <a:r>
                        <a:rPr lang="en-US" sz="1200" dirty="0"/>
                        <a:t>Yes - S</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a16="http://schemas.microsoft.com/office/drawing/2014/main" xmlns="" val="116609453"/>
                  </a:ext>
                </a:extLst>
              </a:tr>
              <a:tr h="502481">
                <a:tc>
                  <a:txBody>
                    <a:bodyPr/>
                    <a:lstStyle/>
                    <a:p>
                      <a:pPr algn="ctr"/>
                      <a:r>
                        <a:rPr lang="en-US" sz="1200" i="1" dirty="0"/>
                        <a:t>Barbarea vulgaris</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Yes-F</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Only controls</a:t>
                      </a:r>
                    </a:p>
                  </a:txBody>
                  <a:tcPr/>
                </a:tc>
                <a:extLst>
                  <a:ext uri="{0D108BD9-81ED-4DB2-BD59-A6C34878D82A}">
                    <a16:rowId xmlns:a16="http://schemas.microsoft.com/office/drawing/2014/main" xmlns="" val="3778814037"/>
                  </a:ext>
                </a:extLst>
              </a:tr>
              <a:tr h="502481">
                <a:tc>
                  <a:txBody>
                    <a:bodyPr/>
                    <a:lstStyle/>
                    <a:p>
                      <a:pPr algn="ctr"/>
                      <a:r>
                        <a:rPr lang="en-US" sz="1100" i="1" dirty="0"/>
                        <a:t>Camelina sativa (</a:t>
                      </a:r>
                      <a:r>
                        <a:rPr lang="en-US" sz="1100" i="0" dirty="0"/>
                        <a:t>Wild)</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Yes – M</a:t>
                      </a:r>
                      <a:br>
                        <a:rPr lang="en-US" sz="1200" dirty="0"/>
                      </a:br>
                      <a:r>
                        <a:rPr lang="en-US" sz="1200" dirty="0"/>
                        <a:t>(crop)</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Only controls</a:t>
                      </a:r>
                    </a:p>
                  </a:txBody>
                  <a:tcPr/>
                </a:tc>
                <a:extLst>
                  <a:ext uri="{0D108BD9-81ED-4DB2-BD59-A6C34878D82A}">
                    <a16:rowId xmlns:a16="http://schemas.microsoft.com/office/drawing/2014/main" xmlns="" val="1517383143"/>
                  </a:ext>
                </a:extLst>
              </a:tr>
              <a:tr h="502481">
                <a:tc>
                  <a:txBody>
                    <a:bodyPr/>
                    <a:lstStyle/>
                    <a:p>
                      <a:pPr algn="ctr"/>
                      <a:r>
                        <a:rPr lang="en-US" sz="1100" i="1" dirty="0" err="1"/>
                        <a:t>Capsella</a:t>
                      </a:r>
                      <a:r>
                        <a:rPr lang="en-US" sz="1100" i="1" dirty="0"/>
                        <a:t> bursa-pastoris</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No</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Only controls</a:t>
                      </a:r>
                    </a:p>
                  </a:txBody>
                  <a:tcPr/>
                </a:tc>
                <a:extLst>
                  <a:ext uri="{0D108BD9-81ED-4DB2-BD59-A6C34878D82A}">
                    <a16:rowId xmlns:a16="http://schemas.microsoft.com/office/drawing/2014/main" xmlns="" val="1288190094"/>
                  </a:ext>
                </a:extLst>
              </a:tr>
              <a:tr h="502481">
                <a:tc>
                  <a:txBody>
                    <a:bodyPr/>
                    <a:lstStyle/>
                    <a:p>
                      <a:pPr algn="ctr"/>
                      <a:r>
                        <a:rPr lang="en-US" sz="1200" i="1" dirty="0" err="1"/>
                        <a:t>Berteroa</a:t>
                      </a:r>
                      <a:r>
                        <a:rPr lang="en-US" sz="1200" i="1" dirty="0"/>
                        <a:t> </a:t>
                      </a:r>
                      <a:r>
                        <a:rPr lang="en-US" sz="1200" i="1" dirty="0" err="1"/>
                        <a:t>incana</a:t>
                      </a:r>
                      <a:endParaRPr lang="en-US" sz="1200"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Expanded lineage I</a:t>
                      </a:r>
                    </a:p>
                  </a:txBody>
                  <a:tcPr/>
                </a:tc>
                <a:tc>
                  <a:txBody>
                    <a:bodyPr/>
                    <a:lstStyle/>
                    <a:p>
                      <a:pPr algn="ctr"/>
                      <a:r>
                        <a:rPr lang="en-US" sz="1200" dirty="0"/>
                        <a:t>2</a:t>
                      </a:r>
                    </a:p>
                  </a:txBody>
                  <a:tcPr/>
                </a:tc>
                <a:tc>
                  <a:txBody>
                    <a:bodyPr/>
                    <a:lstStyle/>
                    <a:p>
                      <a:pPr algn="ctr"/>
                      <a:r>
                        <a:rPr lang="en-US" sz="1200" dirty="0"/>
                        <a:t>2 - M</a:t>
                      </a:r>
                    </a:p>
                  </a:txBody>
                  <a:tcPr/>
                </a:tc>
                <a:tc>
                  <a:txBody>
                    <a:bodyPr/>
                    <a:lstStyle/>
                    <a:p>
                      <a:pPr algn="ctr"/>
                      <a:r>
                        <a:rPr lang="en-US" sz="1200" dirty="0"/>
                        <a:t>Yes-F</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a16="http://schemas.microsoft.com/office/drawing/2014/main" xmlns="" val="1402535794"/>
                  </a:ext>
                </a:extLst>
              </a:tr>
              <a:tr h="502481">
                <a:tc>
                  <a:txBody>
                    <a:bodyPr/>
                    <a:lstStyle/>
                    <a:p>
                      <a:pPr algn="ctr"/>
                      <a:r>
                        <a:rPr lang="en-US" sz="1200" i="1" dirty="0"/>
                        <a:t>Brassica </a:t>
                      </a:r>
                      <a:r>
                        <a:rPr lang="en-US" sz="1200" i="1" dirty="0" err="1"/>
                        <a:t>rapa</a:t>
                      </a:r>
                      <a:endParaRPr lang="en-US" sz="1200"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Lineage II</a:t>
                      </a:r>
                    </a:p>
                  </a:txBody>
                  <a:tcPr/>
                </a:tc>
                <a:tc>
                  <a:txBody>
                    <a:bodyPr/>
                    <a:lstStyle/>
                    <a:p>
                      <a:pPr algn="ctr"/>
                      <a:r>
                        <a:rPr lang="en-US" sz="1200" dirty="0"/>
                        <a:t>2</a:t>
                      </a:r>
                    </a:p>
                  </a:txBody>
                  <a:tcPr/>
                </a:tc>
                <a:tc>
                  <a:txBody>
                    <a:bodyPr/>
                    <a:lstStyle/>
                    <a:p>
                      <a:pPr algn="ctr"/>
                      <a:r>
                        <a:rPr lang="en-US" sz="1200" dirty="0"/>
                        <a:t>2 – M</a:t>
                      </a:r>
                    </a:p>
                  </a:txBody>
                  <a:tcPr/>
                </a:tc>
                <a:tc>
                  <a:txBody>
                    <a:bodyPr/>
                    <a:lstStyle/>
                    <a:p>
                      <a:pPr algn="ctr"/>
                      <a:r>
                        <a:rPr lang="en-US" sz="1200" dirty="0"/>
                        <a:t>Yes – M</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a16="http://schemas.microsoft.com/office/drawing/2014/main" xmlns="" val="2770063366"/>
                  </a:ext>
                </a:extLst>
              </a:tr>
              <a:tr h="502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1" dirty="0"/>
                        <a:t>Brassica oleracea Riviera</a:t>
                      </a:r>
                    </a:p>
                  </a:txBody>
                  <a:tcPr/>
                </a:tc>
                <a:tc>
                  <a:txBody>
                    <a:bodyPr/>
                    <a:lstStyle/>
                    <a:p>
                      <a:pPr algn="ctr"/>
                      <a:r>
                        <a:rPr lang="en-US" sz="1200" dirty="0"/>
                        <a:t>Lineage II</a:t>
                      </a:r>
                    </a:p>
                  </a:txBody>
                  <a:tcPr/>
                </a:tc>
                <a:tc>
                  <a:txBody>
                    <a:bodyPr/>
                    <a:lstStyle/>
                    <a:p>
                      <a:pPr algn="ctr"/>
                      <a:r>
                        <a:rPr lang="en-US" sz="1200" dirty="0"/>
                        <a:t>2</a:t>
                      </a:r>
                    </a:p>
                  </a:txBody>
                  <a:tcPr/>
                </a:tc>
                <a:tc>
                  <a:txBody>
                    <a:bodyPr/>
                    <a:lstStyle/>
                    <a:p>
                      <a:pPr algn="ctr"/>
                      <a:r>
                        <a:rPr lang="en-US" sz="1200" dirty="0"/>
                        <a:t>3 - S</a:t>
                      </a:r>
                    </a:p>
                  </a:txBody>
                  <a:tcPr/>
                </a:tc>
                <a:tc>
                  <a:txBody>
                    <a:bodyPr/>
                    <a:lstStyle/>
                    <a:p>
                      <a:pPr algn="ctr"/>
                      <a:r>
                        <a:rPr lang="en-US" sz="1200" dirty="0"/>
                        <a:t>Yes - ALL</a:t>
                      </a:r>
                    </a:p>
                  </a:txBody>
                  <a:tcPr/>
                </a:tc>
                <a:tc>
                  <a:txBody>
                    <a:bodyPr/>
                    <a:lstStyle/>
                    <a:p>
                      <a:pPr algn="ctr"/>
                      <a:r>
                        <a:rPr lang="en-US" sz="1200" dirty="0"/>
                        <a:t>1</a:t>
                      </a:r>
                      <a:r>
                        <a:rPr lang="en-US" sz="1200" baseline="30000" dirty="0"/>
                        <a:t>st</a:t>
                      </a:r>
                      <a:r>
                        <a:rPr lang="en-US" sz="1200" dirty="0"/>
                        <a:t> 0.5 mM and 2</a:t>
                      </a:r>
                      <a:r>
                        <a:rPr lang="en-US" sz="1200" baseline="30000" dirty="0"/>
                        <a:t>nd</a:t>
                      </a:r>
                      <a:r>
                        <a:rPr lang="en-US" sz="1200" dirty="0"/>
                        <a:t>, 3</a:t>
                      </a:r>
                      <a:r>
                        <a:rPr lang="en-US" sz="1200" baseline="30000" dirty="0"/>
                        <a:t>rd</a:t>
                      </a:r>
                      <a:r>
                        <a:rPr lang="en-US" sz="1200" dirty="0"/>
                        <a:t> and 4</a:t>
                      </a:r>
                      <a:r>
                        <a:rPr lang="en-US" sz="1200" baseline="30000" dirty="0"/>
                        <a:t>th</a:t>
                      </a:r>
                      <a:r>
                        <a:rPr lang="en-US" sz="1200" dirty="0"/>
                        <a:t> with 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No</a:t>
                      </a:r>
                    </a:p>
                  </a:txBody>
                  <a:tcPr/>
                </a:tc>
                <a:tc>
                  <a:txBody>
                    <a:bodyPr/>
                    <a:lstStyle/>
                    <a:p>
                      <a:pPr algn="ctr"/>
                      <a:r>
                        <a:rPr lang="en-US" sz="1200" dirty="0"/>
                        <a:t>No (?)</a:t>
                      </a:r>
                    </a:p>
                  </a:txBody>
                  <a:tcPr/>
                </a:tc>
                <a:extLst>
                  <a:ext uri="{0D108BD9-81ED-4DB2-BD59-A6C34878D82A}">
                    <a16:rowId xmlns:a16="http://schemas.microsoft.com/office/drawing/2014/main" xmlns="" val="1272657816"/>
                  </a:ext>
                </a:extLst>
              </a:tr>
            </a:tbl>
          </a:graphicData>
        </a:graphic>
      </p:graphicFrame>
      <p:sp>
        <p:nvSpPr>
          <p:cNvPr id="5" name="Title 1">
            <a:extLst>
              <a:ext uri="{FF2B5EF4-FFF2-40B4-BE49-F238E27FC236}">
                <a16:creationId xmlns:a16="http://schemas.microsoft.com/office/drawing/2014/main" xmlns="" id="{1A57AEED-6941-4ED2-B4BC-8A8D47A5B073}"/>
              </a:ext>
            </a:extLst>
          </p:cNvPr>
          <p:cNvSpPr>
            <a:spLocks noGrp="1"/>
          </p:cNvSpPr>
          <p:nvPr>
            <p:ph type="title"/>
          </p:nvPr>
        </p:nvSpPr>
        <p:spPr>
          <a:xfrm rot="16200000">
            <a:off x="-2369139" y="2542962"/>
            <a:ext cx="6190891" cy="873740"/>
          </a:xfrm>
        </p:spPr>
        <p:txBody>
          <a:bodyPr>
            <a:normAutofit/>
          </a:bodyPr>
          <a:lstStyle/>
          <a:p>
            <a:r>
              <a:rPr lang="en-US" sz="2800" b="1" dirty="0"/>
              <a:t>MeJA screening: summary results</a:t>
            </a:r>
          </a:p>
        </p:txBody>
      </p:sp>
      <p:sp>
        <p:nvSpPr>
          <p:cNvPr id="6" name="TextBox 5">
            <a:extLst>
              <a:ext uri="{FF2B5EF4-FFF2-40B4-BE49-F238E27FC236}">
                <a16:creationId xmlns:a16="http://schemas.microsoft.com/office/drawing/2014/main" xmlns="" id="{00B6FA45-F701-410E-B474-2FC040F02F45}"/>
              </a:ext>
            </a:extLst>
          </p:cNvPr>
          <p:cNvSpPr txBox="1"/>
          <p:nvPr/>
        </p:nvSpPr>
        <p:spPr>
          <a:xfrm>
            <a:off x="0" y="6075278"/>
            <a:ext cx="1120820" cy="630942"/>
          </a:xfrm>
          <a:prstGeom prst="rect">
            <a:avLst/>
          </a:prstGeom>
          <a:noFill/>
        </p:spPr>
        <p:txBody>
          <a:bodyPr wrap="none" rtlCol="0">
            <a:spAutoFit/>
          </a:bodyPr>
          <a:lstStyle/>
          <a:p>
            <a:r>
              <a:rPr lang="en-US" sz="700" dirty="0">
                <a:hlinkClick r:id="rId2"/>
              </a:rPr>
              <a:t>Raw Data: rounds 1 and 2</a:t>
            </a:r>
            <a:br>
              <a:rPr lang="en-US" sz="700" dirty="0">
                <a:hlinkClick r:id="rId2"/>
              </a:rPr>
            </a:br>
            <a:r>
              <a:rPr lang="en-US" sz="700" dirty="0" err="1"/>
              <a:t>Phenology_raw</a:t>
            </a:r>
            <a:r>
              <a:rPr lang="en-US" sz="700" dirty="0"/>
              <a:t> </a:t>
            </a:r>
          </a:p>
          <a:p>
            <a:r>
              <a:rPr lang="en-US" sz="700" dirty="0"/>
              <a:t>&amp; </a:t>
            </a:r>
            <a:r>
              <a:rPr lang="en-US" sz="700" dirty="0" err="1"/>
              <a:t>Biomass_raw</a:t>
            </a:r>
            <a:r>
              <a:rPr lang="en-US" sz="700" dirty="0"/>
              <a:t> tabs</a:t>
            </a:r>
          </a:p>
          <a:p>
            <a:endParaRPr lang="en-US" sz="700" dirty="0"/>
          </a:p>
          <a:p>
            <a:r>
              <a:rPr lang="en-US" sz="700" dirty="0"/>
              <a:t>Root Scans</a:t>
            </a:r>
          </a:p>
        </p:txBody>
      </p:sp>
    </p:spTree>
    <p:extLst>
      <p:ext uri="{BB962C8B-B14F-4D97-AF65-F5344CB8AC3E}">
        <p14:creationId xmlns:p14="http://schemas.microsoft.com/office/powerpoint/2010/main" val="5204953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3945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00" y="315946"/>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202" y="33945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11" descr="http://127.0.0.1:25312/graphics/000e8bd2-7146-4493-b2d1-f75f91309b6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5656" y="0"/>
            <a:ext cx="2560827" cy="184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900" y="3968750"/>
            <a:ext cx="3280463" cy="2368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8950" y="3781538"/>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1995" y="3781538"/>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rot="5400000">
            <a:off x="9086333" y="2120901"/>
            <a:ext cx="1138645" cy="369332"/>
          </a:xfrm>
          <a:prstGeom prst="rect">
            <a:avLst/>
          </a:prstGeom>
          <a:noFill/>
        </p:spPr>
        <p:txBody>
          <a:bodyPr wrap="none" rtlCol="0">
            <a:spAutoFit/>
          </a:bodyPr>
          <a:lstStyle/>
          <a:p>
            <a:r>
              <a:rPr lang="en-US" dirty="0" smtClean="0"/>
              <a:t>DIVERSITY</a:t>
            </a:r>
            <a:endParaRPr lang="en-US" dirty="0"/>
          </a:p>
        </p:txBody>
      </p:sp>
      <p:sp>
        <p:nvSpPr>
          <p:cNvPr id="14" name="TextBox 13"/>
          <p:cNvSpPr txBox="1"/>
          <p:nvPr/>
        </p:nvSpPr>
        <p:spPr>
          <a:xfrm rot="5400000">
            <a:off x="9307612" y="5029202"/>
            <a:ext cx="1065420" cy="369332"/>
          </a:xfrm>
          <a:prstGeom prst="rect">
            <a:avLst/>
          </a:prstGeom>
          <a:noFill/>
        </p:spPr>
        <p:txBody>
          <a:bodyPr wrap="none" rtlCol="0">
            <a:spAutoFit/>
          </a:bodyPr>
          <a:lstStyle/>
          <a:p>
            <a:r>
              <a:rPr lang="en-US" dirty="0" smtClean="0"/>
              <a:t>N_READS</a:t>
            </a:r>
            <a:endParaRPr lang="en-US" dirty="0"/>
          </a:p>
        </p:txBody>
      </p:sp>
      <p:sp>
        <p:nvSpPr>
          <p:cNvPr id="2" name="AutoShape 2" descr="http://127.0.0.1:10018/graphics/9dfb7655-b7fe-4d3e-b4bf-cafc9c64309c.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6591300" y="2581209"/>
            <a:ext cx="6388100" cy="1200329"/>
          </a:xfrm>
          <a:prstGeom prst="rect">
            <a:avLst/>
          </a:prstGeom>
        </p:spPr>
        <p:txBody>
          <a:bodyPr wrap="square">
            <a:spAutoFit/>
          </a:bodyPr>
          <a:lstStyle/>
          <a:p>
            <a:r>
              <a:rPr lang="en-US" dirty="0" err="1"/>
              <a:t>Rhizobiales</a:t>
            </a:r>
            <a:r>
              <a:rPr lang="en-US" dirty="0"/>
              <a:t> increase in diversity for BO when exposed to </a:t>
            </a:r>
            <a:r>
              <a:rPr lang="en-US" dirty="0" err="1"/>
              <a:t>herbivory</a:t>
            </a:r>
            <a:r>
              <a:rPr lang="en-US" dirty="0"/>
              <a:t> stress. on </a:t>
            </a:r>
            <a:r>
              <a:rPr lang="en-US" dirty="0" err="1"/>
              <a:t>imporntat</a:t>
            </a:r>
            <a:r>
              <a:rPr lang="en-US" dirty="0"/>
              <a:t> taxa, this only happens on </a:t>
            </a:r>
            <a:r>
              <a:rPr lang="en-US" dirty="0" err="1"/>
              <a:t>MeJA</a:t>
            </a:r>
            <a:r>
              <a:rPr lang="en-US" dirty="0"/>
              <a:t> 0.1</a:t>
            </a:r>
          </a:p>
          <a:p>
            <a:r>
              <a:rPr lang="en-US" dirty="0" err="1"/>
              <a:t>Rhizobiales</a:t>
            </a:r>
            <a:r>
              <a:rPr lang="en-US" dirty="0"/>
              <a:t> increases in diversity in 0.1MeJA in AT roots and above neutral, and </a:t>
            </a:r>
            <a:r>
              <a:rPr lang="en-US" dirty="0" err="1"/>
              <a:t>importnat</a:t>
            </a:r>
            <a:r>
              <a:rPr lang="en-US" dirty="0"/>
              <a:t> soil</a:t>
            </a:r>
          </a:p>
        </p:txBody>
      </p:sp>
      <p:sp>
        <p:nvSpPr>
          <p:cNvPr id="15" name="TextBox 14"/>
          <p:cNvSpPr txBox="1"/>
          <p:nvPr/>
        </p:nvSpPr>
        <p:spPr>
          <a:xfrm>
            <a:off x="13384990" y="2253043"/>
            <a:ext cx="1924181" cy="646331"/>
          </a:xfrm>
          <a:prstGeom prst="rect">
            <a:avLst/>
          </a:prstGeom>
          <a:noFill/>
        </p:spPr>
        <p:txBody>
          <a:bodyPr wrap="none" rtlCol="0">
            <a:spAutoFit/>
          </a:bodyPr>
          <a:lstStyle/>
          <a:p>
            <a:r>
              <a:rPr lang="en-US" dirty="0" smtClean="0"/>
              <a:t>All </a:t>
            </a:r>
            <a:r>
              <a:rPr lang="en-US" dirty="0" err="1" smtClean="0"/>
              <a:t>rhizobiales</a:t>
            </a:r>
            <a:r>
              <a:rPr lang="en-US" dirty="0" smtClean="0"/>
              <a:t> taxa</a:t>
            </a:r>
          </a:p>
          <a:p>
            <a:endParaRPr lang="en-US" dirty="0"/>
          </a:p>
        </p:txBody>
      </p:sp>
      <p:pic>
        <p:nvPicPr>
          <p:cNvPr id="16"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20700" y="5155678"/>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07805" y="4949938"/>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20699" y="2866354"/>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07805" y="2684258"/>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9164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6547"/>
            <a:ext cx="5545882" cy="318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393700"/>
            <a:ext cx="5162550" cy="607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18957" y="15876"/>
            <a:ext cx="10515600" cy="393700"/>
          </a:xfrm>
        </p:spPr>
        <p:txBody>
          <a:bodyPr>
            <a:normAutofit fontScale="90000"/>
          </a:bodyPr>
          <a:lstStyle/>
          <a:p>
            <a:r>
              <a:rPr lang="en-US" sz="2800" dirty="0" smtClean="0"/>
              <a:t>Diversity of </a:t>
            </a:r>
            <a:r>
              <a:rPr lang="en-US" sz="2800" dirty="0" err="1" smtClean="0"/>
              <a:t>rhizobiales</a:t>
            </a:r>
            <a:r>
              <a:rPr lang="en-US" sz="2800" dirty="0" smtClean="0"/>
              <a:t> across the experiment</a:t>
            </a:r>
            <a:endParaRPr lang="en-US" sz="2800" dirty="0"/>
          </a:p>
        </p:txBody>
      </p:sp>
      <p:sp>
        <p:nvSpPr>
          <p:cNvPr id="7" name="TextBox 6"/>
          <p:cNvSpPr txBox="1"/>
          <p:nvPr/>
        </p:nvSpPr>
        <p:spPr>
          <a:xfrm flipH="1">
            <a:off x="63500" y="440056"/>
            <a:ext cx="3221356" cy="369332"/>
          </a:xfrm>
          <a:prstGeom prst="rect">
            <a:avLst/>
          </a:prstGeom>
          <a:noFill/>
        </p:spPr>
        <p:txBody>
          <a:bodyPr wrap="square" rtlCol="0">
            <a:spAutoFit/>
          </a:bodyPr>
          <a:lstStyle/>
          <a:p>
            <a:r>
              <a:rPr lang="en-US" dirty="0" smtClean="0"/>
              <a:t>All members of the taxa</a:t>
            </a:r>
            <a:endParaRPr lang="en-US" dirty="0"/>
          </a:p>
        </p:txBody>
      </p:sp>
      <p:sp>
        <p:nvSpPr>
          <p:cNvPr id="2" name="TextBox 1"/>
          <p:cNvSpPr txBox="1"/>
          <p:nvPr/>
        </p:nvSpPr>
        <p:spPr>
          <a:xfrm>
            <a:off x="533400" y="4324350"/>
            <a:ext cx="3724275" cy="646331"/>
          </a:xfrm>
          <a:prstGeom prst="rect">
            <a:avLst/>
          </a:prstGeom>
          <a:noFill/>
        </p:spPr>
        <p:txBody>
          <a:bodyPr wrap="square" rtlCol="0">
            <a:spAutoFit/>
          </a:bodyPr>
          <a:lstStyle/>
          <a:p>
            <a:r>
              <a:rPr lang="en-US" dirty="0" err="1" smtClean="0"/>
              <a:t>Plant_species</a:t>
            </a:r>
            <a:r>
              <a:rPr lang="en-US" dirty="0" smtClean="0"/>
              <a:t>*</a:t>
            </a:r>
            <a:r>
              <a:rPr lang="en-US" dirty="0" err="1" smtClean="0"/>
              <a:t>Meja</a:t>
            </a:r>
            <a:r>
              <a:rPr lang="en-US" dirty="0" smtClean="0"/>
              <a:t> treatment is not significant on the full dataset (all taxa)</a:t>
            </a:r>
            <a:endParaRPr lang="en-US" dirty="0"/>
          </a:p>
        </p:txBody>
      </p:sp>
    </p:spTree>
    <p:extLst>
      <p:ext uri="{BB962C8B-B14F-4D97-AF65-F5344CB8AC3E}">
        <p14:creationId xmlns:p14="http://schemas.microsoft.com/office/powerpoint/2010/main" val="41231641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082" y="1577908"/>
            <a:ext cx="10515600" cy="1325563"/>
          </a:xfrm>
        </p:spPr>
        <p:txBody>
          <a:bodyPr/>
          <a:lstStyle/>
          <a:p>
            <a:r>
              <a:rPr lang="en-US" dirty="0"/>
              <a:t>Main figures and messages for paper</a:t>
            </a:r>
          </a:p>
        </p:txBody>
      </p:sp>
      <p:sp>
        <p:nvSpPr>
          <p:cNvPr id="3" name="Rectangle 2"/>
          <p:cNvSpPr/>
          <p:nvPr/>
        </p:nvSpPr>
        <p:spPr>
          <a:xfrm>
            <a:off x="77002" y="182881"/>
            <a:ext cx="11903242" cy="1193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7002" y="2866725"/>
            <a:ext cx="11903242" cy="3919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show more evidence that oral </a:t>
            </a:r>
            <a:r>
              <a:rPr lang="en-US" dirty="0" err="1"/>
              <a:t>scretion</a:t>
            </a:r>
            <a:r>
              <a:rPr lang="en-US" dirty="0"/>
              <a:t> communities fall between </a:t>
            </a:r>
            <a:r>
              <a:rPr lang="en-US" dirty="0" err="1"/>
              <a:t>meja</a:t>
            </a:r>
            <a:r>
              <a:rPr lang="en-US" dirty="0"/>
              <a:t> 0.1 and </a:t>
            </a:r>
            <a:r>
              <a:rPr lang="en-US" dirty="0" err="1"/>
              <a:t>meja</a:t>
            </a:r>
            <a:r>
              <a:rPr lang="en-US" dirty="0"/>
              <a:t> 1.0</a:t>
            </a:r>
          </a:p>
        </p:txBody>
      </p:sp>
    </p:spTree>
    <p:extLst>
      <p:ext uri="{BB962C8B-B14F-4D97-AF65-F5344CB8AC3E}">
        <p14:creationId xmlns:p14="http://schemas.microsoft.com/office/powerpoint/2010/main" val="9882934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F2A4F72B-C11A-43F4-8CF9-2473A175BBB4}"/>
              </a:ext>
            </a:extLst>
          </p:cNvPr>
          <p:cNvGrpSpPr/>
          <p:nvPr/>
        </p:nvGrpSpPr>
        <p:grpSpPr>
          <a:xfrm>
            <a:off x="4520711" y="2339835"/>
            <a:ext cx="302243" cy="384026"/>
            <a:chOff x="3081337" y="504825"/>
            <a:chExt cx="404813" cy="514350"/>
          </a:xfrm>
        </p:grpSpPr>
        <p:cxnSp>
          <p:nvCxnSpPr>
            <p:cNvPr id="4" name="Straight Arrow Connector 3">
              <a:extLst>
                <a:ext uri="{FF2B5EF4-FFF2-40B4-BE49-F238E27FC236}">
                  <a16:creationId xmlns:a16="http://schemas.microsoft.com/office/drawing/2014/main" xmlns="" id="{D3C8D4F3-6218-400E-8B1D-4F8D1349844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 name="Teardrop 4">
              <a:extLst>
                <a:ext uri="{FF2B5EF4-FFF2-40B4-BE49-F238E27FC236}">
                  <a16:creationId xmlns:a16="http://schemas.microsoft.com/office/drawing/2014/main" xmlns="" id="{76D8A2B0-31D0-49C9-8D9B-B6A507421601}"/>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ardrop 5">
              <a:extLst>
                <a:ext uri="{FF2B5EF4-FFF2-40B4-BE49-F238E27FC236}">
                  <a16:creationId xmlns:a16="http://schemas.microsoft.com/office/drawing/2014/main" xmlns="" id="{09ABD709-8B9C-4406-9DCE-D98D97C03DE3}"/>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xmlns="" id="{D8B3804B-1FB9-4CA8-B0D3-781FAA6548E8}"/>
              </a:ext>
            </a:extLst>
          </p:cNvPr>
          <p:cNvSpPr/>
          <p:nvPr/>
        </p:nvSpPr>
        <p:spPr>
          <a:xfrm>
            <a:off x="183416" y="187236"/>
            <a:ext cx="41110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screening – visual summary (1)</a:t>
            </a:r>
            <a:endPar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xmlns="" id="{983B351E-2472-4489-9D5B-F0345C440812}"/>
              </a:ext>
            </a:extLst>
          </p:cNvPr>
          <p:cNvSpPr txBox="1"/>
          <p:nvPr/>
        </p:nvSpPr>
        <p:spPr>
          <a:xfrm>
            <a:off x="8031135" y="204366"/>
            <a:ext cx="397948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Germination efficiency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Time required to reach selected phenology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Measurement of plant traits</a:t>
            </a:r>
          </a:p>
        </p:txBody>
      </p:sp>
      <p:cxnSp>
        <p:nvCxnSpPr>
          <p:cNvPr id="9" name="Straight Connector 8">
            <a:extLst>
              <a:ext uri="{FF2B5EF4-FFF2-40B4-BE49-F238E27FC236}">
                <a16:creationId xmlns:a16="http://schemas.microsoft.com/office/drawing/2014/main" xmlns="" id="{F7EDEC86-5CF2-4E15-8044-56F8FE985A85}"/>
              </a:ext>
            </a:extLst>
          </p:cNvPr>
          <p:cNvCxnSpPr>
            <a:cxnSpLocks/>
          </p:cNvCxnSpPr>
          <p:nvPr/>
        </p:nvCxnSpPr>
        <p:spPr>
          <a:xfrm>
            <a:off x="282663" y="4751849"/>
            <a:ext cx="11424129" cy="1842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xmlns="" id="{4D71ECD9-BAE7-4547-B711-56EE038DAF7E}"/>
              </a:ext>
            </a:extLst>
          </p:cNvPr>
          <p:cNvCxnSpPr>
            <a:cxnSpLocks/>
          </p:cNvCxnSpPr>
          <p:nvPr/>
        </p:nvCxnSpPr>
        <p:spPr>
          <a:xfrm>
            <a:off x="1706231"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6C8E1081-9BD5-4756-946E-D1B5D41A78E9}"/>
              </a:ext>
            </a:extLst>
          </p:cNvPr>
          <p:cNvCxnSpPr>
            <a:cxnSpLocks/>
          </p:cNvCxnSpPr>
          <p:nvPr/>
        </p:nvCxnSpPr>
        <p:spPr>
          <a:xfrm>
            <a:off x="983646"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540D2C5A-7FE6-4293-A1AF-78167D77D5B3}"/>
              </a:ext>
            </a:extLst>
          </p:cNvPr>
          <p:cNvSpPr txBox="1"/>
          <p:nvPr/>
        </p:nvSpPr>
        <p:spPr>
          <a:xfrm>
            <a:off x="975952" y="4753447"/>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xmlns="" id="{59B28518-59C6-40E0-8E80-6254856EBCB5}"/>
              </a:ext>
            </a:extLst>
          </p:cNvPr>
          <p:cNvCxnSpPr>
            <a:cxnSpLocks/>
          </p:cNvCxnSpPr>
          <p:nvPr/>
        </p:nvCxnSpPr>
        <p:spPr>
          <a:xfrm>
            <a:off x="3871834"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AC5947F9-B1E9-4F72-B5EC-AB7A2494CD01}"/>
              </a:ext>
            </a:extLst>
          </p:cNvPr>
          <p:cNvSpPr txBox="1"/>
          <p:nvPr/>
        </p:nvSpPr>
        <p:spPr>
          <a:xfrm>
            <a:off x="2300763" y="4778562"/>
            <a:ext cx="79098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xmlns="" id="{64BC295F-F57B-401C-8966-9FFD436C837D}"/>
              </a:ext>
            </a:extLst>
          </p:cNvPr>
          <p:cNvSpPr txBox="1"/>
          <p:nvPr/>
        </p:nvSpPr>
        <p:spPr>
          <a:xfrm>
            <a:off x="5911477" y="4785563"/>
            <a:ext cx="117731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14-21(?)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xmlns="" id="{DDD7AA29-DCFE-48B7-AAB1-7DA424A6FA6F}"/>
              </a:ext>
            </a:extLst>
          </p:cNvPr>
          <p:cNvCxnSpPr>
            <a:cxnSpLocks/>
          </p:cNvCxnSpPr>
          <p:nvPr/>
        </p:nvCxnSpPr>
        <p:spPr>
          <a:xfrm>
            <a:off x="8343299" y="4520739"/>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3ACF8E71-BB5D-4A62-B7CB-7E860A6E5F41}"/>
              </a:ext>
            </a:extLst>
          </p:cNvPr>
          <p:cNvSpPr txBox="1"/>
          <p:nvPr/>
        </p:nvSpPr>
        <p:spPr>
          <a:xfrm>
            <a:off x="10018406" y="4785563"/>
            <a:ext cx="784510"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weeks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xmlns="" id="{D554E255-1EF6-4486-AC94-78B9E2F20471}"/>
              </a:ext>
            </a:extLst>
          </p:cNvPr>
          <p:cNvSpPr txBox="1"/>
          <p:nvPr/>
        </p:nvSpPr>
        <p:spPr>
          <a:xfrm>
            <a:off x="969742" y="4483732"/>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xmlns="" id="{D0300331-D039-45B9-9564-4AD4BD0EC464}"/>
              </a:ext>
            </a:extLst>
          </p:cNvPr>
          <p:cNvSpPr txBox="1"/>
          <p:nvPr/>
        </p:nvSpPr>
        <p:spPr>
          <a:xfrm>
            <a:off x="2439759" y="4485610"/>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xmlns="" id="{8590B138-1999-416E-8B95-750380B621F8}"/>
              </a:ext>
            </a:extLst>
          </p:cNvPr>
          <p:cNvSpPr txBox="1"/>
          <p:nvPr/>
        </p:nvSpPr>
        <p:spPr>
          <a:xfrm>
            <a:off x="7198724" y="4488322"/>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xmlns="" id="{16061812-E679-4001-A274-9F099D220319}"/>
              </a:ext>
            </a:extLst>
          </p:cNvPr>
          <p:cNvSpPr txBox="1"/>
          <p:nvPr/>
        </p:nvSpPr>
        <p:spPr>
          <a:xfrm>
            <a:off x="10007694" y="4531353"/>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50-51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xmlns="" id="{19245B7A-622F-4D23-82EA-3CC7466E6973}"/>
              </a:ext>
            </a:extLst>
          </p:cNvPr>
          <p:cNvSpPr txBox="1"/>
          <p:nvPr/>
        </p:nvSpPr>
        <p:spPr>
          <a:xfrm>
            <a:off x="759706" y="2518429"/>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xmlns="" id="{EE35510C-4F2D-424B-AE56-E2BB25586441}"/>
              </a:ext>
            </a:extLst>
          </p:cNvPr>
          <p:cNvCxnSpPr/>
          <p:nvPr/>
        </p:nvCxnSpPr>
        <p:spPr>
          <a:xfrm>
            <a:off x="1853442" y="3061587"/>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9">
            <a:extLst>
              <a:ext uri="{FF2B5EF4-FFF2-40B4-BE49-F238E27FC236}">
                <a16:creationId xmlns:a16="http://schemas.microsoft.com/office/drawing/2014/main" xmlns="" id="{6DE05CD0-8636-4802-8B39-A4E26425ADE7}"/>
              </a:ext>
            </a:extLst>
          </p:cNvPr>
          <p:cNvGraphicFramePr>
            <a:graphicFrameLocks noGrp="1"/>
          </p:cNvGraphicFramePr>
          <p:nvPr/>
        </p:nvGraphicFramePr>
        <p:xfrm>
          <a:off x="2599267" y="2669233"/>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a16="http://schemas.microsoft.com/office/drawing/2014/main" xmlns="" val="65344100"/>
                    </a:ext>
                  </a:extLst>
                </a:gridCol>
                <a:gridCol w="322470">
                  <a:extLst>
                    <a:ext uri="{9D8B030D-6E8A-4147-A177-3AD203B41FA5}">
                      <a16:colId xmlns:a16="http://schemas.microsoft.com/office/drawing/2014/main" xmlns=""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668420185"/>
                  </a:ext>
                </a:extLst>
              </a:tr>
            </a:tbl>
          </a:graphicData>
        </a:graphic>
      </p:graphicFrame>
      <p:sp>
        <p:nvSpPr>
          <p:cNvPr id="25" name="TextBox 24">
            <a:extLst>
              <a:ext uri="{FF2B5EF4-FFF2-40B4-BE49-F238E27FC236}">
                <a16:creationId xmlns:a16="http://schemas.microsoft.com/office/drawing/2014/main" xmlns="" id="{B7B5109C-FE01-4FE0-8045-FC3D572B1821}"/>
              </a:ext>
            </a:extLst>
          </p:cNvPr>
          <p:cNvSpPr txBox="1"/>
          <p:nvPr/>
        </p:nvSpPr>
        <p:spPr>
          <a:xfrm>
            <a:off x="2019438" y="2134497"/>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xmlns="" id="{AF970B5E-5F0A-4FE5-A8AF-2548031D3979}"/>
              </a:ext>
            </a:extLst>
          </p:cNvPr>
          <p:cNvSpPr txBox="1"/>
          <p:nvPr/>
        </p:nvSpPr>
        <p:spPr>
          <a:xfrm>
            <a:off x="1758398" y="3882951"/>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sp>
        <p:nvSpPr>
          <p:cNvPr id="27" name="TextBox 26">
            <a:extLst>
              <a:ext uri="{FF2B5EF4-FFF2-40B4-BE49-F238E27FC236}">
                <a16:creationId xmlns:a16="http://schemas.microsoft.com/office/drawing/2014/main" xmlns="" id="{5FD33F86-9D43-457A-9C01-0882DB4BC257}"/>
              </a:ext>
            </a:extLst>
          </p:cNvPr>
          <p:cNvSpPr txBox="1"/>
          <p:nvPr/>
        </p:nvSpPr>
        <p:spPr>
          <a:xfrm>
            <a:off x="106577" y="831569"/>
            <a:ext cx="4518139"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Made in “rounds” of plants, </a:t>
            </a:r>
            <a:r>
              <a:rPr kumimoji="0" lang="en-US" sz="1400" b="0" i="1" u="none" strike="noStrike" kern="1200" cap="none" spc="0" normalizeH="0" baseline="0" noProof="0">
                <a:ln>
                  <a:noFill/>
                </a:ln>
                <a:solidFill>
                  <a:prstClr val="black"/>
                </a:solidFill>
                <a:effectLst/>
                <a:uLnTx/>
                <a:uFillTx/>
                <a:latin typeface="Calibri" panose="020F0502020204030204"/>
                <a:ea typeface="+mn-ea"/>
                <a:cs typeface="+mn-cs"/>
              </a:rPr>
              <a:t>i.e.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6 species at a time + reference B. oleracea – Rivera (coated)</a:t>
            </a:r>
          </a:p>
        </p:txBody>
      </p:sp>
      <p:sp>
        <p:nvSpPr>
          <p:cNvPr id="28" name="TextBox 27">
            <a:extLst>
              <a:ext uri="{FF2B5EF4-FFF2-40B4-BE49-F238E27FC236}">
                <a16:creationId xmlns:a16="http://schemas.microsoft.com/office/drawing/2014/main" xmlns="" id="{55874D50-5202-487A-A060-747BEE159B14}"/>
              </a:ext>
            </a:extLst>
          </p:cNvPr>
          <p:cNvSpPr txBox="1"/>
          <p:nvPr/>
        </p:nvSpPr>
        <p:spPr>
          <a:xfrm>
            <a:off x="5167162" y="1751991"/>
            <a:ext cx="25636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 &amp;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xmlns="" id="{3509C760-9822-4FC8-ABEB-F791B0E9E074}"/>
              </a:ext>
            </a:extLst>
          </p:cNvPr>
          <p:cNvSpPr txBox="1"/>
          <p:nvPr/>
        </p:nvSpPr>
        <p:spPr>
          <a:xfrm>
            <a:off x="4276642" y="3831926"/>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30" name="TextBox 29">
            <a:extLst>
              <a:ext uri="{FF2B5EF4-FFF2-40B4-BE49-F238E27FC236}">
                <a16:creationId xmlns:a16="http://schemas.microsoft.com/office/drawing/2014/main" xmlns="" id="{DAFB81FF-E94E-4662-BAA7-2BF0149F2806}"/>
              </a:ext>
            </a:extLst>
          </p:cNvPr>
          <p:cNvSpPr txBox="1"/>
          <p:nvPr/>
        </p:nvSpPr>
        <p:spPr>
          <a:xfrm>
            <a:off x="6323885" y="3999554"/>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xmlns="" id="{73D02D5D-07E5-4630-ACFA-974A02DBF04F}"/>
              </a:ext>
            </a:extLst>
          </p:cNvPr>
          <p:cNvCxnSpPr/>
          <p:nvPr/>
        </p:nvCxnSpPr>
        <p:spPr>
          <a:xfrm>
            <a:off x="3705838" y="3034685"/>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xmlns="" id="{6758175A-1ADD-4974-9490-FE87FEEB9F17}"/>
              </a:ext>
            </a:extLst>
          </p:cNvPr>
          <p:cNvGrpSpPr/>
          <p:nvPr/>
        </p:nvGrpSpPr>
        <p:grpSpPr>
          <a:xfrm>
            <a:off x="4422809" y="2340938"/>
            <a:ext cx="1178286" cy="984501"/>
            <a:chOff x="3640621" y="2607166"/>
            <a:chExt cx="1178286" cy="984501"/>
          </a:xfrm>
        </p:grpSpPr>
        <p:grpSp>
          <p:nvGrpSpPr>
            <p:cNvPr id="33" name="Group 32">
              <a:extLst>
                <a:ext uri="{FF2B5EF4-FFF2-40B4-BE49-F238E27FC236}">
                  <a16:creationId xmlns:a16="http://schemas.microsoft.com/office/drawing/2014/main" xmlns="" id="{B15E3912-126D-4D13-856A-8C58FD10ED7D}"/>
                </a:ext>
              </a:extLst>
            </p:cNvPr>
            <p:cNvGrpSpPr/>
            <p:nvPr/>
          </p:nvGrpSpPr>
          <p:grpSpPr>
            <a:xfrm>
              <a:off x="3640621" y="2876266"/>
              <a:ext cx="1178286" cy="715401"/>
              <a:chOff x="3929871" y="2740293"/>
              <a:chExt cx="1178286" cy="715401"/>
            </a:xfrm>
          </p:grpSpPr>
          <p:sp>
            <p:nvSpPr>
              <p:cNvPr id="38" name="Trapezoid 37">
                <a:extLst>
                  <a:ext uri="{FF2B5EF4-FFF2-40B4-BE49-F238E27FC236}">
                    <a16:creationId xmlns:a16="http://schemas.microsoft.com/office/drawing/2014/main" xmlns="" id="{77B65C8E-4874-4C47-84C8-A1283205173D}"/>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rapezoid 38">
                <a:extLst>
                  <a:ext uri="{FF2B5EF4-FFF2-40B4-BE49-F238E27FC236}">
                    <a16:creationId xmlns:a16="http://schemas.microsoft.com/office/drawing/2014/main" xmlns="" id="{6EE01596-4FD9-48CF-9A85-B80DAE7A5F7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xmlns="" id="{E42EF0B9-47AB-4431-B877-74A0BA6529F1}"/>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xmlns="" id="{9A99CD70-A485-4D9B-905E-27EDD0E0CE6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xmlns="" id="{5F6D3914-8B09-41DA-9411-1B57AFEF70EA}"/>
                  </a:ext>
                </a:extLst>
              </p:cNvPr>
              <p:cNvGrpSpPr/>
              <p:nvPr/>
            </p:nvGrpSpPr>
            <p:grpSpPr>
              <a:xfrm>
                <a:off x="3929871" y="3134931"/>
                <a:ext cx="1178286" cy="320763"/>
                <a:chOff x="1257632" y="3078850"/>
                <a:chExt cx="1178286" cy="320763"/>
              </a:xfrm>
            </p:grpSpPr>
            <p:sp>
              <p:nvSpPr>
                <p:cNvPr id="43" name="TextBox 42">
                  <a:extLst>
                    <a:ext uri="{FF2B5EF4-FFF2-40B4-BE49-F238E27FC236}">
                      <a16:creationId xmlns:a16="http://schemas.microsoft.com/office/drawing/2014/main" xmlns="" id="{F75CB9FF-70C1-448E-9C53-645E8381F9BD}"/>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xmlns="" id="{2F1D510B-1D80-4965-BB49-0F64589CCA36}"/>
                    </a:ext>
                  </a:extLst>
                </p:cNvPr>
                <p:cNvSpPr txBox="1"/>
                <p:nvPr/>
              </p:nvSpPr>
              <p:spPr>
                <a:xfrm>
                  <a:off x="1257632" y="309183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34" name="Group 33">
              <a:extLst>
                <a:ext uri="{FF2B5EF4-FFF2-40B4-BE49-F238E27FC236}">
                  <a16:creationId xmlns:a16="http://schemas.microsoft.com/office/drawing/2014/main" xmlns="" id="{EAA6C5C4-E525-4A7E-A72E-EE54D8262F2F}"/>
                </a:ext>
              </a:extLst>
            </p:cNvPr>
            <p:cNvGrpSpPr/>
            <p:nvPr/>
          </p:nvGrpSpPr>
          <p:grpSpPr>
            <a:xfrm>
              <a:off x="4424240" y="2607166"/>
              <a:ext cx="302243" cy="384026"/>
              <a:chOff x="3081337" y="504825"/>
              <a:chExt cx="404813" cy="514350"/>
            </a:xfrm>
          </p:grpSpPr>
          <p:cxnSp>
            <p:nvCxnSpPr>
              <p:cNvPr id="35" name="Straight Arrow Connector 34">
                <a:extLst>
                  <a:ext uri="{FF2B5EF4-FFF2-40B4-BE49-F238E27FC236}">
                    <a16:creationId xmlns:a16="http://schemas.microsoft.com/office/drawing/2014/main" xmlns="" id="{3D24F1F4-7C28-47DE-9BEB-A16D1AE7DA59}"/>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36" name="Teardrop 35">
                <a:extLst>
                  <a:ext uri="{FF2B5EF4-FFF2-40B4-BE49-F238E27FC236}">
                    <a16:creationId xmlns:a16="http://schemas.microsoft.com/office/drawing/2014/main" xmlns="" id="{05F8C196-69AB-416A-B05A-55351B248C6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ardrop 36">
                <a:extLst>
                  <a:ext uri="{FF2B5EF4-FFF2-40B4-BE49-F238E27FC236}">
                    <a16:creationId xmlns:a16="http://schemas.microsoft.com/office/drawing/2014/main" xmlns="" id="{56590EE7-EABF-4BAC-A9D3-D9443A79274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5" name="Group 44">
            <a:extLst>
              <a:ext uri="{FF2B5EF4-FFF2-40B4-BE49-F238E27FC236}">
                <a16:creationId xmlns:a16="http://schemas.microsoft.com/office/drawing/2014/main" xmlns="" id="{4D57A273-9F74-44C9-BE51-33F2BBD6A17F}"/>
              </a:ext>
            </a:extLst>
          </p:cNvPr>
          <p:cNvGrpSpPr/>
          <p:nvPr/>
        </p:nvGrpSpPr>
        <p:grpSpPr>
          <a:xfrm>
            <a:off x="6432166" y="2646830"/>
            <a:ext cx="1178285" cy="715401"/>
            <a:chOff x="3929872" y="2740293"/>
            <a:chExt cx="1178285" cy="715401"/>
          </a:xfrm>
        </p:grpSpPr>
        <p:sp>
          <p:nvSpPr>
            <p:cNvPr id="46" name="Trapezoid 45">
              <a:extLst>
                <a:ext uri="{FF2B5EF4-FFF2-40B4-BE49-F238E27FC236}">
                  <a16:creationId xmlns:a16="http://schemas.microsoft.com/office/drawing/2014/main" xmlns="" id="{5CE026FA-BFBF-41D8-B84C-9ED3AFDAC62C}"/>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xmlns="" id="{A7C3D54C-76A8-47E2-8B11-930A56459ED0}"/>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xmlns="" id="{36819D5B-2F15-42AD-AB65-2BF43B1A4114}"/>
                </a:ext>
              </a:extLst>
            </p:cNvPr>
            <p:cNvSpPr/>
            <p:nvPr/>
          </p:nvSpPr>
          <p:spPr>
            <a:xfrm>
              <a:off x="4110814" y="2825337"/>
              <a:ext cx="156333" cy="161859"/>
            </a:xfrm>
            <a:prstGeom prst="ellipse">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xmlns="" id="{846A714B-626E-49E6-AB86-72AE0535F2B5}"/>
                </a:ext>
              </a:extLst>
            </p:cNvPr>
            <p:cNvSpPr/>
            <p:nvPr/>
          </p:nvSpPr>
          <p:spPr>
            <a:xfrm>
              <a:off x="4790184" y="2816229"/>
              <a:ext cx="156333" cy="161859"/>
            </a:xfrm>
            <a:prstGeom prst="ellipse">
              <a:avLst/>
            </a:prstGeom>
            <a:solidFill>
              <a:schemeClr val="accent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xmlns="" id="{8155EDFE-8099-4531-94E2-C6EB767EEA71}"/>
                </a:ext>
              </a:extLst>
            </p:cNvPr>
            <p:cNvGrpSpPr/>
            <p:nvPr/>
          </p:nvGrpSpPr>
          <p:grpSpPr>
            <a:xfrm>
              <a:off x="3929872" y="3134931"/>
              <a:ext cx="1178285" cy="320763"/>
              <a:chOff x="1257633" y="3078850"/>
              <a:chExt cx="1178285" cy="320763"/>
            </a:xfrm>
          </p:grpSpPr>
          <p:sp>
            <p:nvSpPr>
              <p:cNvPr id="51" name="TextBox 50">
                <a:extLst>
                  <a:ext uri="{FF2B5EF4-FFF2-40B4-BE49-F238E27FC236}">
                    <a16:creationId xmlns:a16="http://schemas.microsoft.com/office/drawing/2014/main" xmlns="" id="{CED38F22-0875-494F-8643-90B2B87DD249}"/>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AD47"/>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xmlns="" id="{2500E39F-B2CC-4324-94F0-725D46AE70A6}"/>
                  </a:ext>
                </a:extLst>
              </p:cNvPr>
              <p:cNvSpPr txBox="1"/>
              <p:nvPr/>
            </p:nvSpPr>
            <p:spPr>
              <a:xfrm>
                <a:off x="1257633" y="3091836"/>
                <a:ext cx="479618"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72C4"/>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grpSp>
      <p:grpSp>
        <p:nvGrpSpPr>
          <p:cNvPr id="53" name="Group 52">
            <a:extLst>
              <a:ext uri="{FF2B5EF4-FFF2-40B4-BE49-F238E27FC236}">
                <a16:creationId xmlns:a16="http://schemas.microsoft.com/office/drawing/2014/main" xmlns="" id="{BC2AA992-2E64-43BC-BF3E-688ECC8954EF}"/>
              </a:ext>
            </a:extLst>
          </p:cNvPr>
          <p:cNvGrpSpPr/>
          <p:nvPr/>
        </p:nvGrpSpPr>
        <p:grpSpPr>
          <a:xfrm>
            <a:off x="7215784" y="2377730"/>
            <a:ext cx="302243" cy="384026"/>
            <a:chOff x="3081337" y="504825"/>
            <a:chExt cx="404813" cy="514350"/>
          </a:xfrm>
        </p:grpSpPr>
        <p:cxnSp>
          <p:nvCxnSpPr>
            <p:cNvPr id="54" name="Straight Arrow Connector 53">
              <a:extLst>
                <a:ext uri="{FF2B5EF4-FFF2-40B4-BE49-F238E27FC236}">
                  <a16:creationId xmlns:a16="http://schemas.microsoft.com/office/drawing/2014/main" xmlns="" id="{09C5BD36-368A-477B-A5E4-F62ABE7E477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5" name="Teardrop 54">
              <a:extLst>
                <a:ext uri="{FF2B5EF4-FFF2-40B4-BE49-F238E27FC236}">
                  <a16:creationId xmlns:a16="http://schemas.microsoft.com/office/drawing/2014/main" xmlns="" id="{35A1D487-B5F9-4CCA-B857-A9B00627075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ardrop 55">
              <a:extLst>
                <a:ext uri="{FF2B5EF4-FFF2-40B4-BE49-F238E27FC236}">
                  <a16:creationId xmlns:a16="http://schemas.microsoft.com/office/drawing/2014/main" xmlns="" id="{B921305D-83E8-4373-ADBE-87CFCEF9F16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xmlns="" id="{2EE81082-4ED7-4D18-AEA9-BE87884F3E63}"/>
              </a:ext>
            </a:extLst>
          </p:cNvPr>
          <p:cNvGrpSpPr/>
          <p:nvPr/>
        </p:nvGrpSpPr>
        <p:grpSpPr>
          <a:xfrm>
            <a:off x="6520852" y="2397570"/>
            <a:ext cx="302243" cy="384026"/>
            <a:chOff x="3081337" y="504825"/>
            <a:chExt cx="404813" cy="514350"/>
          </a:xfrm>
        </p:grpSpPr>
        <p:cxnSp>
          <p:nvCxnSpPr>
            <p:cNvPr id="58" name="Straight Arrow Connector 57">
              <a:extLst>
                <a:ext uri="{FF2B5EF4-FFF2-40B4-BE49-F238E27FC236}">
                  <a16:creationId xmlns:a16="http://schemas.microsoft.com/office/drawing/2014/main" xmlns="" id="{6C963AD7-45C8-4374-839A-772CE3C08DB6}"/>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9" name="Teardrop 58">
              <a:extLst>
                <a:ext uri="{FF2B5EF4-FFF2-40B4-BE49-F238E27FC236}">
                  <a16:creationId xmlns:a16="http://schemas.microsoft.com/office/drawing/2014/main" xmlns="" id="{33A73612-2A59-4AF2-9E31-57150C7243A3}"/>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ardrop 59">
              <a:extLst>
                <a:ext uri="{FF2B5EF4-FFF2-40B4-BE49-F238E27FC236}">
                  <a16:creationId xmlns:a16="http://schemas.microsoft.com/office/drawing/2014/main" xmlns="" id="{7742BCDD-BBDB-44AB-A608-2A60C9CF121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xmlns="" id="{90D85185-D6F7-4757-A6BC-19CC32830D0B}"/>
              </a:ext>
            </a:extLst>
          </p:cNvPr>
          <p:cNvGrpSpPr/>
          <p:nvPr/>
        </p:nvGrpSpPr>
        <p:grpSpPr>
          <a:xfrm>
            <a:off x="5769811" y="2357945"/>
            <a:ext cx="479619" cy="971515"/>
            <a:chOff x="7329576" y="2139797"/>
            <a:chExt cx="479619" cy="971515"/>
          </a:xfrm>
        </p:grpSpPr>
        <p:sp>
          <p:nvSpPr>
            <p:cNvPr id="62" name="Trapezoid 61">
              <a:extLst>
                <a:ext uri="{FF2B5EF4-FFF2-40B4-BE49-F238E27FC236}">
                  <a16:creationId xmlns:a16="http://schemas.microsoft.com/office/drawing/2014/main" xmlns="" id="{9A4018FA-E1DB-40E2-A892-1A17A69F4A22}"/>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xmlns="" id="{4F99A183-27B3-418A-A327-B725E78702F0}"/>
                </a:ext>
              </a:extLst>
            </p:cNvPr>
            <p:cNvSpPr/>
            <p:nvPr/>
          </p:nvSpPr>
          <p:spPr>
            <a:xfrm>
              <a:off x="7491222" y="2484833"/>
              <a:ext cx="156333" cy="161859"/>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xmlns="" id="{CEA9998D-74BC-4EEE-AA91-49D899D70A35}"/>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xmlns="" id="{A7014A3D-5131-4E63-8321-969D48F1E1F5}"/>
                </a:ext>
              </a:extLst>
            </p:cNvPr>
            <p:cNvGrpSpPr/>
            <p:nvPr/>
          </p:nvGrpSpPr>
          <p:grpSpPr>
            <a:xfrm>
              <a:off x="7414528" y="2139797"/>
              <a:ext cx="302243" cy="384026"/>
              <a:chOff x="3081337" y="504825"/>
              <a:chExt cx="404813" cy="514350"/>
            </a:xfrm>
          </p:grpSpPr>
          <p:cxnSp>
            <p:nvCxnSpPr>
              <p:cNvPr id="66" name="Straight Arrow Connector 65">
                <a:extLst>
                  <a:ext uri="{FF2B5EF4-FFF2-40B4-BE49-F238E27FC236}">
                    <a16:creationId xmlns:a16="http://schemas.microsoft.com/office/drawing/2014/main" xmlns="" id="{EB2BE014-5500-4C84-BD18-3F18CED3B0D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67" name="Teardrop 66">
                <a:extLst>
                  <a:ext uri="{FF2B5EF4-FFF2-40B4-BE49-F238E27FC236}">
                    <a16:creationId xmlns:a16="http://schemas.microsoft.com/office/drawing/2014/main" xmlns="" id="{21A6224A-8173-41FA-9924-86C9A52D47C9}"/>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Teardrop 67">
                <a:extLst>
                  <a:ext uri="{FF2B5EF4-FFF2-40B4-BE49-F238E27FC236}">
                    <a16:creationId xmlns:a16="http://schemas.microsoft.com/office/drawing/2014/main" xmlns="" id="{C169DEC2-FD2B-4D6E-A432-C60AACE88C3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9" name="Group 68">
            <a:extLst>
              <a:ext uri="{FF2B5EF4-FFF2-40B4-BE49-F238E27FC236}">
                <a16:creationId xmlns:a16="http://schemas.microsoft.com/office/drawing/2014/main" xmlns="" id="{8127D062-1099-491B-80C4-DD73F9533E80}"/>
              </a:ext>
            </a:extLst>
          </p:cNvPr>
          <p:cNvGrpSpPr/>
          <p:nvPr/>
        </p:nvGrpSpPr>
        <p:grpSpPr>
          <a:xfrm>
            <a:off x="7766490" y="2379082"/>
            <a:ext cx="479619" cy="971515"/>
            <a:chOff x="7329576" y="2139797"/>
            <a:chExt cx="479619" cy="971515"/>
          </a:xfrm>
        </p:grpSpPr>
        <p:sp>
          <p:nvSpPr>
            <p:cNvPr id="70" name="Trapezoid 69">
              <a:extLst>
                <a:ext uri="{FF2B5EF4-FFF2-40B4-BE49-F238E27FC236}">
                  <a16:creationId xmlns:a16="http://schemas.microsoft.com/office/drawing/2014/main" xmlns="" id="{FBB335E8-E379-444C-98CF-CB9DB89B682A}"/>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xmlns="" id="{4007FD56-3045-4C28-952D-6486A6476FC1}"/>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xmlns="" id="{1809DA27-8586-4C32-A744-C085ABE46692}"/>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xmlns="" id="{745D0B72-BDAE-4C71-9BBA-60B74B674C93}"/>
                </a:ext>
              </a:extLst>
            </p:cNvPr>
            <p:cNvGrpSpPr/>
            <p:nvPr/>
          </p:nvGrpSpPr>
          <p:grpSpPr>
            <a:xfrm>
              <a:off x="7414528" y="2139797"/>
              <a:ext cx="302243" cy="384026"/>
              <a:chOff x="3081337" y="504825"/>
              <a:chExt cx="404813" cy="514350"/>
            </a:xfrm>
          </p:grpSpPr>
          <p:cxnSp>
            <p:nvCxnSpPr>
              <p:cNvPr id="74" name="Straight Arrow Connector 73">
                <a:extLst>
                  <a:ext uri="{FF2B5EF4-FFF2-40B4-BE49-F238E27FC236}">
                    <a16:creationId xmlns:a16="http://schemas.microsoft.com/office/drawing/2014/main" xmlns="" id="{FB185ADC-A931-4CFD-BB54-84896C0AE8DE}"/>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5" name="Teardrop 74">
                <a:extLst>
                  <a:ext uri="{FF2B5EF4-FFF2-40B4-BE49-F238E27FC236}">
                    <a16:creationId xmlns:a16="http://schemas.microsoft.com/office/drawing/2014/main" xmlns="" id="{49965DF7-0540-441C-AE9B-9EB1DBFE0A0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ardrop 75">
                <a:extLst>
                  <a:ext uri="{FF2B5EF4-FFF2-40B4-BE49-F238E27FC236}">
                    <a16:creationId xmlns:a16="http://schemas.microsoft.com/office/drawing/2014/main" xmlns="" id="{5AAD9D94-4649-42A2-8813-602355BDE8A7}"/>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77" name="TextBox 76">
            <a:extLst>
              <a:ext uri="{FF2B5EF4-FFF2-40B4-BE49-F238E27FC236}">
                <a16:creationId xmlns:a16="http://schemas.microsoft.com/office/drawing/2014/main" xmlns="" id="{2246EBDA-4EE4-4992-98BA-9AEC8B7CA870}"/>
              </a:ext>
            </a:extLst>
          </p:cNvPr>
          <p:cNvSpPr txBox="1"/>
          <p:nvPr/>
        </p:nvSpPr>
        <p:spPr>
          <a:xfrm>
            <a:off x="2231389" y="3364668"/>
            <a:ext cx="13596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50 seeds/species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6 species: 300 seeds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xmlns="" id="{76EC02D2-2731-4B79-9628-53B8D83B4B9E}"/>
              </a:ext>
            </a:extLst>
          </p:cNvPr>
          <p:cNvSpPr txBox="1"/>
          <p:nvPr/>
        </p:nvSpPr>
        <p:spPr>
          <a:xfrm>
            <a:off x="6305326" y="3635111"/>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79" name="Straight Arrow Connector 78">
            <a:extLst>
              <a:ext uri="{FF2B5EF4-FFF2-40B4-BE49-F238E27FC236}">
                <a16:creationId xmlns:a16="http://schemas.microsoft.com/office/drawing/2014/main" xmlns="" id="{E5E4FDCC-55C4-4BE5-AAC7-F49622B6C8DA}"/>
              </a:ext>
            </a:extLst>
          </p:cNvPr>
          <p:cNvCxnSpPr/>
          <p:nvPr/>
        </p:nvCxnSpPr>
        <p:spPr>
          <a:xfrm>
            <a:off x="8342493" y="28543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79" descr="A picture containing knife, plant&#10;&#10;Description automatically generated">
            <a:extLst>
              <a:ext uri="{FF2B5EF4-FFF2-40B4-BE49-F238E27FC236}">
                <a16:creationId xmlns:a16="http://schemas.microsoft.com/office/drawing/2014/main" xmlns="" id="{159EA83E-0428-4E01-A1EB-21AB8DF7C6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5331377">
            <a:off x="11523285" y="2292408"/>
            <a:ext cx="360000" cy="594600"/>
          </a:xfrm>
          <a:prstGeom prst="rect">
            <a:avLst/>
          </a:prstGeom>
        </p:spPr>
      </p:pic>
      <p:sp>
        <p:nvSpPr>
          <p:cNvPr id="81" name="TextBox 80">
            <a:extLst>
              <a:ext uri="{FF2B5EF4-FFF2-40B4-BE49-F238E27FC236}">
                <a16:creationId xmlns:a16="http://schemas.microsoft.com/office/drawing/2014/main" xmlns="" id="{DE97A1B6-1CD2-4235-BAAF-77A5788A8E15}"/>
              </a:ext>
            </a:extLst>
          </p:cNvPr>
          <p:cNvSpPr txBox="1"/>
          <p:nvPr/>
        </p:nvSpPr>
        <p:spPr>
          <a:xfrm>
            <a:off x="10773817" y="3673157"/>
            <a:ext cx="16132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&amp;</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 root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xmlns="" id="{29631EDD-E08F-4B03-9D09-7ED8A99ADCC2}"/>
              </a:ext>
            </a:extLst>
          </p:cNvPr>
          <p:cNvGrpSpPr/>
          <p:nvPr/>
        </p:nvGrpSpPr>
        <p:grpSpPr>
          <a:xfrm>
            <a:off x="11223755" y="2402308"/>
            <a:ext cx="383992" cy="635483"/>
            <a:chOff x="7380063" y="2139797"/>
            <a:chExt cx="383992" cy="635483"/>
          </a:xfrm>
        </p:grpSpPr>
        <p:sp>
          <p:nvSpPr>
            <p:cNvPr id="83" name="Trapezoid 82">
              <a:extLst>
                <a:ext uri="{FF2B5EF4-FFF2-40B4-BE49-F238E27FC236}">
                  <a16:creationId xmlns:a16="http://schemas.microsoft.com/office/drawing/2014/main" xmlns="" id="{0EF5C2B0-F019-4832-ADDD-B54ECC37BC24}"/>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xmlns="" id="{8B221126-55CA-416B-89B2-59A1779DA6BE}"/>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xmlns="" id="{443D2828-3B36-42FF-8AC6-7A850BF905D3}"/>
                </a:ext>
              </a:extLst>
            </p:cNvPr>
            <p:cNvGrpSpPr/>
            <p:nvPr/>
          </p:nvGrpSpPr>
          <p:grpSpPr>
            <a:xfrm>
              <a:off x="7414528" y="2139797"/>
              <a:ext cx="302243" cy="384026"/>
              <a:chOff x="3081337" y="504825"/>
              <a:chExt cx="404813" cy="514350"/>
            </a:xfrm>
          </p:grpSpPr>
          <p:cxnSp>
            <p:nvCxnSpPr>
              <p:cNvPr id="86" name="Straight Arrow Connector 85">
                <a:extLst>
                  <a:ext uri="{FF2B5EF4-FFF2-40B4-BE49-F238E27FC236}">
                    <a16:creationId xmlns:a16="http://schemas.microsoft.com/office/drawing/2014/main" xmlns="" id="{F8400942-3B6B-449D-80A7-9EA165F2AFD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7" name="Teardrop 86">
                <a:extLst>
                  <a:ext uri="{FF2B5EF4-FFF2-40B4-BE49-F238E27FC236}">
                    <a16:creationId xmlns:a16="http://schemas.microsoft.com/office/drawing/2014/main" xmlns="" id="{518EAE5C-CFA0-4C27-ABA3-6A4CE6FFB0CE}"/>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ardrop 87">
                <a:extLst>
                  <a:ext uri="{FF2B5EF4-FFF2-40B4-BE49-F238E27FC236}">
                    <a16:creationId xmlns:a16="http://schemas.microsoft.com/office/drawing/2014/main" xmlns="" id="{18CA9408-1B97-4EAE-8CD1-39D2E11AEBDA}"/>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89" name="Straight Connector 88">
            <a:extLst>
              <a:ext uri="{FF2B5EF4-FFF2-40B4-BE49-F238E27FC236}">
                <a16:creationId xmlns:a16="http://schemas.microsoft.com/office/drawing/2014/main" xmlns="" id="{C58057AF-C320-47D8-B422-F8AED8EAE082}"/>
              </a:ext>
            </a:extLst>
          </p:cNvPr>
          <p:cNvCxnSpPr>
            <a:cxnSpLocks/>
          </p:cNvCxnSpPr>
          <p:nvPr/>
        </p:nvCxnSpPr>
        <p:spPr>
          <a:xfrm>
            <a:off x="11706792"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xmlns="" id="{E8A9656B-30C9-463B-8DFE-A5C21D9E70BB}"/>
              </a:ext>
            </a:extLst>
          </p:cNvPr>
          <p:cNvSpPr txBox="1"/>
          <p:nvPr/>
        </p:nvSpPr>
        <p:spPr>
          <a:xfrm>
            <a:off x="5033861" y="3327020"/>
            <a:ext cx="1215397" cy="43088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12pots/species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7 species: 84 pots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xmlns="" id="{D7151F91-C14A-4BF6-ADBA-24A5447F7ED3}"/>
              </a:ext>
            </a:extLst>
          </p:cNvPr>
          <p:cNvSpPr txBox="1"/>
          <p:nvPr/>
        </p:nvSpPr>
        <p:spPr>
          <a:xfrm>
            <a:off x="253171" y="5795932"/>
            <a:ext cx="39794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 round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around 7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Tentative list of 34 species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6 rounds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xmlns="" id="{7C723619-300E-42AB-92F8-B8FFB6762F85}"/>
              </a:ext>
            </a:extLst>
          </p:cNvPr>
          <p:cNvSpPr txBox="1"/>
          <p:nvPr/>
        </p:nvSpPr>
        <p:spPr>
          <a:xfrm>
            <a:off x="299850" y="4752251"/>
            <a:ext cx="65312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93" name="Straight Connector 92">
            <a:extLst>
              <a:ext uri="{FF2B5EF4-FFF2-40B4-BE49-F238E27FC236}">
                <a16:creationId xmlns:a16="http://schemas.microsoft.com/office/drawing/2014/main" xmlns="" id="{F323DD0E-8FB8-465B-AAAB-8118C3758B7A}"/>
              </a:ext>
            </a:extLst>
          </p:cNvPr>
          <p:cNvCxnSpPr>
            <a:cxnSpLocks/>
          </p:cNvCxnSpPr>
          <p:nvPr/>
        </p:nvCxnSpPr>
        <p:spPr>
          <a:xfrm>
            <a:off x="283537" y="4493225"/>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xmlns="" id="{51527CC3-F64D-4C60-80E3-B2AF355D8EE6}"/>
              </a:ext>
            </a:extLst>
          </p:cNvPr>
          <p:cNvSpPr txBox="1"/>
          <p:nvPr/>
        </p:nvSpPr>
        <p:spPr>
          <a:xfrm>
            <a:off x="188597" y="4467441"/>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a:t>
            </a:r>
            <a:r>
              <a:rPr kumimoji="0" lang="es-MX"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-45</a:t>
            </a:r>
            <a:endPar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xmlns="" id="{F1117041-E5CD-473F-82C3-32DE290B7331}"/>
              </a:ext>
            </a:extLst>
          </p:cNvPr>
          <p:cNvSpPr txBox="1"/>
          <p:nvPr/>
        </p:nvSpPr>
        <p:spPr>
          <a:xfrm>
            <a:off x="55996" y="3615129"/>
            <a:ext cx="111831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Soil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conditioning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xmlns="" id="{B068D098-4F84-45A9-AE0C-4F29D6A2E7AA}"/>
              </a:ext>
            </a:extLst>
          </p:cNvPr>
          <p:cNvCxnSpPr>
            <a:cxnSpLocks/>
          </p:cNvCxnSpPr>
          <p:nvPr/>
        </p:nvCxnSpPr>
        <p:spPr>
          <a:xfrm>
            <a:off x="11036757"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62117256-9347-4FDC-831E-F846E07573FF}"/>
              </a:ext>
            </a:extLst>
          </p:cNvPr>
          <p:cNvSpPr txBox="1"/>
          <p:nvPr/>
        </p:nvSpPr>
        <p:spPr>
          <a:xfrm>
            <a:off x="8818928" y="1436312"/>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98" name="Straight Arrow Connector 97">
            <a:extLst>
              <a:ext uri="{FF2B5EF4-FFF2-40B4-BE49-F238E27FC236}">
                <a16:creationId xmlns:a16="http://schemas.microsoft.com/office/drawing/2014/main" xmlns="" id="{4187BC61-91C0-4313-9838-2B0DE41E62E6}"/>
              </a:ext>
            </a:extLst>
          </p:cNvPr>
          <p:cNvCxnSpPr>
            <a:cxnSpLocks/>
          </p:cNvCxnSpPr>
          <p:nvPr/>
        </p:nvCxnSpPr>
        <p:spPr>
          <a:xfrm>
            <a:off x="10525360" y="28670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xmlns="" id="{BE521D19-466E-4264-9372-7709A350C073}"/>
              </a:ext>
            </a:extLst>
          </p:cNvPr>
          <p:cNvSpPr txBox="1"/>
          <p:nvPr/>
        </p:nvSpPr>
        <p:spPr>
          <a:xfrm>
            <a:off x="8819053" y="3786840"/>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2x/week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xmlns="" id="{5F8B645F-0396-4153-B5CA-1C90BC137362}"/>
              </a:ext>
            </a:extLst>
          </p:cNvPr>
          <p:cNvSpPr txBox="1"/>
          <p:nvPr/>
        </p:nvSpPr>
        <p:spPr>
          <a:xfrm>
            <a:off x="8566644" y="4316915"/>
            <a:ext cx="1613225" cy="5539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Phenotypic response to </a:t>
            </a:r>
            <a:r>
              <a:rPr kumimoji="0" lang="en-US" sz="1000" b="1" i="0" u="none" strike="noStrike" kern="1200" cap="none" spc="0" normalizeH="0" baseline="0" noProof="0" err="1">
                <a:ln>
                  <a:noFill/>
                </a:ln>
                <a:solidFill>
                  <a:srgbClr val="7030A0"/>
                </a:solidFill>
                <a:effectLst/>
                <a:uLnTx/>
                <a:uFillTx/>
                <a:latin typeface="Calibri" panose="020F0502020204030204"/>
                <a:ea typeface="+mn-ea"/>
                <a:cs typeface="+mn-cs"/>
              </a:rPr>
              <a:t>MeJA</a:t>
            </a: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xmlns="" id="{BD79AAEF-3DD2-434B-A33A-8EE125BB0A08}"/>
              </a:ext>
            </a:extLst>
          </p:cNvPr>
          <p:cNvSpPr txBox="1"/>
          <p:nvPr/>
        </p:nvSpPr>
        <p:spPr>
          <a:xfrm>
            <a:off x="9369317" y="2412199"/>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xmlns="" id="{D51BE2C8-027B-475A-9D7B-7B3B4037CFE1}"/>
              </a:ext>
            </a:extLst>
          </p:cNvPr>
          <p:cNvGrpSpPr/>
          <p:nvPr/>
        </p:nvGrpSpPr>
        <p:grpSpPr>
          <a:xfrm>
            <a:off x="9459869" y="1774737"/>
            <a:ext cx="409617" cy="635483"/>
            <a:chOff x="9289076" y="2168875"/>
            <a:chExt cx="409617" cy="635483"/>
          </a:xfrm>
        </p:grpSpPr>
        <p:sp>
          <p:nvSpPr>
            <p:cNvPr id="103" name="Trapezoid 102">
              <a:extLst>
                <a:ext uri="{FF2B5EF4-FFF2-40B4-BE49-F238E27FC236}">
                  <a16:creationId xmlns:a16="http://schemas.microsoft.com/office/drawing/2014/main" xmlns="" id="{B699521C-1E44-4171-A847-DE7ABDBD89B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xmlns="" id="{5B717497-B883-4ECD-AB0D-BE7FB72BA1B0}"/>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05" name="Group 104">
              <a:extLst>
                <a:ext uri="{FF2B5EF4-FFF2-40B4-BE49-F238E27FC236}">
                  <a16:creationId xmlns:a16="http://schemas.microsoft.com/office/drawing/2014/main" xmlns="" id="{394937A4-C352-4D3C-9B3E-448992DAF454}"/>
                </a:ext>
              </a:extLst>
            </p:cNvPr>
            <p:cNvGrpSpPr/>
            <p:nvPr/>
          </p:nvGrpSpPr>
          <p:grpSpPr>
            <a:xfrm>
              <a:off x="9289076" y="2168875"/>
              <a:ext cx="404813" cy="384026"/>
              <a:chOff x="3081337" y="504825"/>
              <a:chExt cx="404813" cy="514350"/>
            </a:xfrm>
          </p:grpSpPr>
          <p:cxnSp>
            <p:nvCxnSpPr>
              <p:cNvPr id="106" name="Straight Arrow Connector 105">
                <a:extLst>
                  <a:ext uri="{FF2B5EF4-FFF2-40B4-BE49-F238E27FC236}">
                    <a16:creationId xmlns:a16="http://schemas.microsoft.com/office/drawing/2014/main" xmlns="" id="{2D49A6E5-F0A2-49D2-9F33-4041E95676B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07" name="Teardrop 106">
                <a:extLst>
                  <a:ext uri="{FF2B5EF4-FFF2-40B4-BE49-F238E27FC236}">
                    <a16:creationId xmlns:a16="http://schemas.microsoft.com/office/drawing/2014/main" xmlns="" id="{C08E7894-EDAA-4C40-8362-AE3EE520AD7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Teardrop 107">
                <a:extLst>
                  <a:ext uri="{FF2B5EF4-FFF2-40B4-BE49-F238E27FC236}">
                    <a16:creationId xmlns:a16="http://schemas.microsoft.com/office/drawing/2014/main" xmlns="" id="{8B63FEB3-099E-42EA-BA94-05CED6A067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9" name="Group 108">
            <a:extLst>
              <a:ext uri="{FF2B5EF4-FFF2-40B4-BE49-F238E27FC236}">
                <a16:creationId xmlns:a16="http://schemas.microsoft.com/office/drawing/2014/main" xmlns="" id="{082EDAF4-F86D-4088-91E3-43B0A4F6F254}"/>
              </a:ext>
            </a:extLst>
          </p:cNvPr>
          <p:cNvGrpSpPr/>
          <p:nvPr/>
        </p:nvGrpSpPr>
        <p:grpSpPr>
          <a:xfrm>
            <a:off x="9052593" y="2852047"/>
            <a:ext cx="409617" cy="635483"/>
            <a:chOff x="9289076" y="2168875"/>
            <a:chExt cx="409617" cy="635483"/>
          </a:xfrm>
        </p:grpSpPr>
        <p:sp>
          <p:nvSpPr>
            <p:cNvPr id="110" name="Trapezoid 109">
              <a:extLst>
                <a:ext uri="{FF2B5EF4-FFF2-40B4-BE49-F238E27FC236}">
                  <a16:creationId xmlns:a16="http://schemas.microsoft.com/office/drawing/2014/main" xmlns="" id="{6650508B-5DDD-4E75-83ED-11AF0BEE9A23}"/>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xmlns="" id="{11BD7E59-3213-4A7F-9928-893351D2E48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2" name="Group 111">
              <a:extLst>
                <a:ext uri="{FF2B5EF4-FFF2-40B4-BE49-F238E27FC236}">
                  <a16:creationId xmlns:a16="http://schemas.microsoft.com/office/drawing/2014/main" xmlns="" id="{CE800E25-C448-4E42-98A3-48239E142936}"/>
                </a:ext>
              </a:extLst>
            </p:cNvPr>
            <p:cNvGrpSpPr/>
            <p:nvPr/>
          </p:nvGrpSpPr>
          <p:grpSpPr>
            <a:xfrm>
              <a:off x="9289076" y="2168875"/>
              <a:ext cx="404813" cy="384026"/>
              <a:chOff x="3081337" y="504825"/>
              <a:chExt cx="404813" cy="514350"/>
            </a:xfrm>
          </p:grpSpPr>
          <p:cxnSp>
            <p:nvCxnSpPr>
              <p:cNvPr id="113" name="Straight Arrow Connector 112">
                <a:extLst>
                  <a:ext uri="{FF2B5EF4-FFF2-40B4-BE49-F238E27FC236}">
                    <a16:creationId xmlns:a16="http://schemas.microsoft.com/office/drawing/2014/main" xmlns="" id="{2E0035A5-032A-4C5B-AFE3-0018FFEAC32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4" name="Teardrop 113">
                <a:extLst>
                  <a:ext uri="{FF2B5EF4-FFF2-40B4-BE49-F238E27FC236}">
                    <a16:creationId xmlns:a16="http://schemas.microsoft.com/office/drawing/2014/main" xmlns="" id="{4D04475E-A2D7-491D-865A-6479368D17D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Teardrop 114">
                <a:extLst>
                  <a:ext uri="{FF2B5EF4-FFF2-40B4-BE49-F238E27FC236}">
                    <a16:creationId xmlns:a16="http://schemas.microsoft.com/office/drawing/2014/main" xmlns="" id="{49C890B6-5886-4979-8C9F-F29FF4B29FF5}"/>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6" name="TextBox 115">
            <a:extLst>
              <a:ext uri="{FF2B5EF4-FFF2-40B4-BE49-F238E27FC236}">
                <a16:creationId xmlns:a16="http://schemas.microsoft.com/office/drawing/2014/main" xmlns="" id="{B463A3F9-8D01-4271-A026-CDC1A7B089FB}"/>
              </a:ext>
            </a:extLst>
          </p:cNvPr>
          <p:cNvSpPr txBox="1"/>
          <p:nvPr/>
        </p:nvSpPr>
        <p:spPr>
          <a:xfrm>
            <a:off x="9020865" y="3476371"/>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17" name="Group 116">
            <a:extLst>
              <a:ext uri="{FF2B5EF4-FFF2-40B4-BE49-F238E27FC236}">
                <a16:creationId xmlns:a16="http://schemas.microsoft.com/office/drawing/2014/main" xmlns="" id="{020F7757-0CCD-4B81-8F00-A2249F39AEAF}"/>
              </a:ext>
            </a:extLst>
          </p:cNvPr>
          <p:cNvGrpSpPr/>
          <p:nvPr/>
        </p:nvGrpSpPr>
        <p:grpSpPr>
          <a:xfrm>
            <a:off x="9735765" y="2852047"/>
            <a:ext cx="409617" cy="635483"/>
            <a:chOff x="9289076" y="2168875"/>
            <a:chExt cx="409617" cy="635483"/>
          </a:xfrm>
        </p:grpSpPr>
        <p:sp>
          <p:nvSpPr>
            <p:cNvPr id="118" name="Trapezoid 117">
              <a:extLst>
                <a:ext uri="{FF2B5EF4-FFF2-40B4-BE49-F238E27FC236}">
                  <a16:creationId xmlns:a16="http://schemas.microsoft.com/office/drawing/2014/main" xmlns="" id="{0B7F9359-08ED-4E98-89C6-0FB0B1734AB5}"/>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xmlns="" id="{E648F08A-F7C9-4191-A7ED-41F81D048591}"/>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20" name="Group 119">
              <a:extLst>
                <a:ext uri="{FF2B5EF4-FFF2-40B4-BE49-F238E27FC236}">
                  <a16:creationId xmlns:a16="http://schemas.microsoft.com/office/drawing/2014/main" xmlns="" id="{18BF7794-CA44-468E-847B-4D53AB49D872}"/>
                </a:ext>
              </a:extLst>
            </p:cNvPr>
            <p:cNvGrpSpPr/>
            <p:nvPr/>
          </p:nvGrpSpPr>
          <p:grpSpPr>
            <a:xfrm>
              <a:off x="9289076" y="2168875"/>
              <a:ext cx="404813" cy="384026"/>
              <a:chOff x="3081337" y="504825"/>
              <a:chExt cx="404813" cy="514350"/>
            </a:xfrm>
          </p:grpSpPr>
          <p:cxnSp>
            <p:nvCxnSpPr>
              <p:cNvPr id="121" name="Straight Arrow Connector 120">
                <a:extLst>
                  <a:ext uri="{FF2B5EF4-FFF2-40B4-BE49-F238E27FC236}">
                    <a16:creationId xmlns:a16="http://schemas.microsoft.com/office/drawing/2014/main" xmlns="" id="{3404F8D8-CA3D-487E-83D7-36A90D0E6DDB}"/>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22" name="Teardrop 121">
                <a:extLst>
                  <a:ext uri="{FF2B5EF4-FFF2-40B4-BE49-F238E27FC236}">
                    <a16:creationId xmlns:a16="http://schemas.microsoft.com/office/drawing/2014/main" xmlns="" id="{FF5F6CD0-9011-4A6F-B857-670F6A608F1A}"/>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Teardrop 122">
                <a:extLst>
                  <a:ext uri="{FF2B5EF4-FFF2-40B4-BE49-F238E27FC236}">
                    <a16:creationId xmlns:a16="http://schemas.microsoft.com/office/drawing/2014/main" xmlns="" id="{F32BCA5B-127B-40FC-8082-6463B676C699}"/>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4" name="TextBox 123">
            <a:extLst>
              <a:ext uri="{FF2B5EF4-FFF2-40B4-BE49-F238E27FC236}">
                <a16:creationId xmlns:a16="http://schemas.microsoft.com/office/drawing/2014/main" xmlns="" id="{448FA8BB-43D4-4AAC-914A-B072E232BA1C}"/>
              </a:ext>
            </a:extLst>
          </p:cNvPr>
          <p:cNvSpPr txBox="1"/>
          <p:nvPr/>
        </p:nvSpPr>
        <p:spPr>
          <a:xfrm>
            <a:off x="9674914" y="3482720"/>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25" name="Straight Arrow Connector 124">
            <a:extLst>
              <a:ext uri="{FF2B5EF4-FFF2-40B4-BE49-F238E27FC236}">
                <a16:creationId xmlns:a16="http://schemas.microsoft.com/office/drawing/2014/main" xmlns="" id="{2B8BA4D1-AE39-449A-8116-3AB76A621D77}"/>
              </a:ext>
            </a:extLst>
          </p:cNvPr>
          <p:cNvCxnSpPr>
            <a:cxnSpLocks/>
          </p:cNvCxnSpPr>
          <p:nvPr/>
        </p:nvCxnSpPr>
        <p:spPr>
          <a:xfrm flipH="1">
            <a:off x="9372984" y="2651119"/>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xmlns="" id="{B70ED49F-4F89-4B50-A6FE-8084CF85DE7C}"/>
              </a:ext>
            </a:extLst>
          </p:cNvPr>
          <p:cNvCxnSpPr>
            <a:cxnSpLocks/>
          </p:cNvCxnSpPr>
          <p:nvPr/>
        </p:nvCxnSpPr>
        <p:spPr>
          <a:xfrm>
            <a:off x="9879192" y="2657469"/>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xmlns="" id="{D37008AE-59D4-4C6B-9141-592EA8E66FB4}"/>
              </a:ext>
            </a:extLst>
          </p:cNvPr>
          <p:cNvCxnSpPr>
            <a:cxnSpLocks/>
          </p:cNvCxnSpPr>
          <p:nvPr/>
        </p:nvCxnSpPr>
        <p:spPr>
          <a:xfrm>
            <a:off x="3612342" y="606046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xmlns="" id="{A1D25B37-437D-49A8-BDFC-F76FB15EDD60}"/>
              </a:ext>
            </a:extLst>
          </p:cNvPr>
          <p:cNvSpPr txBox="1"/>
          <p:nvPr/>
        </p:nvSpPr>
        <p:spPr>
          <a:xfrm>
            <a:off x="4077548" y="5896573"/>
            <a:ext cx="44395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Round 1 + 2 sown this week: End by week 51-52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TextBox 128">
            <a:extLst>
              <a:ext uri="{FF2B5EF4-FFF2-40B4-BE49-F238E27FC236}">
                <a16:creationId xmlns:a16="http://schemas.microsoft.com/office/drawing/2014/main" xmlns="" id="{6391E81A-1C6E-4D82-A42A-FB69CC1189A7}"/>
              </a:ext>
            </a:extLst>
          </p:cNvPr>
          <p:cNvSpPr txBox="1"/>
          <p:nvPr/>
        </p:nvSpPr>
        <p:spPr>
          <a:xfrm>
            <a:off x="11031980" y="4771186"/>
            <a:ext cx="597664"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48hrs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30" name="TextBox 129"/>
          <p:cNvSpPr txBox="1"/>
          <p:nvPr/>
        </p:nvSpPr>
        <p:spPr>
          <a:xfrm>
            <a:off x="-68363" y="6293917"/>
            <a:ext cx="12260364" cy="1200329"/>
          </a:xfrm>
          <a:prstGeom prst="rect">
            <a:avLst/>
          </a:prstGeom>
          <a:noFill/>
        </p:spPr>
        <p:txBody>
          <a:bodyPr wrap="square" rtlCol="0">
            <a:spAutoFit/>
          </a:bodyPr>
          <a:lstStyle/>
          <a:p>
            <a:r>
              <a:rPr lang="en-US" dirty="0" err="1"/>
              <a:t>Figure_experimental_design</a:t>
            </a:r>
            <a:r>
              <a:rPr lang="en-US" dirty="0"/>
              <a:t>: Brassica </a:t>
            </a:r>
            <a:r>
              <a:rPr lang="en-US" dirty="0" err="1"/>
              <a:t>oleraceae</a:t>
            </a:r>
            <a:r>
              <a:rPr lang="en-US" dirty="0"/>
              <a:t> </a:t>
            </a:r>
            <a:r>
              <a:rPr lang="en-US" dirty="0" err="1"/>
              <a:t>var</a:t>
            </a:r>
            <a:r>
              <a:rPr lang="en-US" dirty="0"/>
              <a:t> </a:t>
            </a:r>
            <a:r>
              <a:rPr lang="en-US" dirty="0" err="1"/>
              <a:t>riveira</a:t>
            </a:r>
            <a:r>
              <a:rPr lang="en-US" dirty="0"/>
              <a:t> and </a:t>
            </a:r>
            <a:r>
              <a:rPr lang="en-US" dirty="0" err="1"/>
              <a:t>Arabdopsisi</a:t>
            </a:r>
            <a:r>
              <a:rPr lang="en-US" dirty="0"/>
              <a:t> thaliana col-0    seeds were stratified and sown in seedling trays filled with live soil. After 1 week healthy seedlings were transplanted to 1L pots with live soil. After 2 weeks the </a:t>
            </a:r>
            <a:r>
              <a:rPr lang="en-US" dirty="0" err="1"/>
              <a:t>MeJA</a:t>
            </a:r>
            <a:r>
              <a:rPr lang="en-US" dirty="0"/>
              <a:t> dipping treatment started, by submerging the aerial parts of plants in 1.0 </a:t>
            </a:r>
            <a:r>
              <a:rPr lang="en-US" dirty="0" err="1"/>
              <a:t>mM</a:t>
            </a:r>
            <a:r>
              <a:rPr lang="en-US" dirty="0"/>
              <a:t> </a:t>
            </a:r>
            <a:r>
              <a:rPr lang="en-US" dirty="0" err="1"/>
              <a:t>MeJA</a:t>
            </a:r>
            <a:r>
              <a:rPr lang="en-US" dirty="0"/>
              <a:t>….. </a:t>
            </a:r>
          </a:p>
          <a:p>
            <a:endParaRPr lang="en-US" dirty="0"/>
          </a:p>
        </p:txBody>
      </p:sp>
    </p:spTree>
    <p:extLst>
      <p:ext uri="{BB962C8B-B14F-4D97-AF65-F5344CB8AC3E}">
        <p14:creationId xmlns:p14="http://schemas.microsoft.com/office/powerpoint/2010/main" val="2370010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06638" y="1339949"/>
            <a:ext cx="1529860" cy="923330"/>
          </a:xfrm>
          <a:prstGeom prst="rect">
            <a:avLst/>
          </a:prstGeom>
          <a:noFill/>
        </p:spPr>
        <p:txBody>
          <a:bodyPr wrap="square" rtlCol="0">
            <a:spAutoFit/>
          </a:bodyPr>
          <a:lstStyle/>
          <a:p>
            <a:r>
              <a:rPr lang="en-US" dirty="0"/>
              <a:t>SIMPLE DATA PIPELINE FLOWCHART</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2454275"/>
            <a:ext cx="21812251" cy="1177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403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ED38D672-3462-460A-A284-6B7452CFC238}"/>
              </a:ext>
            </a:extLst>
          </p:cNvPr>
          <p:cNvGrpSpPr/>
          <p:nvPr/>
        </p:nvGrpSpPr>
        <p:grpSpPr>
          <a:xfrm>
            <a:off x="1925413" y="417250"/>
            <a:ext cx="4329372" cy="1962845"/>
            <a:chOff x="2584187" y="164743"/>
            <a:chExt cx="7119654" cy="3971925"/>
          </a:xfrm>
        </p:grpSpPr>
        <p:pic>
          <p:nvPicPr>
            <p:cNvPr id="4" name="Picture 3" descr="Chart, box and whisker chart&#10;&#10;Description automatically generated">
              <a:extLst>
                <a:ext uri="{FF2B5EF4-FFF2-40B4-BE49-F238E27FC236}">
                  <a16:creationId xmlns:a16="http://schemas.microsoft.com/office/drawing/2014/main" xmlns="" id="{8AC0CBD0-EEE5-4C6F-AF7E-02295E180EBF}"/>
                </a:ext>
              </a:extLst>
            </p:cNvPr>
            <p:cNvPicPr>
              <a:picLocks noChangeAspect="1"/>
            </p:cNvPicPr>
            <p:nvPr/>
          </p:nvPicPr>
          <p:blipFill rotWithShape="1">
            <a:blip r:embed="rId2">
              <a:extLst>
                <a:ext uri="{28A0092B-C50C-407E-A947-70E740481C1C}">
                  <a14:useLocalDpi xmlns:a14="http://schemas.microsoft.com/office/drawing/2010/main" val="0"/>
                </a:ext>
              </a:extLst>
            </a:blip>
            <a:srcRect r="25730"/>
            <a:stretch/>
          </p:blipFill>
          <p:spPr>
            <a:xfrm>
              <a:off x="2584187" y="164743"/>
              <a:ext cx="3607838" cy="3971925"/>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xmlns="" id="{77DFEE77-5CB3-40CF-87FF-C9BFB227EE47}"/>
                </a:ext>
              </a:extLst>
            </p:cNvPr>
            <p:cNvPicPr>
              <a:picLocks noChangeAspect="1"/>
            </p:cNvPicPr>
            <p:nvPr/>
          </p:nvPicPr>
          <p:blipFill rotWithShape="1">
            <a:blip r:embed="rId3">
              <a:extLst>
                <a:ext uri="{28A0092B-C50C-407E-A947-70E740481C1C}">
                  <a14:useLocalDpi xmlns:a14="http://schemas.microsoft.com/office/drawing/2010/main" val="0"/>
                </a:ext>
              </a:extLst>
            </a:blip>
            <a:srcRect r="25730"/>
            <a:stretch/>
          </p:blipFill>
          <p:spPr>
            <a:xfrm>
              <a:off x="6096002" y="164743"/>
              <a:ext cx="3607839" cy="3971925"/>
            </a:xfrm>
            <a:prstGeom prst="rect">
              <a:avLst/>
            </a:prstGeom>
          </p:spPr>
        </p:pic>
      </p:grpSp>
      <p:pic>
        <p:nvPicPr>
          <p:cNvPr id="6" name="Picture 5" descr="Chart, box and whisker chart&#10;&#10;Description automatically generated">
            <a:extLst>
              <a:ext uri="{FF2B5EF4-FFF2-40B4-BE49-F238E27FC236}">
                <a16:creationId xmlns:a16="http://schemas.microsoft.com/office/drawing/2014/main" xmlns="" id="{066817FD-0346-4022-B509-DF2786764A94}"/>
              </a:ext>
            </a:extLst>
          </p:cNvPr>
          <p:cNvPicPr>
            <a:picLocks noChangeAspect="1"/>
          </p:cNvPicPr>
          <p:nvPr/>
        </p:nvPicPr>
        <p:blipFill rotWithShape="1">
          <a:blip r:embed="rId3">
            <a:extLst>
              <a:ext uri="{28A0092B-C50C-407E-A947-70E740481C1C}">
                <a14:useLocalDpi xmlns:a14="http://schemas.microsoft.com/office/drawing/2010/main" val="0"/>
              </a:ext>
            </a:extLst>
          </a:blip>
          <a:srcRect l="73592" t="35040" b="39403"/>
          <a:stretch/>
        </p:blipFill>
        <p:spPr>
          <a:xfrm>
            <a:off x="6377090" y="2688323"/>
            <a:ext cx="590798" cy="467503"/>
          </a:xfrm>
          <a:prstGeom prst="rect">
            <a:avLst/>
          </a:prstGeom>
        </p:spPr>
      </p:pic>
      <p:grpSp>
        <p:nvGrpSpPr>
          <p:cNvPr id="7" name="Group 6">
            <a:extLst>
              <a:ext uri="{FF2B5EF4-FFF2-40B4-BE49-F238E27FC236}">
                <a16:creationId xmlns:a16="http://schemas.microsoft.com/office/drawing/2014/main" xmlns="" id="{7907B658-83C5-4484-8658-5B0816AF7CFC}"/>
              </a:ext>
            </a:extLst>
          </p:cNvPr>
          <p:cNvGrpSpPr/>
          <p:nvPr/>
        </p:nvGrpSpPr>
        <p:grpSpPr>
          <a:xfrm>
            <a:off x="6331140" y="417249"/>
            <a:ext cx="4309339" cy="1962845"/>
            <a:chOff x="2617130" y="2721331"/>
            <a:chExt cx="7086711" cy="3971926"/>
          </a:xfrm>
        </p:grpSpPr>
        <p:pic>
          <p:nvPicPr>
            <p:cNvPr id="8" name="Picture 7">
              <a:extLst>
                <a:ext uri="{FF2B5EF4-FFF2-40B4-BE49-F238E27FC236}">
                  <a16:creationId xmlns:a16="http://schemas.microsoft.com/office/drawing/2014/main" xmlns="" id="{5C87B5E3-D68A-4ECF-9F1C-4875B7F3C873}"/>
                </a:ext>
              </a:extLst>
            </p:cNvPr>
            <p:cNvPicPr>
              <a:picLocks noChangeAspect="1"/>
            </p:cNvPicPr>
            <p:nvPr/>
          </p:nvPicPr>
          <p:blipFill rotWithShape="1">
            <a:blip r:embed="rId4">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xmlns="" id="{417EB252-E3A3-49DC-A6C8-F1C96D525621}"/>
                </a:ext>
              </a:extLst>
            </p:cNvPr>
            <p:cNvPicPr>
              <a:picLocks noChangeAspect="1"/>
            </p:cNvPicPr>
            <p:nvPr/>
          </p:nvPicPr>
          <p:blipFill rotWithShape="1">
            <a:blip r:embed="rId5">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sp>
        <p:nvSpPr>
          <p:cNvPr id="10" name="TextBox 9"/>
          <p:cNvSpPr txBox="1"/>
          <p:nvPr/>
        </p:nvSpPr>
        <p:spPr>
          <a:xfrm>
            <a:off x="1925413" y="79970"/>
            <a:ext cx="581766" cy="369332"/>
          </a:xfrm>
          <a:prstGeom prst="rect">
            <a:avLst/>
          </a:prstGeom>
          <a:noFill/>
        </p:spPr>
        <p:txBody>
          <a:bodyPr wrap="square" rtlCol="0">
            <a:spAutoFit/>
          </a:bodyPr>
          <a:lstStyle/>
          <a:p>
            <a:r>
              <a:rPr lang="en-US" dirty="0"/>
              <a:t>a)</a:t>
            </a:r>
          </a:p>
        </p:txBody>
      </p:sp>
      <p:pic>
        <p:nvPicPr>
          <p:cNvPr id="11" name="Picture 10" descr="Chart, box and whisker chart&#10;&#10;Description automatically generated">
            <a:extLst>
              <a:ext uri="{FF2B5EF4-FFF2-40B4-BE49-F238E27FC236}">
                <a16:creationId xmlns:a16="http://schemas.microsoft.com/office/drawing/2014/main" xmlns="" id="{2773CDF8-0F66-48A8-AF14-0478D8A07CFE}"/>
              </a:ext>
            </a:extLst>
          </p:cNvPr>
          <p:cNvPicPr>
            <a:picLocks noChangeAspect="1"/>
          </p:cNvPicPr>
          <p:nvPr/>
        </p:nvPicPr>
        <p:blipFill rotWithShape="1">
          <a:blip r:embed="rId6">
            <a:extLst>
              <a:ext uri="{28A0092B-C50C-407E-A947-70E740481C1C}">
                <a14:useLocalDpi xmlns:a14="http://schemas.microsoft.com/office/drawing/2010/main" val="0"/>
              </a:ext>
            </a:extLst>
          </a:blip>
          <a:srcRect r="24783"/>
          <a:stretch/>
        </p:blipFill>
        <p:spPr>
          <a:xfrm>
            <a:off x="2042760" y="2531780"/>
            <a:ext cx="2166571" cy="2355169"/>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xmlns="" id="{E4C5F41F-FE88-4443-9557-8B77B52F3087}"/>
              </a:ext>
            </a:extLst>
          </p:cNvPr>
          <p:cNvPicPr>
            <a:picLocks noChangeAspect="1"/>
          </p:cNvPicPr>
          <p:nvPr/>
        </p:nvPicPr>
        <p:blipFill rotWithShape="1">
          <a:blip r:embed="rId7">
            <a:extLst>
              <a:ext uri="{28A0092B-C50C-407E-A947-70E740481C1C}">
                <a14:useLocalDpi xmlns:a14="http://schemas.microsoft.com/office/drawing/2010/main" val="0"/>
              </a:ext>
            </a:extLst>
          </a:blip>
          <a:srcRect r="24783"/>
          <a:stretch/>
        </p:blipFill>
        <p:spPr>
          <a:xfrm>
            <a:off x="4209331" y="2551272"/>
            <a:ext cx="2166572" cy="2355168"/>
          </a:xfrm>
          <a:prstGeom prst="rect">
            <a:avLst/>
          </a:prstGeom>
        </p:spPr>
      </p:pic>
      <p:pic>
        <p:nvPicPr>
          <p:cNvPr id="13" name="Picture 12">
            <a:extLst>
              <a:ext uri="{FF2B5EF4-FFF2-40B4-BE49-F238E27FC236}">
                <a16:creationId xmlns:a16="http://schemas.microsoft.com/office/drawing/2014/main" xmlns="" id="{CDB0DFC0-A2E6-424A-9CCA-DD769147B7B5}"/>
              </a:ext>
            </a:extLst>
          </p:cNvPr>
          <p:cNvPicPr>
            <a:picLocks noChangeAspect="1"/>
          </p:cNvPicPr>
          <p:nvPr/>
        </p:nvPicPr>
        <p:blipFill>
          <a:blip r:embed="rId8"/>
          <a:stretch>
            <a:fillRect/>
          </a:stretch>
        </p:blipFill>
        <p:spPr>
          <a:xfrm>
            <a:off x="2709109" y="2614962"/>
            <a:ext cx="1334188" cy="234656"/>
          </a:xfrm>
          <a:prstGeom prst="rect">
            <a:avLst/>
          </a:prstGeom>
        </p:spPr>
      </p:pic>
      <p:pic>
        <p:nvPicPr>
          <p:cNvPr id="14" name="Picture 13">
            <a:extLst>
              <a:ext uri="{FF2B5EF4-FFF2-40B4-BE49-F238E27FC236}">
                <a16:creationId xmlns:a16="http://schemas.microsoft.com/office/drawing/2014/main" xmlns="" id="{4BF76F47-E1C2-40B3-BF76-5185093D44AC}"/>
              </a:ext>
            </a:extLst>
          </p:cNvPr>
          <p:cNvPicPr>
            <a:picLocks noChangeAspect="1"/>
          </p:cNvPicPr>
          <p:nvPr/>
        </p:nvPicPr>
        <p:blipFill>
          <a:blip r:embed="rId9"/>
          <a:stretch>
            <a:fillRect/>
          </a:stretch>
        </p:blipFill>
        <p:spPr>
          <a:xfrm>
            <a:off x="5061165" y="2582783"/>
            <a:ext cx="1314738" cy="211081"/>
          </a:xfrm>
          <a:prstGeom prst="rect">
            <a:avLst/>
          </a:prstGeom>
        </p:spPr>
      </p:pic>
      <p:pic>
        <p:nvPicPr>
          <p:cNvPr id="15" name="Picture 14">
            <a:extLst>
              <a:ext uri="{FF2B5EF4-FFF2-40B4-BE49-F238E27FC236}">
                <a16:creationId xmlns:a16="http://schemas.microsoft.com/office/drawing/2014/main" xmlns="" id="{5C7A365A-E6FA-446C-8D12-F3CA9F07A85A}"/>
              </a:ext>
            </a:extLst>
          </p:cNvPr>
          <p:cNvPicPr>
            <a:picLocks noChangeAspect="1"/>
          </p:cNvPicPr>
          <p:nvPr/>
        </p:nvPicPr>
        <p:blipFill>
          <a:blip r:embed="rId10"/>
          <a:stretch>
            <a:fillRect/>
          </a:stretch>
        </p:blipFill>
        <p:spPr>
          <a:xfrm>
            <a:off x="4367118" y="1928041"/>
            <a:ext cx="976824" cy="162804"/>
          </a:xfrm>
          <a:prstGeom prst="rect">
            <a:avLst/>
          </a:prstGeom>
        </p:spPr>
      </p:pic>
      <p:pic>
        <p:nvPicPr>
          <p:cNvPr id="16" name="Picture 15">
            <a:extLst>
              <a:ext uri="{FF2B5EF4-FFF2-40B4-BE49-F238E27FC236}">
                <a16:creationId xmlns:a16="http://schemas.microsoft.com/office/drawing/2014/main" xmlns="" id="{1CA2191E-CCA1-4969-A77C-DF27DD9D81D2}"/>
              </a:ext>
            </a:extLst>
          </p:cNvPr>
          <p:cNvPicPr>
            <a:picLocks noChangeAspect="1"/>
          </p:cNvPicPr>
          <p:nvPr/>
        </p:nvPicPr>
        <p:blipFill>
          <a:blip r:embed="rId11"/>
          <a:stretch>
            <a:fillRect/>
          </a:stretch>
        </p:blipFill>
        <p:spPr>
          <a:xfrm>
            <a:off x="2258166" y="1961677"/>
            <a:ext cx="934526" cy="154547"/>
          </a:xfrm>
          <a:prstGeom prst="rect">
            <a:avLst/>
          </a:prstGeom>
        </p:spPr>
      </p:pic>
      <p:pic>
        <p:nvPicPr>
          <p:cNvPr id="17" name="Picture 16">
            <a:extLst>
              <a:ext uri="{FF2B5EF4-FFF2-40B4-BE49-F238E27FC236}">
                <a16:creationId xmlns:a16="http://schemas.microsoft.com/office/drawing/2014/main" xmlns="" id="{10AD3474-D5E8-47F2-93C8-DA6C7A5EBC33}"/>
              </a:ext>
            </a:extLst>
          </p:cNvPr>
          <p:cNvPicPr>
            <a:picLocks noChangeAspect="1"/>
          </p:cNvPicPr>
          <p:nvPr/>
        </p:nvPicPr>
        <p:blipFill>
          <a:blip r:embed="rId12"/>
          <a:stretch>
            <a:fillRect/>
          </a:stretch>
        </p:blipFill>
        <p:spPr>
          <a:xfrm>
            <a:off x="8814079" y="538289"/>
            <a:ext cx="961319" cy="162804"/>
          </a:xfrm>
          <a:prstGeom prst="rect">
            <a:avLst/>
          </a:prstGeom>
        </p:spPr>
      </p:pic>
      <p:pic>
        <p:nvPicPr>
          <p:cNvPr id="18" name="Picture 17">
            <a:extLst>
              <a:ext uri="{FF2B5EF4-FFF2-40B4-BE49-F238E27FC236}">
                <a16:creationId xmlns:a16="http://schemas.microsoft.com/office/drawing/2014/main" xmlns="" id="{ADB54E00-E596-4944-8E79-16443E76E721}"/>
              </a:ext>
            </a:extLst>
          </p:cNvPr>
          <p:cNvPicPr>
            <a:picLocks noChangeAspect="1"/>
          </p:cNvPicPr>
          <p:nvPr/>
        </p:nvPicPr>
        <p:blipFill>
          <a:blip r:embed="rId13"/>
          <a:stretch>
            <a:fillRect/>
          </a:stretch>
        </p:blipFill>
        <p:spPr>
          <a:xfrm>
            <a:off x="6760042" y="538289"/>
            <a:ext cx="954096" cy="169443"/>
          </a:xfrm>
          <a:prstGeom prst="rect">
            <a:avLst/>
          </a:prstGeom>
        </p:spPr>
      </p:pic>
      <p:sp>
        <p:nvSpPr>
          <p:cNvPr id="19" name="TextBox 18"/>
          <p:cNvSpPr txBox="1"/>
          <p:nvPr/>
        </p:nvSpPr>
        <p:spPr>
          <a:xfrm>
            <a:off x="4140498" y="83740"/>
            <a:ext cx="581766" cy="369332"/>
          </a:xfrm>
          <a:prstGeom prst="rect">
            <a:avLst/>
          </a:prstGeom>
          <a:noFill/>
        </p:spPr>
        <p:txBody>
          <a:bodyPr wrap="square" rtlCol="0">
            <a:spAutoFit/>
          </a:bodyPr>
          <a:lstStyle/>
          <a:p>
            <a:r>
              <a:rPr lang="en-US" dirty="0"/>
              <a:t>b)</a:t>
            </a:r>
          </a:p>
        </p:txBody>
      </p:sp>
      <p:sp>
        <p:nvSpPr>
          <p:cNvPr id="20" name="TextBox 19"/>
          <p:cNvSpPr txBox="1"/>
          <p:nvPr/>
        </p:nvSpPr>
        <p:spPr>
          <a:xfrm>
            <a:off x="6331140" y="175429"/>
            <a:ext cx="581766" cy="369332"/>
          </a:xfrm>
          <a:prstGeom prst="rect">
            <a:avLst/>
          </a:prstGeom>
          <a:noFill/>
        </p:spPr>
        <p:txBody>
          <a:bodyPr wrap="square" rtlCol="0">
            <a:spAutoFit/>
          </a:bodyPr>
          <a:lstStyle/>
          <a:p>
            <a:r>
              <a:rPr lang="en-US" dirty="0"/>
              <a:t>c)</a:t>
            </a:r>
          </a:p>
        </p:txBody>
      </p:sp>
      <p:sp>
        <p:nvSpPr>
          <p:cNvPr id="21" name="TextBox 20"/>
          <p:cNvSpPr txBox="1"/>
          <p:nvPr/>
        </p:nvSpPr>
        <p:spPr>
          <a:xfrm>
            <a:off x="8546225" y="179199"/>
            <a:ext cx="581766" cy="369332"/>
          </a:xfrm>
          <a:prstGeom prst="rect">
            <a:avLst/>
          </a:prstGeom>
          <a:noFill/>
        </p:spPr>
        <p:txBody>
          <a:bodyPr wrap="square" rtlCol="0">
            <a:spAutoFit/>
          </a:bodyPr>
          <a:lstStyle/>
          <a:p>
            <a:r>
              <a:rPr lang="en-US" dirty="0"/>
              <a:t>d)</a:t>
            </a:r>
          </a:p>
        </p:txBody>
      </p:sp>
      <p:sp>
        <p:nvSpPr>
          <p:cNvPr id="22" name="TextBox 21"/>
          <p:cNvSpPr txBox="1"/>
          <p:nvPr/>
        </p:nvSpPr>
        <p:spPr>
          <a:xfrm>
            <a:off x="2020268" y="2213451"/>
            <a:ext cx="581766" cy="369332"/>
          </a:xfrm>
          <a:prstGeom prst="rect">
            <a:avLst/>
          </a:prstGeom>
          <a:noFill/>
        </p:spPr>
        <p:txBody>
          <a:bodyPr wrap="square" rtlCol="0">
            <a:spAutoFit/>
          </a:bodyPr>
          <a:lstStyle/>
          <a:p>
            <a:r>
              <a:rPr lang="en-US" dirty="0"/>
              <a:t>e)</a:t>
            </a:r>
          </a:p>
        </p:txBody>
      </p:sp>
      <p:sp>
        <p:nvSpPr>
          <p:cNvPr id="23" name="TextBox 22"/>
          <p:cNvSpPr txBox="1"/>
          <p:nvPr/>
        </p:nvSpPr>
        <p:spPr>
          <a:xfrm>
            <a:off x="4235353" y="2217221"/>
            <a:ext cx="581766" cy="369332"/>
          </a:xfrm>
          <a:prstGeom prst="rect">
            <a:avLst/>
          </a:prstGeom>
          <a:noFill/>
        </p:spPr>
        <p:txBody>
          <a:bodyPr wrap="square" rtlCol="0">
            <a:spAutoFit/>
          </a:bodyPr>
          <a:lstStyle/>
          <a:p>
            <a:r>
              <a:rPr lang="en-US" dirty="0"/>
              <a:t>f)</a:t>
            </a:r>
          </a:p>
        </p:txBody>
      </p:sp>
      <p:grpSp>
        <p:nvGrpSpPr>
          <p:cNvPr id="24" name="Group 23">
            <a:extLst>
              <a:ext uri="{FF2B5EF4-FFF2-40B4-BE49-F238E27FC236}">
                <a16:creationId xmlns:a16="http://schemas.microsoft.com/office/drawing/2014/main" xmlns="" id="{3115E684-2FDA-4CEF-B9C7-741BBF0C842C}"/>
              </a:ext>
            </a:extLst>
          </p:cNvPr>
          <p:cNvGrpSpPr/>
          <p:nvPr/>
        </p:nvGrpSpPr>
        <p:grpSpPr>
          <a:xfrm>
            <a:off x="7104608" y="2586553"/>
            <a:ext cx="3984920" cy="2329185"/>
            <a:chOff x="3015800" y="1838418"/>
            <a:chExt cx="6795286" cy="4068611"/>
          </a:xfrm>
        </p:grpSpPr>
        <p:pic>
          <p:nvPicPr>
            <p:cNvPr id="25" name="Picture 24" descr="Chart, box and whisker chart&#10;&#10;Description automatically generated">
              <a:extLst>
                <a:ext uri="{FF2B5EF4-FFF2-40B4-BE49-F238E27FC236}">
                  <a16:creationId xmlns:a16="http://schemas.microsoft.com/office/drawing/2014/main" xmlns="" id="{5C513194-726E-4C05-A159-64B232BD35F1}"/>
                </a:ext>
              </a:extLst>
            </p:cNvPr>
            <p:cNvPicPr>
              <a:picLocks noChangeAspect="1"/>
            </p:cNvPicPr>
            <p:nvPr/>
          </p:nvPicPr>
          <p:blipFill rotWithShape="1">
            <a:blip r:embed="rId14">
              <a:extLst>
                <a:ext uri="{28A0092B-C50C-407E-A947-70E740481C1C}">
                  <a14:useLocalDpi xmlns:a14="http://schemas.microsoft.com/office/drawing/2010/main" val="0"/>
                </a:ext>
              </a:extLst>
            </a:blip>
            <a:srcRect r="21072"/>
            <a:stretch/>
          </p:blipFill>
          <p:spPr>
            <a:xfrm>
              <a:off x="3015800" y="1838418"/>
              <a:ext cx="5071757" cy="4068611"/>
            </a:xfrm>
            <a:prstGeom prst="rect">
              <a:avLst/>
            </a:prstGeom>
          </p:spPr>
        </p:pic>
        <p:pic>
          <p:nvPicPr>
            <p:cNvPr id="26" name="Picture 25" descr="Chart, box and whisker chart&#10;&#10;Description automatically generated">
              <a:extLst>
                <a:ext uri="{FF2B5EF4-FFF2-40B4-BE49-F238E27FC236}">
                  <a16:creationId xmlns:a16="http://schemas.microsoft.com/office/drawing/2014/main" xmlns="" id="{98D73D2C-E720-4DE5-90C7-6F10D173FB57}"/>
                </a:ext>
              </a:extLst>
            </p:cNvPr>
            <p:cNvPicPr>
              <a:picLocks noChangeAspect="1"/>
            </p:cNvPicPr>
            <p:nvPr/>
          </p:nvPicPr>
          <p:blipFill rotWithShape="1">
            <a:blip r:embed="rId14">
              <a:extLst>
                <a:ext uri="{28A0092B-C50C-407E-A947-70E740481C1C}">
                  <a14:useLocalDpi xmlns:a14="http://schemas.microsoft.com/office/drawing/2010/main" val="0"/>
                </a:ext>
              </a:extLst>
            </a:blip>
            <a:srcRect l="78255" t="42058" b="44632"/>
            <a:stretch/>
          </p:blipFill>
          <p:spPr>
            <a:xfrm>
              <a:off x="8093124" y="3265484"/>
              <a:ext cx="1717962" cy="665827"/>
            </a:xfrm>
            <a:prstGeom prst="rect">
              <a:avLst/>
            </a:prstGeom>
          </p:spPr>
        </p:pic>
      </p:grpSp>
      <p:cxnSp>
        <p:nvCxnSpPr>
          <p:cNvPr id="28" name="Straight Connector 27">
            <a:extLst>
              <a:ext uri="{FF2B5EF4-FFF2-40B4-BE49-F238E27FC236}">
                <a16:creationId xmlns:a16="http://schemas.microsoft.com/office/drawing/2014/main" xmlns="" id="{F96EA76C-187B-4B1E-9587-E68E98EA9523}"/>
              </a:ext>
            </a:extLst>
          </p:cNvPr>
          <p:cNvCxnSpPr/>
          <p:nvPr/>
        </p:nvCxnSpPr>
        <p:spPr>
          <a:xfrm>
            <a:off x="7330280" y="3267586"/>
            <a:ext cx="26722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6B133913-A437-4F65-952F-A288488004B5}"/>
              </a:ext>
            </a:extLst>
          </p:cNvPr>
          <p:cNvSpPr txBox="1"/>
          <p:nvPr/>
        </p:nvSpPr>
        <p:spPr>
          <a:xfrm>
            <a:off x="8971058" y="4906440"/>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700" dirty="0">
              <a:cs typeface="Calibri"/>
            </a:endParaRPr>
          </a:p>
          <a:p>
            <a:pPr algn="ctr"/>
            <a:endParaRPr lang="en-US" sz="700" dirty="0">
              <a:cs typeface="Calibri"/>
            </a:endParaRPr>
          </a:p>
          <a:p>
            <a:pPr algn="ctr"/>
            <a:r>
              <a:rPr lang="en-US" sz="700" dirty="0"/>
              <a:t>d estimate: -1.148179 (large)</a:t>
            </a:r>
            <a:endParaRPr lang="en-US" sz="700" dirty="0">
              <a:cs typeface="Calibri"/>
            </a:endParaRPr>
          </a:p>
          <a:p>
            <a:pPr algn="ctr"/>
            <a:r>
              <a:rPr lang="en-US" sz="700" dirty="0"/>
              <a:t>95 percent confidence interval:</a:t>
            </a:r>
            <a:endParaRPr lang="en-US" sz="700" dirty="0">
              <a:cs typeface="Calibri"/>
            </a:endParaRPr>
          </a:p>
          <a:p>
            <a:pPr algn="ctr"/>
            <a:r>
              <a:rPr lang="en-US" sz="700" dirty="0"/>
              <a:t>     lower      upper </a:t>
            </a:r>
            <a:endParaRPr lang="en-US" sz="700" dirty="0">
              <a:cs typeface="Calibri"/>
            </a:endParaRPr>
          </a:p>
          <a:p>
            <a:pPr algn="ctr"/>
            <a:r>
              <a:rPr lang="en-US" sz="700" dirty="0"/>
              <a:t>-2.5365490  0.2401916 </a:t>
            </a:r>
            <a:endParaRPr lang="en-US" sz="700" dirty="0">
              <a:cs typeface="Calibri"/>
            </a:endParaRPr>
          </a:p>
        </p:txBody>
      </p:sp>
      <p:sp>
        <p:nvSpPr>
          <p:cNvPr id="30" name="TextBox 29">
            <a:extLst>
              <a:ext uri="{FF2B5EF4-FFF2-40B4-BE49-F238E27FC236}">
                <a16:creationId xmlns:a16="http://schemas.microsoft.com/office/drawing/2014/main" xmlns="" id="{8442063C-D6ED-4F59-B63D-D4511BE42FE3}"/>
              </a:ext>
            </a:extLst>
          </p:cNvPr>
          <p:cNvSpPr txBox="1"/>
          <p:nvPr/>
        </p:nvSpPr>
        <p:spPr>
          <a:xfrm>
            <a:off x="7414319" y="4871493"/>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700" dirty="0">
              <a:cs typeface="Calibri"/>
            </a:endParaRPr>
          </a:p>
          <a:p>
            <a:pPr algn="ctr"/>
            <a:endParaRPr lang="en-US" sz="700" dirty="0">
              <a:cs typeface="Calibri"/>
            </a:endParaRPr>
          </a:p>
          <a:p>
            <a:pPr algn="ctr"/>
            <a:r>
              <a:rPr lang="en-US" sz="700" dirty="0"/>
              <a:t>d estimate: 0.4871191 (small)</a:t>
            </a:r>
            <a:endParaRPr lang="en-US" sz="700" dirty="0">
              <a:cs typeface="Calibri"/>
            </a:endParaRPr>
          </a:p>
          <a:p>
            <a:pPr algn="ctr"/>
            <a:r>
              <a:rPr lang="en-US" sz="700" dirty="0"/>
              <a:t>95 percent confidence interval:</a:t>
            </a:r>
            <a:endParaRPr lang="en-US" sz="700" dirty="0">
              <a:cs typeface="Calibri"/>
            </a:endParaRPr>
          </a:p>
          <a:p>
            <a:pPr algn="ctr"/>
            <a:r>
              <a:rPr lang="en-US" sz="700" dirty="0"/>
              <a:t>    lower     upper </a:t>
            </a:r>
            <a:endParaRPr lang="en-US" sz="700" dirty="0">
              <a:cs typeface="Calibri"/>
            </a:endParaRPr>
          </a:p>
          <a:p>
            <a:pPr algn="ctr"/>
            <a:r>
              <a:rPr lang="en-US" sz="700" dirty="0"/>
              <a:t>-0.818236  1.792474 </a:t>
            </a:r>
            <a:endParaRPr lang="en-US" sz="700" dirty="0">
              <a:cs typeface="Calibri"/>
            </a:endParaRPr>
          </a:p>
        </p:txBody>
      </p:sp>
      <p:sp>
        <p:nvSpPr>
          <p:cNvPr id="31" name="TextBox 30">
            <a:extLst>
              <a:ext uri="{FF2B5EF4-FFF2-40B4-BE49-F238E27FC236}">
                <a16:creationId xmlns:a16="http://schemas.microsoft.com/office/drawing/2014/main" xmlns="" id="{2EE93834-47E6-4D7E-A7C3-483BE5B57F97}"/>
              </a:ext>
            </a:extLst>
          </p:cNvPr>
          <p:cNvSpPr txBox="1"/>
          <p:nvPr/>
        </p:nvSpPr>
        <p:spPr>
          <a:xfrm>
            <a:off x="10453050" y="3997736"/>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1200" dirty="0"/>
          </a:p>
          <a:p>
            <a:pPr algn="ctr"/>
            <a:endParaRPr lang="en-US" sz="700" dirty="0">
              <a:cs typeface="Calibri" panose="020F0502020204030204"/>
            </a:endParaRPr>
          </a:p>
          <a:p>
            <a:pPr algn="ctr"/>
            <a:r>
              <a:rPr lang="en-US" sz="700" dirty="0"/>
              <a:t>d estimate: -0.008485888 (negligible)</a:t>
            </a:r>
            <a:endParaRPr lang="en-US" sz="700" dirty="0">
              <a:cs typeface="Calibri" panose="020F0502020204030204"/>
            </a:endParaRPr>
          </a:p>
          <a:p>
            <a:pPr algn="ctr"/>
            <a:r>
              <a:rPr lang="en-US" sz="700" dirty="0"/>
              <a:t>95 percent confidence interval:</a:t>
            </a:r>
            <a:endParaRPr lang="en-US" sz="700" dirty="0">
              <a:cs typeface="Calibri" panose="020F0502020204030204"/>
            </a:endParaRPr>
          </a:p>
          <a:p>
            <a:pPr algn="ctr"/>
            <a:r>
              <a:rPr lang="en-US" sz="700" dirty="0"/>
              <a:t>    lower     upper </a:t>
            </a:r>
            <a:endParaRPr lang="en-US" sz="700" dirty="0">
              <a:cs typeface="Calibri" panose="020F0502020204030204"/>
            </a:endParaRPr>
          </a:p>
          <a:p>
            <a:pPr algn="ctr"/>
            <a:r>
              <a:rPr lang="en-US" sz="700" dirty="0"/>
              <a:t>-1.294908  1.277936 </a:t>
            </a:r>
            <a:endParaRPr lang="en-US" sz="700" dirty="0">
              <a:cs typeface="Calibri" panose="020F0502020204030204"/>
            </a:endParaRPr>
          </a:p>
        </p:txBody>
      </p:sp>
      <p:cxnSp>
        <p:nvCxnSpPr>
          <p:cNvPr id="32" name="Straight Arrow Connector 31">
            <a:extLst>
              <a:ext uri="{FF2B5EF4-FFF2-40B4-BE49-F238E27FC236}">
                <a16:creationId xmlns:a16="http://schemas.microsoft.com/office/drawing/2014/main" xmlns="" id="{E69297C1-62D8-406D-AD1B-9BDBD512F904}"/>
              </a:ext>
            </a:extLst>
          </p:cNvPr>
          <p:cNvCxnSpPr/>
          <p:nvPr/>
        </p:nvCxnSpPr>
        <p:spPr>
          <a:xfrm flipH="1">
            <a:off x="8442482" y="4367068"/>
            <a:ext cx="62506" cy="60490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561BB5E2-2014-481B-9E0D-ECEAC65B35B9}"/>
              </a:ext>
            </a:extLst>
          </p:cNvPr>
          <p:cNvCxnSpPr>
            <a:cxnSpLocks/>
          </p:cNvCxnSpPr>
          <p:nvPr/>
        </p:nvCxnSpPr>
        <p:spPr>
          <a:xfrm>
            <a:off x="9127991" y="4283242"/>
            <a:ext cx="333643" cy="8118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3B0C139E-CE83-4BE7-BB47-2C8B1C2A60DC}"/>
              </a:ext>
            </a:extLst>
          </p:cNvPr>
          <p:cNvCxnSpPr>
            <a:cxnSpLocks/>
          </p:cNvCxnSpPr>
          <p:nvPr/>
        </p:nvCxnSpPr>
        <p:spPr>
          <a:xfrm>
            <a:off x="9775398" y="3997736"/>
            <a:ext cx="1091524" cy="7375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95695" y="5240825"/>
            <a:ext cx="6950790" cy="923330"/>
          </a:xfrm>
          <a:prstGeom prst="rect">
            <a:avLst/>
          </a:prstGeom>
        </p:spPr>
        <p:txBody>
          <a:bodyPr wrap="square">
            <a:spAutoFit/>
          </a:bodyPr>
          <a:lstStyle/>
          <a:p>
            <a:r>
              <a:rPr lang="en-US" b="1" dirty="0" err="1"/>
              <a:t>figure_plant_phenotype</a:t>
            </a:r>
            <a:r>
              <a:rPr lang="en-US" dirty="0"/>
              <a:t>: measured plant traits from brassica </a:t>
            </a:r>
            <a:r>
              <a:rPr lang="en-US" dirty="0" err="1"/>
              <a:t>oleraceae</a:t>
            </a:r>
            <a:r>
              <a:rPr lang="en-US" dirty="0"/>
              <a:t> (a-d) and Arabidopsis  thaliana (e-f). Cohen’s D (g) shows dry weight fold comparisons to respective controls; </a:t>
            </a:r>
          </a:p>
        </p:txBody>
      </p:sp>
      <p:sp>
        <p:nvSpPr>
          <p:cNvPr id="44" name="TextBox 43"/>
          <p:cNvSpPr txBox="1"/>
          <p:nvPr/>
        </p:nvSpPr>
        <p:spPr>
          <a:xfrm>
            <a:off x="7146485" y="2238660"/>
            <a:ext cx="581766" cy="369332"/>
          </a:xfrm>
          <a:prstGeom prst="rect">
            <a:avLst/>
          </a:prstGeom>
          <a:noFill/>
        </p:spPr>
        <p:txBody>
          <a:bodyPr wrap="square" rtlCol="0">
            <a:spAutoFit/>
          </a:bodyPr>
          <a:lstStyle/>
          <a:p>
            <a:r>
              <a:rPr lang="en-US" dirty="0"/>
              <a:t>g)</a:t>
            </a:r>
          </a:p>
        </p:txBody>
      </p:sp>
    </p:spTree>
    <p:extLst>
      <p:ext uri="{BB962C8B-B14F-4D97-AF65-F5344CB8AC3E}">
        <p14:creationId xmlns:p14="http://schemas.microsoft.com/office/powerpoint/2010/main" val="241156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D413C365-0F81-4629-81A7-039887D163EF}"/>
              </a:ext>
            </a:extLst>
          </p:cNvPr>
          <p:cNvGrpSpPr/>
          <p:nvPr/>
        </p:nvGrpSpPr>
        <p:grpSpPr>
          <a:xfrm>
            <a:off x="2152213" y="488936"/>
            <a:ext cx="7887574" cy="2934986"/>
            <a:chOff x="714165" y="303026"/>
            <a:chExt cx="7887574" cy="2934986"/>
          </a:xfrm>
        </p:grpSpPr>
        <p:pic>
          <p:nvPicPr>
            <p:cNvPr id="4" name="Picture 3" descr="A picture containing indoor, food, box, different&#10;&#10;Description automatically generated">
              <a:extLst>
                <a:ext uri="{FF2B5EF4-FFF2-40B4-BE49-F238E27FC236}">
                  <a16:creationId xmlns:a16="http://schemas.microsoft.com/office/drawing/2014/main" xmlns="" id="{1D6CC5E9-BA43-43F2-8D06-3D78C80B7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44" t="23809" r="21265" b="22722"/>
            <a:stretch/>
          </p:blipFill>
          <p:spPr>
            <a:xfrm rot="5400000">
              <a:off x="231054" y="786141"/>
              <a:ext cx="2934982" cy="1968759"/>
            </a:xfrm>
            <a:prstGeom prst="rect">
              <a:avLst/>
            </a:prstGeom>
          </p:spPr>
        </p:pic>
        <p:pic>
          <p:nvPicPr>
            <p:cNvPr id="5" name="Picture 4" descr="A picture containing indoor, photo, food, different&#10;&#10;Description automatically generated">
              <a:extLst>
                <a:ext uri="{FF2B5EF4-FFF2-40B4-BE49-F238E27FC236}">
                  <a16:creationId xmlns:a16="http://schemas.microsoft.com/office/drawing/2014/main" xmlns="" id="{BC0456F9-106E-4253-BF69-0909FDE3B6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06" t="19320" r="16295" b="23537"/>
            <a:stretch/>
          </p:blipFill>
          <p:spPr>
            <a:xfrm rot="5400000">
              <a:off x="2247967" y="786137"/>
              <a:ext cx="2934981" cy="1968759"/>
            </a:xfrm>
            <a:prstGeom prst="rect">
              <a:avLst/>
            </a:prstGeom>
          </p:spPr>
        </p:pic>
        <p:pic>
          <p:nvPicPr>
            <p:cNvPr id="6" name="Picture 5" descr="A picture containing indoor, food, photo, different&#10;&#10;Description automatically generated">
              <a:extLst>
                <a:ext uri="{FF2B5EF4-FFF2-40B4-BE49-F238E27FC236}">
                  <a16:creationId xmlns:a16="http://schemas.microsoft.com/office/drawing/2014/main" xmlns="" id="{A334A8FD-FAEB-4E6F-811F-B5B6AABEE7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880" t="17823" r="16187" b="28980"/>
            <a:stretch/>
          </p:blipFill>
          <p:spPr>
            <a:xfrm rot="5400000">
              <a:off x="4210987" y="840029"/>
              <a:ext cx="2934980" cy="1860975"/>
            </a:xfrm>
            <a:prstGeom prst="rect">
              <a:avLst/>
            </a:prstGeom>
          </p:spPr>
        </p:pic>
        <p:pic>
          <p:nvPicPr>
            <p:cNvPr id="7" name="Picture 6" descr="A picture containing indoor, photo, items, different&#10;&#10;Description automatically generated">
              <a:extLst>
                <a:ext uri="{FF2B5EF4-FFF2-40B4-BE49-F238E27FC236}">
                  <a16:creationId xmlns:a16="http://schemas.microsoft.com/office/drawing/2014/main" xmlns="" id="{B4959159-FC6A-4F84-B6AE-45A0F9E905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26" t="17279" r="12070" b="16735"/>
            <a:stretch/>
          </p:blipFill>
          <p:spPr>
            <a:xfrm rot="5400000">
              <a:off x="6161939" y="798207"/>
              <a:ext cx="2934978" cy="1944623"/>
            </a:xfrm>
            <a:prstGeom prst="rect">
              <a:avLst/>
            </a:prstGeom>
          </p:spPr>
        </p:pic>
      </p:grpSp>
      <p:grpSp>
        <p:nvGrpSpPr>
          <p:cNvPr id="8" name="Group 7">
            <a:extLst>
              <a:ext uri="{FF2B5EF4-FFF2-40B4-BE49-F238E27FC236}">
                <a16:creationId xmlns:a16="http://schemas.microsoft.com/office/drawing/2014/main" xmlns="" id="{15CD1880-5023-4384-AB0F-5A76A24BAD44}"/>
              </a:ext>
            </a:extLst>
          </p:cNvPr>
          <p:cNvGrpSpPr/>
          <p:nvPr/>
        </p:nvGrpSpPr>
        <p:grpSpPr>
          <a:xfrm>
            <a:off x="2100721" y="3533728"/>
            <a:ext cx="7990557" cy="2840854"/>
            <a:chOff x="2099354" y="3559946"/>
            <a:chExt cx="7990557" cy="2840854"/>
          </a:xfrm>
        </p:grpSpPr>
        <p:pic>
          <p:nvPicPr>
            <p:cNvPr id="9" name="Picture 8" descr="A picture containing indoor, food, pizza, open&#10;&#10;Description automatically generated">
              <a:extLst>
                <a:ext uri="{FF2B5EF4-FFF2-40B4-BE49-F238E27FC236}">
                  <a16:creationId xmlns:a16="http://schemas.microsoft.com/office/drawing/2014/main" xmlns="" id="{762642DA-5712-4E6D-B7A7-798F28FCB0F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763" t="22848" r="19414" b="20029"/>
            <a:stretch/>
          </p:blipFill>
          <p:spPr>
            <a:xfrm rot="5400000">
              <a:off x="1696287" y="3963013"/>
              <a:ext cx="2840854" cy="2034720"/>
            </a:xfrm>
            <a:prstGeom prst="rect">
              <a:avLst/>
            </a:prstGeom>
          </p:spPr>
        </p:pic>
        <p:pic>
          <p:nvPicPr>
            <p:cNvPr id="10" name="Picture 9" descr="A picture containing photo, sitting, food, person&#10;&#10;Description automatically generated">
              <a:extLst>
                <a:ext uri="{FF2B5EF4-FFF2-40B4-BE49-F238E27FC236}">
                  <a16:creationId xmlns:a16="http://schemas.microsoft.com/office/drawing/2014/main" xmlns="" id="{219DFC61-C3DE-4DF8-8343-82103F03CA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8148" t="23711" r="15245" b="16060"/>
            <a:stretch/>
          </p:blipFill>
          <p:spPr>
            <a:xfrm rot="5400000">
              <a:off x="3728683" y="4016936"/>
              <a:ext cx="2840853" cy="1926874"/>
            </a:xfrm>
            <a:prstGeom prst="rect">
              <a:avLst/>
            </a:prstGeom>
          </p:spPr>
        </p:pic>
        <p:pic>
          <p:nvPicPr>
            <p:cNvPr id="11" name="Picture 10" descr="A picture containing indoor, food, open, different&#10;&#10;Description automatically generated">
              <a:extLst>
                <a:ext uri="{FF2B5EF4-FFF2-40B4-BE49-F238E27FC236}">
                  <a16:creationId xmlns:a16="http://schemas.microsoft.com/office/drawing/2014/main" xmlns="" id="{95AD1100-3277-474A-987D-50C63A78BD8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1750" t="21618" r="10965" b="17411"/>
            <a:stretch/>
          </p:blipFill>
          <p:spPr>
            <a:xfrm rot="5400000">
              <a:off x="5709229" y="4014863"/>
              <a:ext cx="2840852" cy="1931018"/>
            </a:xfrm>
            <a:prstGeom prst="rect">
              <a:avLst/>
            </a:prstGeom>
          </p:spPr>
        </p:pic>
        <p:pic>
          <p:nvPicPr>
            <p:cNvPr id="12" name="Picture 11" descr="A picture containing food, indoor, oven, microwave&#10;&#10;Description automatically generated">
              <a:extLst>
                <a:ext uri="{FF2B5EF4-FFF2-40B4-BE49-F238E27FC236}">
                  <a16:creationId xmlns:a16="http://schemas.microsoft.com/office/drawing/2014/main" xmlns="" id="{03312438-4835-4A33-92AC-216929B3355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019" t="13721" r="3915" b="13269"/>
            <a:stretch/>
          </p:blipFill>
          <p:spPr>
            <a:xfrm rot="5400000">
              <a:off x="7697910" y="4008799"/>
              <a:ext cx="2840853" cy="1943148"/>
            </a:xfrm>
            <a:prstGeom prst="rect">
              <a:avLst/>
            </a:prstGeom>
          </p:spPr>
        </p:pic>
      </p:grpSp>
      <p:sp>
        <p:nvSpPr>
          <p:cNvPr id="13" name="TextBox 12">
            <a:extLst>
              <a:ext uri="{FF2B5EF4-FFF2-40B4-BE49-F238E27FC236}">
                <a16:creationId xmlns:a16="http://schemas.microsoft.com/office/drawing/2014/main" xmlns="" id="{121FC058-EBB4-408F-99D8-871C88F5E66A}"/>
              </a:ext>
            </a:extLst>
          </p:cNvPr>
          <p:cNvSpPr txBox="1"/>
          <p:nvPr/>
        </p:nvSpPr>
        <p:spPr>
          <a:xfrm>
            <a:off x="477078" y="1732170"/>
            <a:ext cx="1366015" cy="369332"/>
          </a:xfrm>
          <a:prstGeom prst="rect">
            <a:avLst/>
          </a:prstGeom>
          <a:noFill/>
        </p:spPr>
        <p:txBody>
          <a:bodyPr wrap="none" rtlCol="0">
            <a:spAutoFit/>
          </a:bodyPr>
          <a:lstStyle/>
          <a:p>
            <a:r>
              <a:rPr lang="es-MX" b="1" i="1"/>
              <a:t>B. </a:t>
            </a:r>
            <a:r>
              <a:rPr lang="es-MX" b="1" i="1" err="1"/>
              <a:t>oleraceae</a:t>
            </a:r>
            <a:endParaRPr lang="nl-NL" b="1" i="1"/>
          </a:p>
        </p:txBody>
      </p:sp>
      <p:sp>
        <p:nvSpPr>
          <p:cNvPr id="14" name="TextBox 13">
            <a:extLst>
              <a:ext uri="{FF2B5EF4-FFF2-40B4-BE49-F238E27FC236}">
                <a16:creationId xmlns:a16="http://schemas.microsoft.com/office/drawing/2014/main" xmlns="" id="{A9C3920B-7EAD-4073-87E6-D363CD314682}"/>
              </a:ext>
            </a:extLst>
          </p:cNvPr>
          <p:cNvSpPr txBox="1"/>
          <p:nvPr/>
        </p:nvSpPr>
        <p:spPr>
          <a:xfrm>
            <a:off x="477078" y="4769488"/>
            <a:ext cx="1241109" cy="369332"/>
          </a:xfrm>
          <a:prstGeom prst="rect">
            <a:avLst/>
          </a:prstGeom>
          <a:noFill/>
        </p:spPr>
        <p:txBody>
          <a:bodyPr wrap="none" rtlCol="0">
            <a:spAutoFit/>
          </a:bodyPr>
          <a:lstStyle/>
          <a:p>
            <a:r>
              <a:rPr lang="es-MX" b="1" i="1"/>
              <a:t>A. </a:t>
            </a:r>
            <a:r>
              <a:rPr lang="es-MX" b="1" i="1" err="1"/>
              <a:t>thaliana</a:t>
            </a:r>
            <a:endParaRPr lang="nl-NL" b="1" i="1"/>
          </a:p>
        </p:txBody>
      </p:sp>
      <p:sp>
        <p:nvSpPr>
          <p:cNvPr id="15" name="TextBox 14">
            <a:extLst>
              <a:ext uri="{FF2B5EF4-FFF2-40B4-BE49-F238E27FC236}">
                <a16:creationId xmlns:a16="http://schemas.microsoft.com/office/drawing/2014/main" xmlns="" id="{1846BDDA-DC3B-460C-AC81-7587F611ADC4}"/>
              </a:ext>
            </a:extLst>
          </p:cNvPr>
          <p:cNvSpPr txBox="1"/>
          <p:nvPr/>
        </p:nvSpPr>
        <p:spPr>
          <a:xfrm>
            <a:off x="2435073" y="9801"/>
            <a:ext cx="1440394" cy="369332"/>
          </a:xfrm>
          <a:prstGeom prst="rect">
            <a:avLst/>
          </a:prstGeom>
          <a:noFill/>
        </p:spPr>
        <p:txBody>
          <a:bodyPr wrap="none" rtlCol="0">
            <a:spAutoFit/>
          </a:bodyPr>
          <a:lstStyle/>
          <a:p>
            <a:r>
              <a:rPr lang="es-MX" b="1" err="1"/>
              <a:t>Mock</a:t>
            </a:r>
            <a:r>
              <a:rPr lang="es-MX" b="1"/>
              <a:t> control</a:t>
            </a:r>
            <a:endParaRPr lang="nl-NL" b="1"/>
          </a:p>
        </p:txBody>
      </p:sp>
      <p:sp>
        <p:nvSpPr>
          <p:cNvPr id="16" name="TextBox 15">
            <a:extLst>
              <a:ext uri="{FF2B5EF4-FFF2-40B4-BE49-F238E27FC236}">
                <a16:creationId xmlns:a16="http://schemas.microsoft.com/office/drawing/2014/main" xmlns="" id="{2AFB8653-B4BC-4FB6-837E-9739D9BD2627}"/>
              </a:ext>
            </a:extLst>
          </p:cNvPr>
          <p:cNvSpPr txBox="1"/>
          <p:nvPr/>
        </p:nvSpPr>
        <p:spPr>
          <a:xfrm>
            <a:off x="4430279" y="9793"/>
            <a:ext cx="1450782" cy="369332"/>
          </a:xfrm>
          <a:prstGeom prst="rect">
            <a:avLst/>
          </a:prstGeom>
          <a:noFill/>
        </p:spPr>
        <p:txBody>
          <a:bodyPr wrap="none" rtlCol="0">
            <a:spAutoFit/>
          </a:bodyPr>
          <a:lstStyle/>
          <a:p>
            <a:r>
              <a:rPr lang="es-MX" b="1">
                <a:solidFill>
                  <a:schemeClr val="accent4"/>
                </a:solidFill>
              </a:rPr>
              <a:t>0.1mM </a:t>
            </a:r>
            <a:r>
              <a:rPr lang="es-MX" b="1" err="1">
                <a:solidFill>
                  <a:schemeClr val="accent4"/>
                </a:solidFill>
              </a:rPr>
              <a:t>MeJA</a:t>
            </a:r>
            <a:endParaRPr lang="nl-NL" b="1">
              <a:solidFill>
                <a:schemeClr val="accent4"/>
              </a:solidFill>
            </a:endParaRPr>
          </a:p>
        </p:txBody>
      </p:sp>
      <p:sp>
        <p:nvSpPr>
          <p:cNvPr id="17" name="TextBox 16">
            <a:extLst>
              <a:ext uri="{FF2B5EF4-FFF2-40B4-BE49-F238E27FC236}">
                <a16:creationId xmlns:a16="http://schemas.microsoft.com/office/drawing/2014/main" xmlns="" id="{59962265-2D17-447A-A3E9-FE385421691B}"/>
              </a:ext>
            </a:extLst>
          </p:cNvPr>
          <p:cNvSpPr txBox="1"/>
          <p:nvPr/>
        </p:nvSpPr>
        <p:spPr>
          <a:xfrm>
            <a:off x="6391134" y="9793"/>
            <a:ext cx="1272849" cy="369332"/>
          </a:xfrm>
          <a:prstGeom prst="rect">
            <a:avLst/>
          </a:prstGeom>
          <a:noFill/>
        </p:spPr>
        <p:txBody>
          <a:bodyPr wrap="none" rtlCol="0">
            <a:spAutoFit/>
          </a:bodyPr>
          <a:lstStyle/>
          <a:p>
            <a:r>
              <a:rPr lang="es-MX" b="1">
                <a:solidFill>
                  <a:schemeClr val="accent2"/>
                </a:solidFill>
              </a:rPr>
              <a:t>1mM </a:t>
            </a:r>
            <a:r>
              <a:rPr lang="es-MX" b="1" err="1">
                <a:solidFill>
                  <a:schemeClr val="accent2"/>
                </a:solidFill>
              </a:rPr>
              <a:t>MeJA</a:t>
            </a:r>
            <a:endParaRPr lang="nl-NL" b="1">
              <a:solidFill>
                <a:schemeClr val="accent2"/>
              </a:solidFill>
            </a:endParaRPr>
          </a:p>
        </p:txBody>
      </p:sp>
      <p:sp>
        <p:nvSpPr>
          <p:cNvPr id="18" name="TextBox 17">
            <a:extLst>
              <a:ext uri="{FF2B5EF4-FFF2-40B4-BE49-F238E27FC236}">
                <a16:creationId xmlns:a16="http://schemas.microsoft.com/office/drawing/2014/main" xmlns="" id="{3D02696B-BBEC-4181-B54D-E518CBE47A16}"/>
              </a:ext>
            </a:extLst>
          </p:cNvPr>
          <p:cNvSpPr txBox="1"/>
          <p:nvPr/>
        </p:nvSpPr>
        <p:spPr>
          <a:xfrm>
            <a:off x="8315604" y="9793"/>
            <a:ext cx="1608197" cy="369332"/>
          </a:xfrm>
          <a:prstGeom prst="rect">
            <a:avLst/>
          </a:prstGeom>
          <a:noFill/>
        </p:spPr>
        <p:txBody>
          <a:bodyPr wrap="none" rtlCol="0">
            <a:spAutoFit/>
          </a:bodyPr>
          <a:lstStyle/>
          <a:p>
            <a:r>
              <a:rPr lang="es-MX" b="1" i="1">
                <a:solidFill>
                  <a:srgbClr val="FF0000"/>
                </a:solidFill>
              </a:rPr>
              <a:t>P. </a:t>
            </a:r>
            <a:r>
              <a:rPr lang="es-MX" b="1" i="1" err="1">
                <a:solidFill>
                  <a:srgbClr val="FF0000"/>
                </a:solidFill>
              </a:rPr>
              <a:t>brassicae</a:t>
            </a:r>
            <a:r>
              <a:rPr lang="es-MX" b="1" i="1">
                <a:solidFill>
                  <a:srgbClr val="FF0000"/>
                </a:solidFill>
              </a:rPr>
              <a:t> </a:t>
            </a:r>
            <a:r>
              <a:rPr lang="es-MX" b="1">
                <a:solidFill>
                  <a:srgbClr val="FF0000"/>
                </a:solidFill>
              </a:rPr>
              <a:t>OS</a:t>
            </a:r>
            <a:endParaRPr lang="nl-NL" b="1">
              <a:solidFill>
                <a:srgbClr val="FF0000"/>
              </a:solidFill>
            </a:endParaRPr>
          </a:p>
        </p:txBody>
      </p:sp>
      <p:sp>
        <p:nvSpPr>
          <p:cNvPr id="19" name="TextBox 18">
            <a:extLst>
              <a:ext uri="{FF2B5EF4-FFF2-40B4-BE49-F238E27FC236}">
                <a16:creationId xmlns:a16="http://schemas.microsoft.com/office/drawing/2014/main" xmlns="" id="{8251E651-EB20-4264-8F76-E29F3F774392}"/>
              </a:ext>
            </a:extLst>
          </p:cNvPr>
          <p:cNvSpPr txBox="1"/>
          <p:nvPr/>
        </p:nvSpPr>
        <p:spPr>
          <a:xfrm>
            <a:off x="10303564" y="6066803"/>
            <a:ext cx="1681229" cy="307777"/>
          </a:xfrm>
          <a:prstGeom prst="rect">
            <a:avLst/>
          </a:prstGeom>
          <a:noFill/>
        </p:spPr>
        <p:txBody>
          <a:bodyPr wrap="none" rtlCol="0">
            <a:spAutoFit/>
          </a:bodyPr>
          <a:lstStyle/>
          <a:p>
            <a:r>
              <a:rPr lang="es-MX" sz="1400"/>
              <a:t>35 </a:t>
            </a:r>
            <a:r>
              <a:rPr lang="es-MX" sz="1400" err="1"/>
              <a:t>days</a:t>
            </a:r>
            <a:r>
              <a:rPr lang="es-MX" sz="1400"/>
              <a:t> after </a:t>
            </a:r>
            <a:r>
              <a:rPr lang="es-MX" sz="1400" err="1"/>
              <a:t>sowing</a:t>
            </a:r>
            <a:endParaRPr lang="nl-NL" sz="1400"/>
          </a:p>
        </p:txBody>
      </p:sp>
      <p:sp>
        <p:nvSpPr>
          <p:cNvPr id="20" name="Rectangle 19">
            <a:extLst>
              <a:ext uri="{FF2B5EF4-FFF2-40B4-BE49-F238E27FC236}">
                <a16:creationId xmlns:a16="http://schemas.microsoft.com/office/drawing/2014/main" xmlns="" id="{4E41595A-1D3D-475B-A271-A401A5CDD072}"/>
              </a:ext>
            </a:extLst>
          </p:cNvPr>
          <p:cNvSpPr/>
          <p:nvPr/>
        </p:nvSpPr>
        <p:spPr>
          <a:xfrm rot="5400000">
            <a:off x="8527891" y="2884141"/>
            <a:ext cx="559589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Pictures from harvesting day</a:t>
            </a:r>
          </a:p>
        </p:txBody>
      </p:sp>
      <p:sp>
        <p:nvSpPr>
          <p:cNvPr id="22" name="Rectangle 21"/>
          <p:cNvSpPr/>
          <p:nvPr/>
        </p:nvSpPr>
        <p:spPr>
          <a:xfrm>
            <a:off x="-142070" y="6374580"/>
            <a:ext cx="10233347" cy="430887"/>
          </a:xfrm>
          <a:prstGeom prst="rect">
            <a:avLst/>
          </a:prstGeom>
        </p:spPr>
        <p:txBody>
          <a:bodyPr wrap="square">
            <a:spAutoFit/>
          </a:bodyPr>
          <a:lstStyle/>
          <a:p>
            <a:r>
              <a:rPr lang="en-US" sz="1100" b="1" dirty="0" err="1"/>
              <a:t>figure_plant_pictures</a:t>
            </a:r>
            <a:r>
              <a:rPr lang="en-US" sz="1100" dirty="0"/>
              <a:t>: treatments and for both plant species </a:t>
            </a:r>
            <a:r>
              <a:rPr lang="en-US" sz="1100" dirty="0" err="1"/>
              <a:t>immediatetly</a:t>
            </a:r>
            <a:r>
              <a:rPr lang="en-US" sz="1100" dirty="0"/>
              <a:t> after sowing. </a:t>
            </a:r>
            <a:r>
              <a:rPr lang="en-US" sz="1100" dirty="0" err="1"/>
              <a:t>B.oleraceae</a:t>
            </a:r>
            <a:r>
              <a:rPr lang="en-US" sz="1100" dirty="0"/>
              <a:t> leaves were punctured for </a:t>
            </a:r>
            <a:r>
              <a:rPr lang="en-US" sz="1100" dirty="0" err="1"/>
              <a:t>qPCR</a:t>
            </a:r>
            <a:r>
              <a:rPr lang="en-US" sz="1100" dirty="0"/>
              <a:t> gene expression. Some A. thaliana leaves were detached for </a:t>
            </a:r>
            <a:r>
              <a:rPr lang="en-US" sz="1100" dirty="0" err="1"/>
              <a:t>qPCR</a:t>
            </a:r>
            <a:r>
              <a:rPr lang="en-US" sz="1100" dirty="0"/>
              <a:t> gene expression. The necrotic spots on </a:t>
            </a:r>
            <a:r>
              <a:rPr lang="en-US" sz="1100" dirty="0" err="1"/>
              <a:t>MeJA</a:t>
            </a:r>
            <a:r>
              <a:rPr lang="en-US" sz="1100" dirty="0"/>
              <a:t> 1.0  only </a:t>
            </a:r>
            <a:r>
              <a:rPr lang="en-US" sz="1100" dirty="0" err="1"/>
              <a:t>apeared</a:t>
            </a:r>
            <a:r>
              <a:rPr lang="en-US" sz="1100" dirty="0"/>
              <a:t> after the first </a:t>
            </a:r>
            <a:r>
              <a:rPr lang="en-US" sz="1100" dirty="0" err="1"/>
              <a:t>MeJA</a:t>
            </a:r>
            <a:r>
              <a:rPr lang="en-US" sz="1100" dirty="0"/>
              <a:t> dipping event, and were more clear on </a:t>
            </a:r>
            <a:r>
              <a:rPr lang="en-US" sz="1100" dirty="0" err="1"/>
              <a:t>B.oleracea</a:t>
            </a:r>
            <a:r>
              <a:rPr lang="en-US" sz="1100" dirty="0"/>
              <a:t> than in A. thaliana </a:t>
            </a:r>
          </a:p>
        </p:txBody>
      </p:sp>
    </p:spTree>
    <p:extLst>
      <p:ext uri="{BB962C8B-B14F-4D97-AF65-F5344CB8AC3E}">
        <p14:creationId xmlns:p14="http://schemas.microsoft.com/office/powerpoint/2010/main" val="20425463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549" y="346506"/>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762" y="293674"/>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81734" y="5082759"/>
            <a:ext cx="8847971" cy="646331"/>
          </a:xfrm>
          <a:prstGeom prst="rect">
            <a:avLst/>
          </a:prstGeom>
        </p:spPr>
        <p:txBody>
          <a:bodyPr wrap="square">
            <a:spAutoFit/>
          </a:bodyPr>
          <a:lstStyle/>
          <a:p>
            <a:r>
              <a:rPr lang="en-US" b="1" dirty="0" err="1"/>
              <a:t>figure_qPCR</a:t>
            </a:r>
            <a:r>
              <a:rPr lang="en-US" dirty="0"/>
              <a:t>: leaf expression of MYC2 (a) and Lox2(b), 3h after the final hormone dipping event and 2 days before harvesting</a:t>
            </a:r>
          </a:p>
        </p:txBody>
      </p:sp>
    </p:spTree>
    <p:extLst>
      <p:ext uri="{BB962C8B-B14F-4D97-AF65-F5344CB8AC3E}">
        <p14:creationId xmlns:p14="http://schemas.microsoft.com/office/powerpoint/2010/main" val="937988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80" y="510903"/>
            <a:ext cx="5808880" cy="349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9080" y="4004018"/>
            <a:ext cx="6025416" cy="1200329"/>
          </a:xfrm>
          <a:prstGeom prst="rect">
            <a:avLst/>
          </a:prstGeom>
          <a:noFill/>
        </p:spPr>
        <p:txBody>
          <a:bodyPr wrap="square" rtlCol="0">
            <a:spAutoFit/>
          </a:bodyPr>
          <a:lstStyle/>
          <a:p>
            <a:r>
              <a:rPr lang="en-US" b="1" dirty="0" err="1"/>
              <a:t>Figure_rarefaction</a:t>
            </a:r>
            <a:r>
              <a:rPr lang="en-US" b="1" dirty="0"/>
              <a:t>: </a:t>
            </a:r>
            <a:r>
              <a:rPr lang="en-US" dirty="0"/>
              <a:t>rarefaction curve for filtered (min 8 </a:t>
            </a:r>
            <a:r>
              <a:rPr lang="en-US" dirty="0" err="1"/>
              <a:t>occurences</a:t>
            </a:r>
            <a:r>
              <a:rPr lang="en-US" dirty="0"/>
              <a:t>) ASVs. Curved black lines represent root samples. Curved red lines represent soil samples. The dashed red line  shows the minimum library size</a:t>
            </a:r>
          </a:p>
        </p:txBody>
      </p:sp>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39" y="720489"/>
            <a:ext cx="5738757" cy="3503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9263488" y="149910"/>
            <a:ext cx="2549587" cy="461665"/>
          </a:xfrm>
          <a:prstGeom prst="rect">
            <a:avLst/>
          </a:prstGeom>
        </p:spPr>
        <p:txBody>
          <a:bodyPr wrap="square">
            <a:spAutoFit/>
          </a:bodyPr>
          <a:lstStyle/>
          <a:p>
            <a:r>
              <a:rPr lang="en-US" sz="1200" dirty="0"/>
              <a:t>R script: 2_Beta_diversity</a:t>
            </a:r>
          </a:p>
          <a:p>
            <a:r>
              <a:rPr lang="en-US" sz="1200" dirty="0"/>
              <a:t>Code chunk: 2.1 - Beta Diversity plots</a:t>
            </a:r>
          </a:p>
        </p:txBody>
      </p:sp>
      <p:sp>
        <p:nvSpPr>
          <p:cNvPr id="8" name="TextBox 7"/>
          <p:cNvSpPr txBox="1"/>
          <p:nvPr/>
        </p:nvSpPr>
        <p:spPr>
          <a:xfrm>
            <a:off x="7882986" y="149910"/>
            <a:ext cx="1266797" cy="461665"/>
          </a:xfrm>
          <a:prstGeom prst="rect">
            <a:avLst/>
          </a:prstGeom>
          <a:noFill/>
        </p:spPr>
        <p:txBody>
          <a:bodyPr wrap="square" rtlCol="0">
            <a:spAutoFit/>
          </a:bodyPr>
          <a:lstStyle/>
          <a:p>
            <a:r>
              <a:rPr lang="en-US" sz="1200" dirty="0"/>
              <a:t>CCS normalization</a:t>
            </a:r>
          </a:p>
        </p:txBody>
      </p:sp>
      <p:sp>
        <p:nvSpPr>
          <p:cNvPr id="9" name="TextBox 8"/>
          <p:cNvSpPr txBox="1"/>
          <p:nvPr/>
        </p:nvSpPr>
        <p:spPr>
          <a:xfrm>
            <a:off x="6195839" y="318555"/>
            <a:ext cx="2114147" cy="276999"/>
          </a:xfrm>
          <a:prstGeom prst="rect">
            <a:avLst/>
          </a:prstGeom>
          <a:noFill/>
        </p:spPr>
        <p:txBody>
          <a:bodyPr wrap="square" rtlCol="0">
            <a:spAutoFit/>
          </a:bodyPr>
          <a:lstStyle/>
          <a:p>
            <a:r>
              <a:rPr lang="en-US" sz="1200" dirty="0"/>
              <a:t>Stress: 0.1521784 (ok) </a:t>
            </a:r>
          </a:p>
        </p:txBody>
      </p:sp>
      <p:sp>
        <p:nvSpPr>
          <p:cNvPr id="2" name="TextBox 1"/>
          <p:cNvSpPr txBox="1"/>
          <p:nvPr/>
        </p:nvSpPr>
        <p:spPr>
          <a:xfrm>
            <a:off x="6873073" y="4604182"/>
            <a:ext cx="4484191" cy="1200329"/>
          </a:xfrm>
          <a:prstGeom prst="rect">
            <a:avLst/>
          </a:prstGeom>
          <a:noFill/>
        </p:spPr>
        <p:txBody>
          <a:bodyPr wrap="square" rtlCol="0">
            <a:spAutoFit/>
          </a:bodyPr>
          <a:lstStyle/>
          <a:p>
            <a:r>
              <a:rPr lang="en-US" b="1" dirty="0" err="1"/>
              <a:t>Figure_Beta_diversity_all_samples</a:t>
            </a:r>
            <a:r>
              <a:rPr lang="en-US" dirty="0"/>
              <a:t> : NMDS plot showing clear clustering by plant species and sample types, and mixed treatment effects</a:t>
            </a:r>
          </a:p>
        </p:txBody>
      </p:sp>
    </p:spTree>
    <p:extLst>
      <p:ext uri="{BB962C8B-B14F-4D97-AF65-F5344CB8AC3E}">
        <p14:creationId xmlns:p14="http://schemas.microsoft.com/office/powerpoint/2010/main" val="22642986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148" r="48229" b="5370"/>
          <a:stretch/>
        </p:blipFill>
        <p:spPr bwMode="auto">
          <a:xfrm>
            <a:off x="0" y="0"/>
            <a:ext cx="9982200" cy="341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3648" r="64479" b="5371"/>
          <a:stretch/>
        </p:blipFill>
        <p:spPr bwMode="auto">
          <a:xfrm>
            <a:off x="0" y="2984359"/>
            <a:ext cx="3939325" cy="380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35001" r="61979" b="14629"/>
          <a:stretch/>
        </p:blipFill>
        <p:spPr bwMode="auto">
          <a:xfrm>
            <a:off x="3493971" y="3249335"/>
            <a:ext cx="3946062" cy="2940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41852" r="61979" b="6852"/>
          <a:stretch/>
        </p:blipFill>
        <p:spPr bwMode="auto">
          <a:xfrm>
            <a:off x="7440033" y="3098874"/>
            <a:ext cx="4073094" cy="309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493971" y="6244126"/>
            <a:ext cx="7652327" cy="646331"/>
          </a:xfrm>
          <a:prstGeom prst="rect">
            <a:avLst/>
          </a:prstGeom>
          <a:noFill/>
        </p:spPr>
        <p:txBody>
          <a:bodyPr wrap="square" rtlCol="0">
            <a:spAutoFit/>
          </a:bodyPr>
          <a:lstStyle/>
          <a:p>
            <a:r>
              <a:rPr lang="en-US" b="1" dirty="0" err="1"/>
              <a:t>Permanova_table</a:t>
            </a:r>
            <a:r>
              <a:rPr lang="en-US" b="1" dirty="0"/>
              <a:t>: </a:t>
            </a:r>
            <a:r>
              <a:rPr lang="en-US" dirty="0"/>
              <a:t>full dataset(a), partitioning root and soil samples (b), partition by sample type and plant species (c)</a:t>
            </a:r>
          </a:p>
        </p:txBody>
      </p:sp>
    </p:spTree>
    <p:extLst>
      <p:ext uri="{BB962C8B-B14F-4D97-AF65-F5344CB8AC3E}">
        <p14:creationId xmlns:p14="http://schemas.microsoft.com/office/powerpoint/2010/main" val="24039271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02047-995E-429A-AD1E-3FFA7043F6E0}"/>
              </a:ext>
            </a:extLst>
          </p:cNvPr>
          <p:cNvSpPr>
            <a:spLocks noGrp="1"/>
          </p:cNvSpPr>
          <p:nvPr>
            <p:ph type="title"/>
          </p:nvPr>
        </p:nvSpPr>
        <p:spPr>
          <a:xfrm>
            <a:off x="351503" y="291384"/>
            <a:ext cx="10515600" cy="873740"/>
          </a:xfrm>
        </p:spPr>
        <p:txBody>
          <a:bodyPr>
            <a:normAutofit/>
          </a:bodyPr>
          <a:lstStyle/>
          <a:p>
            <a:r>
              <a:rPr lang="en-US" sz="4000" b="1" dirty="0"/>
              <a:t>MeJA screening– Phenology (1)</a:t>
            </a:r>
          </a:p>
        </p:txBody>
      </p:sp>
      <p:pic>
        <p:nvPicPr>
          <p:cNvPr id="3" name="Picture 2">
            <a:extLst>
              <a:ext uri="{FF2B5EF4-FFF2-40B4-BE49-F238E27FC236}">
                <a16:creationId xmlns:a16="http://schemas.microsoft.com/office/drawing/2014/main" xmlns="" id="{E6F1CF40-C292-4A7F-9C7A-4265BF19D551}"/>
              </a:ext>
            </a:extLst>
          </p:cNvPr>
          <p:cNvPicPr>
            <a:picLocks noChangeAspect="1"/>
          </p:cNvPicPr>
          <p:nvPr/>
        </p:nvPicPr>
        <p:blipFill>
          <a:blip r:embed="rId2"/>
          <a:stretch>
            <a:fillRect/>
          </a:stretch>
        </p:blipFill>
        <p:spPr>
          <a:xfrm>
            <a:off x="4251675" y="1562121"/>
            <a:ext cx="5715000" cy="4676775"/>
          </a:xfrm>
          <a:prstGeom prst="rect">
            <a:avLst/>
          </a:prstGeom>
        </p:spPr>
      </p:pic>
      <p:pic>
        <p:nvPicPr>
          <p:cNvPr id="4" name="Picture 3">
            <a:extLst>
              <a:ext uri="{FF2B5EF4-FFF2-40B4-BE49-F238E27FC236}">
                <a16:creationId xmlns:a16="http://schemas.microsoft.com/office/drawing/2014/main" xmlns="" id="{7223EC1D-6895-4C53-AE14-5FE9669BC544}"/>
              </a:ext>
            </a:extLst>
          </p:cNvPr>
          <p:cNvPicPr>
            <a:picLocks noChangeAspect="1"/>
          </p:cNvPicPr>
          <p:nvPr/>
        </p:nvPicPr>
        <p:blipFill rotWithShape="1">
          <a:blip r:embed="rId3"/>
          <a:srcRect r="34445"/>
          <a:stretch/>
        </p:blipFill>
        <p:spPr>
          <a:xfrm>
            <a:off x="140886" y="1472252"/>
            <a:ext cx="3850105" cy="4806924"/>
          </a:xfrm>
          <a:prstGeom prst="rect">
            <a:avLst/>
          </a:prstGeom>
        </p:spPr>
      </p:pic>
      <p:sp>
        <p:nvSpPr>
          <p:cNvPr id="5" name="TextBox 4">
            <a:extLst>
              <a:ext uri="{FF2B5EF4-FFF2-40B4-BE49-F238E27FC236}">
                <a16:creationId xmlns:a16="http://schemas.microsoft.com/office/drawing/2014/main" xmlns="" id="{A49B5929-5B2A-46A3-A7E3-2B7C23F70974}"/>
              </a:ext>
            </a:extLst>
          </p:cNvPr>
          <p:cNvSpPr txBox="1"/>
          <p:nvPr/>
        </p:nvSpPr>
        <p:spPr>
          <a:xfrm>
            <a:off x="1753117" y="1102920"/>
            <a:ext cx="877741" cy="369332"/>
          </a:xfrm>
          <a:prstGeom prst="rect">
            <a:avLst/>
          </a:prstGeom>
          <a:noFill/>
        </p:spPr>
        <p:txBody>
          <a:bodyPr wrap="none" rtlCol="0">
            <a:spAutoFit/>
          </a:bodyPr>
          <a:lstStyle/>
          <a:p>
            <a:r>
              <a:rPr lang="es-MX" dirty="0"/>
              <a:t>Control</a:t>
            </a:r>
            <a:endParaRPr lang="nl-NL" dirty="0"/>
          </a:p>
        </p:txBody>
      </p:sp>
      <p:sp>
        <p:nvSpPr>
          <p:cNvPr id="6" name="TextBox 5">
            <a:extLst>
              <a:ext uri="{FF2B5EF4-FFF2-40B4-BE49-F238E27FC236}">
                <a16:creationId xmlns:a16="http://schemas.microsoft.com/office/drawing/2014/main" xmlns="" id="{D322A800-450C-4C74-A3AC-F7A5DC0EBCD6}"/>
              </a:ext>
            </a:extLst>
          </p:cNvPr>
          <p:cNvSpPr txBox="1"/>
          <p:nvPr/>
        </p:nvSpPr>
        <p:spPr>
          <a:xfrm>
            <a:off x="5972191" y="1149675"/>
            <a:ext cx="700063" cy="369332"/>
          </a:xfrm>
          <a:prstGeom prst="rect">
            <a:avLst/>
          </a:prstGeom>
          <a:noFill/>
        </p:spPr>
        <p:txBody>
          <a:bodyPr wrap="none" rtlCol="0">
            <a:spAutoFit/>
          </a:bodyPr>
          <a:lstStyle/>
          <a:p>
            <a:r>
              <a:rPr lang="es-MX" dirty="0"/>
              <a:t>MeJA</a:t>
            </a:r>
            <a:endParaRPr lang="nl-NL" dirty="0"/>
          </a:p>
        </p:txBody>
      </p:sp>
      <p:sp>
        <p:nvSpPr>
          <p:cNvPr id="7" name="TextBox 6">
            <a:extLst>
              <a:ext uri="{FF2B5EF4-FFF2-40B4-BE49-F238E27FC236}">
                <a16:creationId xmlns:a16="http://schemas.microsoft.com/office/drawing/2014/main" xmlns="" id="{5B9B8F57-77D4-4642-BFDA-EE74B152FE32}"/>
              </a:ext>
            </a:extLst>
          </p:cNvPr>
          <p:cNvSpPr txBox="1"/>
          <p:nvPr/>
        </p:nvSpPr>
        <p:spPr>
          <a:xfrm>
            <a:off x="8447573" y="293747"/>
            <a:ext cx="3038204" cy="923330"/>
          </a:xfrm>
          <a:prstGeom prst="rect">
            <a:avLst/>
          </a:prstGeom>
          <a:noFill/>
        </p:spPr>
        <p:txBody>
          <a:bodyPr wrap="none" rtlCol="0">
            <a:spAutoFit/>
          </a:bodyPr>
          <a:lstStyle/>
          <a:p>
            <a:r>
              <a:rPr lang="en-US" dirty="0"/>
              <a:t>10 Brassicaceae species tested</a:t>
            </a:r>
          </a:p>
          <a:p>
            <a:r>
              <a:rPr lang="en-US" dirty="0"/>
              <a:t>Same dipping protocol </a:t>
            </a:r>
          </a:p>
          <a:p>
            <a:r>
              <a:rPr lang="en-US" dirty="0"/>
              <a:t>6 reps/species </a:t>
            </a:r>
          </a:p>
        </p:txBody>
      </p:sp>
      <p:sp>
        <p:nvSpPr>
          <p:cNvPr id="9" name="TextBox 8">
            <a:extLst>
              <a:ext uri="{FF2B5EF4-FFF2-40B4-BE49-F238E27FC236}">
                <a16:creationId xmlns:a16="http://schemas.microsoft.com/office/drawing/2014/main" xmlns="" id="{627BE36F-B71E-4E3F-9D57-E65E66C7DB8D}"/>
              </a:ext>
            </a:extLst>
          </p:cNvPr>
          <p:cNvSpPr txBox="1"/>
          <p:nvPr/>
        </p:nvSpPr>
        <p:spPr>
          <a:xfrm>
            <a:off x="9322676" y="5956010"/>
            <a:ext cx="2588529" cy="646331"/>
          </a:xfrm>
          <a:prstGeom prst="rect">
            <a:avLst/>
          </a:prstGeom>
          <a:noFill/>
        </p:spPr>
        <p:txBody>
          <a:bodyPr wrap="none" rtlCol="0">
            <a:spAutoFit/>
          </a:bodyPr>
          <a:lstStyle/>
          <a:p>
            <a:r>
              <a:rPr lang="en-US" dirty="0">
                <a:hlinkClick r:id="rId4"/>
              </a:rPr>
              <a:t>Raw Data: rounds 1 and 2</a:t>
            </a:r>
            <a:br>
              <a:rPr lang="en-US" dirty="0">
                <a:hlinkClick r:id="rId4"/>
              </a:rPr>
            </a:br>
            <a:r>
              <a:rPr lang="en-US" dirty="0"/>
              <a:t>“</a:t>
            </a:r>
            <a:r>
              <a:rPr lang="en-US" dirty="0" err="1"/>
              <a:t>Phenology_raw</a:t>
            </a:r>
            <a:r>
              <a:rPr lang="en-US"/>
              <a:t>” </a:t>
            </a:r>
            <a:r>
              <a:rPr lang="en-US" dirty="0"/>
              <a:t>tab</a:t>
            </a:r>
          </a:p>
        </p:txBody>
      </p:sp>
      <p:sp>
        <p:nvSpPr>
          <p:cNvPr id="8" name="TextBox 7">
            <a:extLst>
              <a:ext uri="{FF2B5EF4-FFF2-40B4-BE49-F238E27FC236}">
                <a16:creationId xmlns:a16="http://schemas.microsoft.com/office/drawing/2014/main" xmlns="" id="{F88047AB-63E4-4F5F-910B-1EB8E96254F8}"/>
              </a:ext>
            </a:extLst>
          </p:cNvPr>
          <p:cNvSpPr txBox="1"/>
          <p:nvPr/>
        </p:nvSpPr>
        <p:spPr>
          <a:xfrm>
            <a:off x="2324100" y="6515100"/>
            <a:ext cx="3486724" cy="369332"/>
          </a:xfrm>
          <a:prstGeom prst="rect">
            <a:avLst/>
          </a:prstGeom>
          <a:noFill/>
        </p:spPr>
        <p:txBody>
          <a:bodyPr wrap="none" rtlCol="0">
            <a:spAutoFit/>
          </a:bodyPr>
          <a:lstStyle/>
          <a:p>
            <a:r>
              <a:rPr lang="en-US" dirty="0">
                <a:solidFill>
                  <a:srgbClr val="FF0000"/>
                </a:solidFill>
                <a:highlight>
                  <a:srgbClr val="FFFF00"/>
                </a:highlight>
              </a:rPr>
              <a:t>How is it best to organize R scripts?</a:t>
            </a:r>
          </a:p>
        </p:txBody>
      </p:sp>
    </p:spTree>
    <p:extLst>
      <p:ext uri="{BB962C8B-B14F-4D97-AF65-F5344CB8AC3E}">
        <p14:creationId xmlns:p14="http://schemas.microsoft.com/office/powerpoint/2010/main" val="2438624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8366" r="41518" b="2529"/>
          <a:stretch/>
        </p:blipFill>
        <p:spPr bwMode="auto">
          <a:xfrm>
            <a:off x="0" y="0"/>
            <a:ext cx="1210389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1061" y="4686300"/>
            <a:ext cx="10857652" cy="369332"/>
          </a:xfrm>
          <a:prstGeom prst="rect">
            <a:avLst/>
          </a:prstGeom>
          <a:noFill/>
        </p:spPr>
        <p:txBody>
          <a:bodyPr wrap="none" rtlCol="0">
            <a:spAutoFit/>
          </a:bodyPr>
          <a:lstStyle/>
          <a:p>
            <a:r>
              <a:rPr lang="en-US" b="1" dirty="0" err="1"/>
              <a:t>Pairwise_permanova_table</a:t>
            </a:r>
            <a:r>
              <a:rPr lang="en-US" b="1" dirty="0"/>
              <a:t>: </a:t>
            </a:r>
            <a:r>
              <a:rPr lang="en-US" dirty="0"/>
              <a:t>pairwise comparisons of the 4 different </a:t>
            </a:r>
            <a:r>
              <a:rPr lang="en-US" dirty="0" err="1"/>
              <a:t>MeJA</a:t>
            </a:r>
            <a:r>
              <a:rPr lang="en-US" dirty="0"/>
              <a:t> treatments across the 4 data partitions.</a:t>
            </a:r>
          </a:p>
        </p:txBody>
      </p:sp>
    </p:spTree>
    <p:extLst>
      <p:ext uri="{BB962C8B-B14F-4D97-AF65-F5344CB8AC3E}">
        <p14:creationId xmlns:p14="http://schemas.microsoft.com/office/powerpoint/2010/main" val="2319056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52" y="3447697"/>
            <a:ext cx="3106448" cy="224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7787" y="5695978"/>
            <a:ext cx="9012687" cy="1077218"/>
          </a:xfrm>
          <a:prstGeom prst="rect">
            <a:avLst/>
          </a:prstGeom>
        </p:spPr>
        <p:txBody>
          <a:bodyPr wrap="square">
            <a:spAutoFit/>
          </a:bodyPr>
          <a:lstStyle/>
          <a:p>
            <a:r>
              <a:rPr lang="en-US" sz="1600" b="1" dirty="0" err="1"/>
              <a:t>Figure_beta_div_neutral</a:t>
            </a:r>
            <a:r>
              <a:rPr lang="en-US" sz="1600" b="1" dirty="0"/>
              <a:t>:</a:t>
            </a:r>
            <a:r>
              <a:rPr lang="en-US" sz="1600" dirty="0"/>
              <a:t> NMDS of </a:t>
            </a:r>
            <a:r>
              <a:rPr lang="en-US" sz="1600" dirty="0" err="1"/>
              <a:t>MeJA</a:t>
            </a:r>
            <a:r>
              <a:rPr lang="en-US" sz="1600" dirty="0"/>
              <a:t> effects on the full community of  B. </a:t>
            </a:r>
            <a:r>
              <a:rPr lang="en-US" sz="1600" dirty="0" err="1"/>
              <a:t>oleraceae</a:t>
            </a:r>
            <a:r>
              <a:rPr lang="en-US" sz="1600" dirty="0"/>
              <a:t> and A. thaliana soil samples (a), fit of the 4 neutral models in both data partitions, defining in teal </a:t>
            </a:r>
            <a:r>
              <a:rPr lang="en-US" sz="1600" dirty="0" err="1"/>
              <a:t>colour</a:t>
            </a:r>
            <a:r>
              <a:rPr lang="en-US" sz="1600" dirty="0"/>
              <a:t> the ASVs that </a:t>
            </a:r>
            <a:r>
              <a:rPr lang="en-US" sz="1600" dirty="0" err="1"/>
              <a:t>accur</a:t>
            </a:r>
            <a:r>
              <a:rPr lang="en-US" sz="1600" dirty="0"/>
              <a:t> above the expectation of a neutral dispersal model (b), NMDS of </a:t>
            </a:r>
            <a:r>
              <a:rPr lang="en-US" sz="1600" dirty="0" err="1"/>
              <a:t>MeJA</a:t>
            </a:r>
            <a:r>
              <a:rPr lang="en-US" sz="1600" dirty="0"/>
              <a:t> effects on the above-</a:t>
            </a:r>
            <a:r>
              <a:rPr lang="en-US" sz="1600" dirty="0" err="1"/>
              <a:t>expeted</a:t>
            </a:r>
            <a:r>
              <a:rPr lang="en-US" sz="1600" dirty="0"/>
              <a:t> taxa subsets of  B. </a:t>
            </a:r>
            <a:r>
              <a:rPr lang="en-US" sz="1600" dirty="0" err="1"/>
              <a:t>oleraceae</a:t>
            </a:r>
            <a:r>
              <a:rPr lang="en-US" sz="1600" dirty="0"/>
              <a:t> and A. thaliana soil samples </a:t>
            </a:r>
          </a:p>
        </p:txBody>
      </p:sp>
      <p:pic>
        <p:nvPicPr>
          <p:cNvPr id="17"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866" r="19512"/>
          <a:stretch/>
        </p:blipFill>
        <p:spPr bwMode="auto">
          <a:xfrm>
            <a:off x="8099241" y="156442"/>
            <a:ext cx="3548400" cy="323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8467776" y="164117"/>
            <a:ext cx="2474269" cy="369332"/>
          </a:xfrm>
          <a:prstGeom prst="rect">
            <a:avLst/>
          </a:prstGeom>
        </p:spPr>
        <p:txBody>
          <a:bodyPr wrap="square">
            <a:spAutoFit/>
          </a:bodyPr>
          <a:lstStyle/>
          <a:p>
            <a:r>
              <a:rPr lang="en-US" sz="900" dirty="0"/>
              <a:t>NMDS Stress = </a:t>
            </a:r>
            <a:r>
              <a:rPr lang="en-US" sz="900" dirty="0" smtClean="0"/>
              <a:t>0.0584</a:t>
            </a:r>
          </a:p>
          <a:p>
            <a:r>
              <a:rPr lang="en-US" sz="900" dirty="0" smtClean="0"/>
              <a:t>Beta dispersion p = 0.890</a:t>
            </a:r>
            <a:endParaRPr lang="en-US" sz="900" dirty="0"/>
          </a:p>
        </p:txBody>
      </p:sp>
      <p:sp>
        <p:nvSpPr>
          <p:cNvPr id="21" name="TextBox 20"/>
          <p:cNvSpPr txBox="1"/>
          <p:nvPr/>
        </p:nvSpPr>
        <p:spPr>
          <a:xfrm rot="16200000">
            <a:off x="-840401" y="1161811"/>
            <a:ext cx="2294950" cy="338554"/>
          </a:xfrm>
          <a:prstGeom prst="rect">
            <a:avLst/>
          </a:prstGeom>
          <a:noFill/>
        </p:spPr>
        <p:txBody>
          <a:bodyPr wrap="square" rtlCol="0">
            <a:spAutoFit/>
          </a:bodyPr>
          <a:lstStyle/>
          <a:p>
            <a:r>
              <a:rPr lang="en-US" sz="1600" dirty="0"/>
              <a:t>All </a:t>
            </a:r>
            <a:r>
              <a:rPr lang="en-US" sz="1600" dirty="0" err="1"/>
              <a:t>BO_soil</a:t>
            </a:r>
            <a:r>
              <a:rPr lang="en-US" sz="1600" dirty="0"/>
              <a:t> OTUs</a:t>
            </a:r>
          </a:p>
        </p:txBody>
      </p:sp>
      <p:grpSp>
        <p:nvGrpSpPr>
          <p:cNvPr id="24" name="Group 23"/>
          <p:cNvGrpSpPr/>
          <p:nvPr/>
        </p:nvGrpSpPr>
        <p:grpSpPr>
          <a:xfrm>
            <a:off x="4164619" y="-1053"/>
            <a:ext cx="3235646" cy="3107190"/>
            <a:chOff x="3840163" y="3039610"/>
            <a:chExt cx="2558521" cy="2523241"/>
          </a:xfrm>
        </p:grpSpPr>
        <p:pic>
          <p:nvPicPr>
            <p:cNvPr id="25"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5" r="28361"/>
            <a:stretch/>
          </p:blipFill>
          <p:spPr bwMode="auto">
            <a:xfrm>
              <a:off x="5068178" y="4305660"/>
              <a:ext cx="1227667"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19" r="27727"/>
            <a:stretch/>
          </p:blipFill>
          <p:spPr bwMode="auto">
            <a:xfrm>
              <a:off x="3840163" y="304723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14" r="28232"/>
            <a:stretch/>
          </p:blipFill>
          <p:spPr bwMode="auto">
            <a:xfrm>
              <a:off x="3840163" y="4296801"/>
              <a:ext cx="1236662" cy="126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48" r="27798"/>
            <a:stretch/>
          </p:blipFill>
          <p:spPr bwMode="auto">
            <a:xfrm>
              <a:off x="5077619" y="303961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3117" t="37804" r="1419" b="43659"/>
            <a:stretch/>
          </p:blipFill>
          <p:spPr bwMode="auto">
            <a:xfrm>
              <a:off x="5957359" y="3953510"/>
              <a:ext cx="441325" cy="23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643" t="36885" b="43984"/>
            <a:stretch/>
          </p:blipFill>
          <p:spPr bwMode="auto">
            <a:xfrm>
              <a:off x="5924550" y="5210180"/>
              <a:ext cx="474134" cy="24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3411" t="37033" r="1601" b="44025"/>
            <a:stretch/>
          </p:blipFill>
          <p:spPr bwMode="auto">
            <a:xfrm>
              <a:off x="4661535" y="3955737"/>
              <a:ext cx="433069"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3587" t="36658" b="43405"/>
            <a:stretch/>
          </p:blipFill>
          <p:spPr bwMode="auto">
            <a:xfrm>
              <a:off x="4647564" y="5199064"/>
              <a:ext cx="461009" cy="25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80640" t="34670" b="38951"/>
          <a:stretch/>
        </p:blipFill>
        <p:spPr bwMode="auto">
          <a:xfrm>
            <a:off x="8490512" y="2358701"/>
            <a:ext cx="756207" cy="7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45114" y="-1053"/>
            <a:ext cx="396262" cy="369332"/>
          </a:xfrm>
          <a:prstGeom prst="rect">
            <a:avLst/>
          </a:prstGeom>
          <a:noFill/>
        </p:spPr>
        <p:txBody>
          <a:bodyPr wrap="none" rtlCol="0">
            <a:spAutoFit/>
          </a:bodyPr>
          <a:lstStyle/>
          <a:p>
            <a:r>
              <a:rPr lang="en-US" b="1" dirty="0"/>
              <a:t>A)</a:t>
            </a:r>
          </a:p>
        </p:txBody>
      </p:sp>
      <p:sp>
        <p:nvSpPr>
          <p:cNvPr id="37" name="TextBox 36"/>
          <p:cNvSpPr txBox="1"/>
          <p:nvPr/>
        </p:nvSpPr>
        <p:spPr>
          <a:xfrm>
            <a:off x="3740525" y="-20549"/>
            <a:ext cx="394660" cy="369332"/>
          </a:xfrm>
          <a:prstGeom prst="rect">
            <a:avLst/>
          </a:prstGeom>
          <a:noFill/>
        </p:spPr>
        <p:txBody>
          <a:bodyPr wrap="none" rtlCol="0">
            <a:spAutoFit/>
          </a:bodyPr>
          <a:lstStyle/>
          <a:p>
            <a:r>
              <a:rPr lang="en-US" b="1" dirty="0"/>
              <a:t>B</a:t>
            </a:r>
            <a:r>
              <a:rPr lang="en-US" dirty="0"/>
              <a:t>)</a:t>
            </a:r>
          </a:p>
        </p:txBody>
      </p:sp>
      <p:sp>
        <p:nvSpPr>
          <p:cNvPr id="38" name="TextBox 37"/>
          <p:cNvSpPr txBox="1"/>
          <p:nvPr/>
        </p:nvSpPr>
        <p:spPr>
          <a:xfrm>
            <a:off x="7722215" y="-28224"/>
            <a:ext cx="377026" cy="369332"/>
          </a:xfrm>
          <a:prstGeom prst="rect">
            <a:avLst/>
          </a:prstGeom>
          <a:noFill/>
        </p:spPr>
        <p:txBody>
          <a:bodyPr wrap="none" rtlCol="0">
            <a:spAutoFit/>
          </a:bodyPr>
          <a:lstStyle/>
          <a:p>
            <a:r>
              <a:rPr lang="en-US" b="1" dirty="0"/>
              <a:t>C</a:t>
            </a:r>
            <a:r>
              <a:rPr lang="en-US" dirty="0"/>
              <a:t>)</a:t>
            </a:r>
          </a:p>
        </p:txBody>
      </p:sp>
      <p:sp>
        <p:nvSpPr>
          <p:cNvPr id="42" name="TextBox 41"/>
          <p:cNvSpPr txBox="1"/>
          <p:nvPr/>
        </p:nvSpPr>
        <p:spPr>
          <a:xfrm>
            <a:off x="2972226" y="5667905"/>
            <a:ext cx="2908300" cy="369332"/>
          </a:xfrm>
          <a:prstGeom prst="rect">
            <a:avLst/>
          </a:prstGeom>
          <a:noFill/>
        </p:spPr>
        <p:txBody>
          <a:bodyPr wrap="square" rtlCol="0">
            <a:spAutoFit/>
          </a:bodyPr>
          <a:lstStyle/>
          <a:p>
            <a:endParaRPr lang="en-US" dirty="0"/>
          </a:p>
        </p:txBody>
      </p:sp>
      <p:sp>
        <p:nvSpPr>
          <p:cNvPr id="43" name="TextBox 42"/>
          <p:cNvSpPr txBox="1"/>
          <p:nvPr/>
        </p:nvSpPr>
        <p:spPr>
          <a:xfrm rot="16200000">
            <a:off x="-785923" y="4227425"/>
            <a:ext cx="2294950" cy="338554"/>
          </a:xfrm>
          <a:prstGeom prst="rect">
            <a:avLst/>
          </a:prstGeom>
          <a:noFill/>
        </p:spPr>
        <p:txBody>
          <a:bodyPr wrap="square" rtlCol="0">
            <a:spAutoFit/>
          </a:bodyPr>
          <a:lstStyle/>
          <a:p>
            <a:r>
              <a:rPr lang="en-US" sz="1600" dirty="0"/>
              <a:t>All AT soil OTUs</a:t>
            </a:r>
          </a:p>
        </p:txBody>
      </p:sp>
      <p:pic>
        <p:nvPicPr>
          <p:cNvPr id="46"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35133"/>
          <a:stretch/>
        </p:blipFill>
        <p:spPr bwMode="auto">
          <a:xfrm>
            <a:off x="4247183" y="3243468"/>
            <a:ext cx="1476957"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35310"/>
          <a:stretch/>
        </p:blipFill>
        <p:spPr bwMode="auto">
          <a:xfrm>
            <a:off x="5751054" y="4505001"/>
            <a:ext cx="1472920"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33655"/>
          <a:stretch/>
        </p:blipFill>
        <p:spPr bwMode="auto">
          <a:xfrm>
            <a:off x="4306059" y="4488641"/>
            <a:ext cx="1510595"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35310"/>
          <a:stretch/>
        </p:blipFill>
        <p:spPr bwMode="auto">
          <a:xfrm>
            <a:off x="5751055" y="3276351"/>
            <a:ext cx="1472918"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9"/>
          <p:cNvPicPr>
            <a:picLocks noChangeAspect="1" noChangeArrowheads="1"/>
          </p:cNvPicPr>
          <p:nvPr/>
        </p:nvPicPr>
        <p:blipFill rotWithShape="1">
          <a:blip r:embed="rId12">
            <a:extLst>
              <a:ext uri="{28A0092B-C50C-407E-A947-70E740481C1C}">
                <a14:useLocalDpi xmlns:a14="http://schemas.microsoft.com/office/drawing/2010/main" val="0"/>
              </a:ext>
            </a:extLst>
          </a:blip>
          <a:srcRect r="25922"/>
          <a:stretch/>
        </p:blipFill>
        <p:spPr bwMode="auto">
          <a:xfrm>
            <a:off x="8391576" y="3389148"/>
            <a:ext cx="2429197" cy="300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9"/>
          <p:cNvPicPr>
            <a:picLocks noChangeAspect="1" noChangeArrowheads="1"/>
          </p:cNvPicPr>
          <p:nvPr/>
        </p:nvPicPr>
        <p:blipFill rotWithShape="1">
          <a:blip r:embed="rId12">
            <a:extLst>
              <a:ext uri="{28A0092B-C50C-407E-A947-70E740481C1C}">
                <a14:useLocalDpi xmlns:a14="http://schemas.microsoft.com/office/drawing/2010/main" val="0"/>
              </a:ext>
            </a:extLst>
          </a:blip>
          <a:srcRect l="74955" t="30737" b="38525"/>
          <a:stretch/>
        </p:blipFill>
        <p:spPr bwMode="auto">
          <a:xfrm>
            <a:off x="10049933" y="5321961"/>
            <a:ext cx="665347" cy="748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0049933" y="3473372"/>
            <a:ext cx="1566454" cy="400110"/>
          </a:xfrm>
          <a:prstGeom prst="rect">
            <a:avLst/>
          </a:prstGeom>
          <a:noFill/>
        </p:spPr>
        <p:txBody>
          <a:bodyPr wrap="none" rtlCol="0">
            <a:spAutoFit/>
          </a:bodyPr>
          <a:lstStyle/>
          <a:p>
            <a:r>
              <a:rPr lang="en-US" sz="1000" dirty="0" smtClean="0"/>
              <a:t>NMDS Stress </a:t>
            </a:r>
            <a:r>
              <a:rPr lang="en-US" sz="1000" dirty="0"/>
              <a:t>= </a:t>
            </a:r>
            <a:r>
              <a:rPr lang="en-US" sz="1000" dirty="0" smtClean="0"/>
              <a:t>0.0613</a:t>
            </a:r>
          </a:p>
          <a:p>
            <a:r>
              <a:rPr lang="en-US" sz="1000" dirty="0"/>
              <a:t>Beta dispersion p = </a:t>
            </a:r>
            <a:r>
              <a:rPr lang="en-US" sz="1000" dirty="0" smtClean="0"/>
              <a:t>0.2060</a:t>
            </a:r>
            <a:endParaRPr lang="en-US" sz="1000" dirty="0"/>
          </a:p>
        </p:txBody>
      </p:sp>
      <p:sp>
        <p:nvSpPr>
          <p:cNvPr id="44" name="Rectangle 43"/>
          <p:cNvSpPr/>
          <p:nvPr/>
        </p:nvSpPr>
        <p:spPr>
          <a:xfrm>
            <a:off x="1990746" y="3411217"/>
            <a:ext cx="2474269" cy="369332"/>
          </a:xfrm>
          <a:prstGeom prst="rect">
            <a:avLst/>
          </a:prstGeom>
        </p:spPr>
        <p:txBody>
          <a:bodyPr wrap="square">
            <a:spAutoFit/>
          </a:bodyPr>
          <a:lstStyle/>
          <a:p>
            <a:r>
              <a:rPr lang="en-US" sz="900" dirty="0"/>
              <a:t>NMDS Stress = </a:t>
            </a:r>
            <a:r>
              <a:rPr lang="en-US" sz="900" dirty="0" smtClean="0"/>
              <a:t>0.1471</a:t>
            </a:r>
          </a:p>
          <a:p>
            <a:r>
              <a:rPr lang="en-US" sz="900" dirty="0" smtClean="0"/>
              <a:t>Beta dispersion p = 0.2816</a:t>
            </a:r>
            <a:endParaRPr lang="en-US" sz="900" dirty="0"/>
          </a:p>
        </p:txBody>
      </p:sp>
      <p:graphicFrame>
        <p:nvGraphicFramePr>
          <p:cNvPr id="2" name="Table 1"/>
          <p:cNvGraphicFramePr>
            <a:graphicFrameLocks noGrp="1"/>
          </p:cNvGraphicFramePr>
          <p:nvPr>
            <p:extLst>
              <p:ext uri="{D42A27DB-BD31-4B8C-83A1-F6EECF244321}">
                <p14:modId xmlns:p14="http://schemas.microsoft.com/office/powerpoint/2010/main" val="3666942131"/>
              </p:ext>
            </p:extLst>
          </p:nvPr>
        </p:nvGraphicFramePr>
        <p:xfrm>
          <a:off x="2230029" y="5023659"/>
          <a:ext cx="1822075" cy="594360"/>
        </p:xfrm>
        <a:graphic>
          <a:graphicData uri="http://schemas.openxmlformats.org/drawingml/2006/table">
            <a:tbl>
              <a:tblPr firstRow="1" bandRow="1">
                <a:tableStyleId>{073A0DAA-6AF3-43AB-8588-CEC1D06C72B9}</a:tableStyleId>
              </a:tblPr>
              <a:tblGrid>
                <a:gridCol w="450475"/>
                <a:gridCol w="474133"/>
                <a:gridCol w="448734"/>
                <a:gridCol w="448733"/>
              </a:tblGrid>
              <a:tr h="0">
                <a:tc>
                  <a:txBody>
                    <a:bodyPr/>
                    <a:lstStyle/>
                    <a:p>
                      <a:pPr algn="ctr"/>
                      <a:endParaRPr lang="en-US" sz="700" dirty="0"/>
                    </a:p>
                  </a:txBody>
                  <a:tcPr anchor="ctr"/>
                </a:tc>
                <a:tc>
                  <a:txBody>
                    <a:bodyPr/>
                    <a:lstStyle/>
                    <a:p>
                      <a:pPr algn="ctr"/>
                      <a:r>
                        <a:rPr lang="en-US" sz="700" dirty="0" smtClean="0"/>
                        <a:t>P value</a:t>
                      </a:r>
                      <a:endParaRPr lang="en-US" sz="700" dirty="0"/>
                    </a:p>
                  </a:txBody>
                  <a:tcPr anchor="ctr"/>
                </a:tc>
                <a:tc>
                  <a:txBody>
                    <a:bodyPr/>
                    <a:lstStyle/>
                    <a:p>
                      <a:pPr algn="ctr"/>
                      <a:r>
                        <a:rPr lang="en-US" sz="700" dirty="0" smtClean="0"/>
                        <a:t>R2</a:t>
                      </a:r>
                      <a:endParaRPr lang="en-US" sz="700" dirty="0"/>
                    </a:p>
                  </a:txBody>
                  <a:tcPr anchor="ctr"/>
                </a:tc>
                <a:tc>
                  <a:txBody>
                    <a:bodyPr/>
                    <a:lstStyle/>
                    <a:p>
                      <a:pPr algn="ctr"/>
                      <a:r>
                        <a:rPr lang="en-US" sz="700" dirty="0" smtClean="0"/>
                        <a:t>F</a:t>
                      </a:r>
                      <a:r>
                        <a:rPr lang="en-US" sz="700" baseline="0" dirty="0" smtClean="0"/>
                        <a:t> value</a:t>
                      </a:r>
                      <a:endParaRPr lang="en-US" sz="700" dirty="0"/>
                    </a:p>
                  </a:txBody>
                  <a:tcPr anchor="ctr"/>
                </a:tc>
              </a:tr>
              <a:tr h="0">
                <a:tc>
                  <a:txBody>
                    <a:bodyPr/>
                    <a:lstStyle/>
                    <a:p>
                      <a:pPr algn="ctr"/>
                      <a:r>
                        <a:rPr lang="en-US" sz="700" dirty="0" err="1" smtClean="0"/>
                        <a:t>MeJA</a:t>
                      </a:r>
                      <a:endParaRPr lang="en-US" sz="700" dirty="0"/>
                    </a:p>
                  </a:txBody>
                  <a:tcPr anchor="ctr"/>
                </a:tc>
                <a:tc>
                  <a:txBody>
                    <a:bodyPr/>
                    <a:lstStyle/>
                    <a:p>
                      <a:pPr algn="ctr"/>
                      <a:r>
                        <a:rPr lang="en-US" sz="700" dirty="0" smtClean="0"/>
                        <a:t>0.0068</a:t>
                      </a:r>
                      <a:endParaRPr lang="en-US" sz="700" dirty="0"/>
                    </a:p>
                  </a:txBody>
                  <a:tcPr anchor="ctr"/>
                </a:tc>
                <a:tc>
                  <a:txBody>
                    <a:bodyPr/>
                    <a:lstStyle/>
                    <a:p>
                      <a:pPr algn="ctr"/>
                      <a:r>
                        <a:rPr lang="en-US" sz="700" dirty="0" smtClean="0"/>
                        <a:t>0.1416</a:t>
                      </a:r>
                      <a:endParaRPr lang="en-US" sz="700" dirty="0"/>
                    </a:p>
                  </a:txBody>
                  <a:tcPr anchor="ctr"/>
                </a:tc>
                <a:tc>
                  <a:txBody>
                    <a:bodyPr/>
                    <a:lstStyle/>
                    <a:p>
                      <a:pPr algn="ctr"/>
                      <a:r>
                        <a:rPr lang="en-US" sz="700" dirty="0" smtClean="0"/>
                        <a:t>1.1673</a:t>
                      </a:r>
                      <a:endParaRPr lang="en-US" sz="700" dirty="0"/>
                    </a:p>
                  </a:txBody>
                  <a:tcPr anchor="ctr"/>
                </a:tc>
              </a:tr>
              <a:tr h="0">
                <a:tc>
                  <a:txBody>
                    <a:bodyPr/>
                    <a:lstStyle/>
                    <a:p>
                      <a:pPr algn="ctr"/>
                      <a:r>
                        <a:rPr lang="en-US" sz="700" dirty="0" smtClean="0"/>
                        <a:t>Block</a:t>
                      </a:r>
                      <a:endParaRPr lang="en-US" sz="700" dirty="0"/>
                    </a:p>
                  </a:txBody>
                  <a:tcPr anchor="ctr"/>
                </a:tc>
                <a:tc>
                  <a:txBody>
                    <a:bodyPr/>
                    <a:lstStyle/>
                    <a:p>
                      <a:pPr algn="ctr"/>
                      <a:r>
                        <a:rPr lang="en-US" sz="700" dirty="0" smtClean="0"/>
                        <a:t>0.0068</a:t>
                      </a:r>
                      <a:endParaRPr lang="en-US" sz="700" dirty="0"/>
                    </a:p>
                  </a:txBody>
                  <a:tcPr anchor="ctr"/>
                </a:tc>
                <a:tc>
                  <a:txBody>
                    <a:bodyPr/>
                    <a:lstStyle/>
                    <a:p>
                      <a:pPr algn="ctr"/>
                      <a:r>
                        <a:rPr lang="en-US" sz="700" dirty="0" smtClean="0"/>
                        <a:t>0.2516</a:t>
                      </a:r>
                      <a:endParaRPr lang="en-US" sz="700" dirty="0"/>
                    </a:p>
                  </a:txBody>
                  <a:tcPr anchor="ctr"/>
                </a:tc>
                <a:tc>
                  <a:txBody>
                    <a:bodyPr/>
                    <a:lstStyle/>
                    <a:p>
                      <a:pPr algn="ctr"/>
                      <a:r>
                        <a:rPr lang="en-US" sz="700" dirty="0" smtClean="0"/>
                        <a:t>1.2443</a:t>
                      </a:r>
                      <a:endParaRPr lang="en-US" sz="700" dirty="0"/>
                    </a:p>
                  </a:txBody>
                  <a:tcPr anchor="ctr"/>
                </a:tc>
              </a:tr>
            </a:tbl>
          </a:graphicData>
        </a:graphic>
      </p:graphicFrame>
      <p:pic>
        <p:nvPicPr>
          <p:cNvPr id="102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829" y="227726"/>
            <a:ext cx="2610238" cy="1884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38"/>
          <p:cNvSpPr/>
          <p:nvPr/>
        </p:nvSpPr>
        <p:spPr>
          <a:xfrm>
            <a:off x="2087442" y="325114"/>
            <a:ext cx="2474269" cy="369332"/>
          </a:xfrm>
          <a:prstGeom prst="rect">
            <a:avLst/>
          </a:prstGeom>
        </p:spPr>
        <p:txBody>
          <a:bodyPr wrap="square">
            <a:spAutoFit/>
          </a:bodyPr>
          <a:lstStyle/>
          <a:p>
            <a:r>
              <a:rPr lang="en-US" sz="900" dirty="0"/>
              <a:t>NMDS Stress = </a:t>
            </a:r>
            <a:r>
              <a:rPr lang="en-US" sz="900" dirty="0" smtClean="0"/>
              <a:t>0.1699</a:t>
            </a:r>
          </a:p>
          <a:p>
            <a:r>
              <a:rPr lang="en-US" sz="900" dirty="0" smtClean="0"/>
              <a:t>Beta dispersion p = 0.1252</a:t>
            </a:r>
            <a:endParaRPr lang="en-US" sz="900" dirty="0"/>
          </a:p>
        </p:txBody>
      </p:sp>
      <p:graphicFrame>
        <p:nvGraphicFramePr>
          <p:cNvPr id="45" name="Table 44"/>
          <p:cNvGraphicFramePr>
            <a:graphicFrameLocks noGrp="1"/>
          </p:cNvGraphicFramePr>
          <p:nvPr>
            <p:extLst>
              <p:ext uri="{D42A27DB-BD31-4B8C-83A1-F6EECF244321}">
                <p14:modId xmlns:p14="http://schemas.microsoft.com/office/powerpoint/2010/main" val="4262579996"/>
              </p:ext>
            </p:extLst>
          </p:nvPr>
        </p:nvGraphicFramePr>
        <p:xfrm>
          <a:off x="2265669" y="1541861"/>
          <a:ext cx="1822075" cy="594360"/>
        </p:xfrm>
        <a:graphic>
          <a:graphicData uri="http://schemas.openxmlformats.org/drawingml/2006/table">
            <a:tbl>
              <a:tblPr firstRow="1" bandRow="1">
                <a:tableStyleId>{073A0DAA-6AF3-43AB-8588-CEC1D06C72B9}</a:tableStyleId>
              </a:tblPr>
              <a:tblGrid>
                <a:gridCol w="450475"/>
                <a:gridCol w="474133"/>
                <a:gridCol w="448734"/>
                <a:gridCol w="448733"/>
              </a:tblGrid>
              <a:tr h="0">
                <a:tc>
                  <a:txBody>
                    <a:bodyPr/>
                    <a:lstStyle/>
                    <a:p>
                      <a:pPr algn="ctr"/>
                      <a:endParaRPr lang="en-US" sz="700" dirty="0"/>
                    </a:p>
                  </a:txBody>
                  <a:tcPr anchor="ctr"/>
                </a:tc>
                <a:tc>
                  <a:txBody>
                    <a:bodyPr/>
                    <a:lstStyle/>
                    <a:p>
                      <a:pPr algn="ctr"/>
                      <a:r>
                        <a:rPr lang="en-US" sz="700" dirty="0" smtClean="0"/>
                        <a:t>P value</a:t>
                      </a:r>
                      <a:endParaRPr lang="en-US" sz="700" dirty="0"/>
                    </a:p>
                  </a:txBody>
                  <a:tcPr anchor="ctr"/>
                </a:tc>
                <a:tc>
                  <a:txBody>
                    <a:bodyPr/>
                    <a:lstStyle/>
                    <a:p>
                      <a:pPr algn="ctr"/>
                      <a:r>
                        <a:rPr lang="en-US" sz="700" dirty="0" smtClean="0"/>
                        <a:t>R2</a:t>
                      </a:r>
                      <a:endParaRPr lang="en-US" sz="700" dirty="0"/>
                    </a:p>
                  </a:txBody>
                  <a:tcPr anchor="ctr"/>
                </a:tc>
                <a:tc>
                  <a:txBody>
                    <a:bodyPr/>
                    <a:lstStyle/>
                    <a:p>
                      <a:pPr algn="ctr"/>
                      <a:r>
                        <a:rPr lang="en-US" sz="700" dirty="0" smtClean="0"/>
                        <a:t>F</a:t>
                      </a:r>
                      <a:r>
                        <a:rPr lang="en-US" sz="700" baseline="0" dirty="0" smtClean="0"/>
                        <a:t> value</a:t>
                      </a:r>
                      <a:endParaRPr lang="en-US" sz="700" dirty="0"/>
                    </a:p>
                  </a:txBody>
                  <a:tcPr anchor="ctr"/>
                </a:tc>
              </a:tr>
              <a:tr h="0">
                <a:tc>
                  <a:txBody>
                    <a:bodyPr/>
                    <a:lstStyle/>
                    <a:p>
                      <a:pPr algn="ctr"/>
                      <a:r>
                        <a:rPr lang="en-US" sz="700" dirty="0" err="1" smtClean="0"/>
                        <a:t>MeJA</a:t>
                      </a:r>
                      <a:endParaRPr lang="en-US" sz="700" dirty="0"/>
                    </a:p>
                  </a:txBody>
                  <a:tcPr anchor="ctr"/>
                </a:tc>
                <a:tc>
                  <a:txBody>
                    <a:bodyPr/>
                    <a:lstStyle/>
                    <a:p>
                      <a:pPr algn="ctr"/>
                      <a:r>
                        <a:rPr lang="en-US" sz="700" dirty="0" smtClean="0"/>
                        <a:t>0.0622</a:t>
                      </a:r>
                      <a:endParaRPr lang="en-US" sz="700" dirty="0"/>
                    </a:p>
                  </a:txBody>
                  <a:tcPr anchor="ctr"/>
                </a:tc>
                <a:tc>
                  <a:txBody>
                    <a:bodyPr/>
                    <a:lstStyle/>
                    <a:p>
                      <a:pPr algn="ctr"/>
                      <a:r>
                        <a:rPr lang="en-US" sz="700" dirty="0" smtClean="0"/>
                        <a:t>0.1442</a:t>
                      </a:r>
                      <a:endParaRPr lang="en-US" sz="700" dirty="0"/>
                    </a:p>
                  </a:txBody>
                  <a:tcPr anchor="ctr"/>
                </a:tc>
                <a:tc>
                  <a:txBody>
                    <a:bodyPr/>
                    <a:lstStyle/>
                    <a:p>
                      <a:pPr algn="ctr"/>
                      <a:r>
                        <a:rPr lang="en-US" sz="700" dirty="0" smtClean="0"/>
                        <a:t>1.1689</a:t>
                      </a:r>
                      <a:endParaRPr lang="en-US" sz="700" dirty="0"/>
                    </a:p>
                  </a:txBody>
                  <a:tcPr anchor="ctr"/>
                </a:tc>
              </a:tr>
              <a:tr h="0">
                <a:tc>
                  <a:txBody>
                    <a:bodyPr/>
                    <a:lstStyle/>
                    <a:p>
                      <a:pPr algn="ctr"/>
                      <a:r>
                        <a:rPr lang="en-US" sz="700" dirty="0" smtClean="0"/>
                        <a:t>Block</a:t>
                      </a:r>
                      <a:endParaRPr lang="en-US" sz="700" dirty="0"/>
                    </a:p>
                  </a:txBody>
                  <a:tcPr anchor="ctr"/>
                </a:tc>
                <a:tc>
                  <a:txBody>
                    <a:bodyPr/>
                    <a:lstStyle/>
                    <a:p>
                      <a:pPr algn="ctr"/>
                      <a:r>
                        <a:rPr lang="en-US" sz="700" dirty="0" smtClean="0"/>
                        <a:t>0.0622</a:t>
                      </a:r>
                      <a:endParaRPr lang="en-US" sz="700" dirty="0"/>
                    </a:p>
                  </a:txBody>
                  <a:tcPr anchor="ctr"/>
                </a:tc>
                <a:tc>
                  <a:txBody>
                    <a:bodyPr/>
                    <a:lstStyle/>
                    <a:p>
                      <a:pPr algn="ctr"/>
                      <a:r>
                        <a:rPr lang="en-US" sz="700" dirty="0" smtClean="0"/>
                        <a:t>0.2388</a:t>
                      </a:r>
                      <a:endParaRPr lang="en-US" sz="700" dirty="0"/>
                    </a:p>
                  </a:txBody>
                  <a:tcPr anchor="ctr"/>
                </a:tc>
                <a:tc>
                  <a:txBody>
                    <a:bodyPr/>
                    <a:lstStyle/>
                    <a:p>
                      <a:pPr algn="ctr"/>
                      <a:r>
                        <a:rPr lang="en-US" sz="700" dirty="0" smtClean="0"/>
                        <a:t>1.1615</a:t>
                      </a:r>
                      <a:endParaRPr lang="en-US" sz="700" dirty="0"/>
                    </a:p>
                  </a:txBody>
                  <a:tcPr anchor="ctr"/>
                </a:tc>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2326879740"/>
              </p:ext>
            </p:extLst>
          </p:nvPr>
        </p:nvGraphicFramePr>
        <p:xfrm>
          <a:off x="8455136" y="509780"/>
          <a:ext cx="1822075" cy="594360"/>
        </p:xfrm>
        <a:graphic>
          <a:graphicData uri="http://schemas.openxmlformats.org/drawingml/2006/table">
            <a:tbl>
              <a:tblPr firstRow="1" bandRow="1">
                <a:tableStyleId>{073A0DAA-6AF3-43AB-8588-CEC1D06C72B9}</a:tableStyleId>
              </a:tblPr>
              <a:tblGrid>
                <a:gridCol w="450475"/>
                <a:gridCol w="474133"/>
                <a:gridCol w="448734"/>
                <a:gridCol w="448733"/>
              </a:tblGrid>
              <a:tr h="0">
                <a:tc>
                  <a:txBody>
                    <a:bodyPr/>
                    <a:lstStyle/>
                    <a:p>
                      <a:pPr algn="ctr"/>
                      <a:endParaRPr lang="en-US" sz="700" dirty="0"/>
                    </a:p>
                  </a:txBody>
                  <a:tcPr anchor="ctr"/>
                </a:tc>
                <a:tc>
                  <a:txBody>
                    <a:bodyPr/>
                    <a:lstStyle/>
                    <a:p>
                      <a:pPr algn="ctr"/>
                      <a:r>
                        <a:rPr lang="en-US" sz="700" dirty="0" smtClean="0"/>
                        <a:t>P value</a:t>
                      </a:r>
                      <a:endParaRPr lang="en-US" sz="700" dirty="0"/>
                    </a:p>
                  </a:txBody>
                  <a:tcPr anchor="ctr"/>
                </a:tc>
                <a:tc>
                  <a:txBody>
                    <a:bodyPr/>
                    <a:lstStyle/>
                    <a:p>
                      <a:pPr algn="ctr"/>
                      <a:r>
                        <a:rPr lang="en-US" sz="700" dirty="0" smtClean="0"/>
                        <a:t>R2</a:t>
                      </a:r>
                      <a:endParaRPr lang="en-US" sz="700" dirty="0"/>
                    </a:p>
                  </a:txBody>
                  <a:tcPr anchor="ctr"/>
                </a:tc>
                <a:tc>
                  <a:txBody>
                    <a:bodyPr/>
                    <a:lstStyle/>
                    <a:p>
                      <a:pPr algn="ctr"/>
                      <a:r>
                        <a:rPr lang="en-US" sz="700" dirty="0" smtClean="0"/>
                        <a:t>F</a:t>
                      </a:r>
                      <a:r>
                        <a:rPr lang="en-US" sz="700" baseline="0" dirty="0" smtClean="0"/>
                        <a:t> value</a:t>
                      </a:r>
                      <a:endParaRPr lang="en-US" sz="700" dirty="0"/>
                    </a:p>
                  </a:txBody>
                  <a:tcPr anchor="ctr"/>
                </a:tc>
              </a:tr>
              <a:tr h="0">
                <a:tc>
                  <a:txBody>
                    <a:bodyPr/>
                    <a:lstStyle/>
                    <a:p>
                      <a:pPr algn="ctr"/>
                      <a:r>
                        <a:rPr lang="en-US" sz="700" dirty="0" err="1" smtClean="0"/>
                        <a:t>MeJA</a:t>
                      </a:r>
                      <a:endParaRPr lang="en-US" sz="700" dirty="0"/>
                    </a:p>
                  </a:txBody>
                  <a:tcPr anchor="ctr"/>
                </a:tc>
                <a:tc>
                  <a:txBody>
                    <a:bodyPr/>
                    <a:lstStyle/>
                    <a:p>
                      <a:pPr algn="ctr"/>
                      <a:r>
                        <a:rPr lang="en-US" sz="700" dirty="0" smtClean="0"/>
                        <a:t>&gt;0.001</a:t>
                      </a:r>
                      <a:endParaRPr lang="en-US" sz="700" dirty="0"/>
                    </a:p>
                  </a:txBody>
                  <a:tcPr anchor="ctr"/>
                </a:tc>
                <a:tc>
                  <a:txBody>
                    <a:bodyPr/>
                    <a:lstStyle/>
                    <a:p>
                      <a:pPr algn="ctr"/>
                      <a:r>
                        <a:rPr lang="en-US" sz="700" dirty="0" smtClean="0"/>
                        <a:t>0.6911</a:t>
                      </a:r>
                      <a:endParaRPr lang="en-US" sz="700" dirty="0"/>
                    </a:p>
                  </a:txBody>
                  <a:tcPr anchor="ctr"/>
                </a:tc>
                <a:tc>
                  <a:txBody>
                    <a:bodyPr/>
                    <a:lstStyle/>
                    <a:p>
                      <a:pPr algn="ctr"/>
                      <a:r>
                        <a:rPr lang="en-US" sz="700" dirty="0" smtClean="0"/>
                        <a:t>15.528</a:t>
                      </a:r>
                      <a:endParaRPr lang="en-US" sz="700" dirty="0"/>
                    </a:p>
                  </a:txBody>
                  <a:tcPr anchor="ctr"/>
                </a:tc>
              </a:tr>
              <a:tr h="0">
                <a:tc>
                  <a:txBody>
                    <a:bodyPr/>
                    <a:lstStyle/>
                    <a:p>
                      <a:pPr algn="ctr"/>
                      <a:r>
                        <a:rPr lang="en-US" sz="700" dirty="0" smtClean="0"/>
                        <a:t>Block</a:t>
                      </a:r>
                      <a:endParaRPr lang="en-US" sz="700" dirty="0"/>
                    </a:p>
                  </a:txBody>
                  <a:tcPr anchor="ctr"/>
                </a:tc>
                <a:tc>
                  <a:txBody>
                    <a:bodyPr/>
                    <a:lstStyle/>
                    <a:p>
                      <a:pPr algn="ctr"/>
                      <a:r>
                        <a:rPr lang="en-US" sz="700" dirty="0" smtClean="0"/>
                        <a:t>&gt;0.001</a:t>
                      </a:r>
                      <a:endParaRPr lang="en-US" sz="700" dirty="0"/>
                    </a:p>
                  </a:txBody>
                  <a:tcPr anchor="ctr"/>
                </a:tc>
                <a:tc>
                  <a:txBody>
                    <a:bodyPr/>
                    <a:lstStyle/>
                    <a:p>
                      <a:pPr algn="ctr"/>
                      <a:r>
                        <a:rPr lang="en-US" sz="700" dirty="0" smtClean="0"/>
                        <a:t>0.0862</a:t>
                      </a:r>
                      <a:endParaRPr lang="en-US" sz="700" dirty="0"/>
                    </a:p>
                  </a:txBody>
                  <a:tcPr anchor="ctr"/>
                </a:tc>
                <a:tc>
                  <a:txBody>
                    <a:bodyPr/>
                    <a:lstStyle/>
                    <a:p>
                      <a:pPr algn="ctr"/>
                      <a:r>
                        <a:rPr lang="en-US" sz="700" dirty="0" smtClean="0"/>
                        <a:t>1.162</a:t>
                      </a:r>
                      <a:endParaRPr lang="en-US" sz="700" dirty="0"/>
                    </a:p>
                  </a:txBody>
                  <a:tcPr anchor="ctr"/>
                </a:tc>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2740866515"/>
              </p:ext>
            </p:extLst>
          </p:nvPr>
        </p:nvGraphicFramePr>
        <p:xfrm>
          <a:off x="10049933" y="5579164"/>
          <a:ext cx="1822075" cy="594360"/>
        </p:xfrm>
        <a:graphic>
          <a:graphicData uri="http://schemas.openxmlformats.org/drawingml/2006/table">
            <a:tbl>
              <a:tblPr firstRow="1" bandRow="1">
                <a:tableStyleId>{073A0DAA-6AF3-43AB-8588-CEC1D06C72B9}</a:tableStyleId>
              </a:tblPr>
              <a:tblGrid>
                <a:gridCol w="450475"/>
                <a:gridCol w="474133"/>
                <a:gridCol w="448734"/>
                <a:gridCol w="448733"/>
              </a:tblGrid>
              <a:tr h="0">
                <a:tc>
                  <a:txBody>
                    <a:bodyPr/>
                    <a:lstStyle/>
                    <a:p>
                      <a:pPr algn="ctr"/>
                      <a:endParaRPr lang="en-US" sz="700" dirty="0"/>
                    </a:p>
                  </a:txBody>
                  <a:tcPr anchor="ctr"/>
                </a:tc>
                <a:tc>
                  <a:txBody>
                    <a:bodyPr/>
                    <a:lstStyle/>
                    <a:p>
                      <a:pPr algn="ctr"/>
                      <a:r>
                        <a:rPr lang="en-US" sz="700" dirty="0" smtClean="0"/>
                        <a:t>P value</a:t>
                      </a:r>
                      <a:endParaRPr lang="en-US" sz="700" dirty="0"/>
                    </a:p>
                  </a:txBody>
                  <a:tcPr anchor="ctr"/>
                </a:tc>
                <a:tc>
                  <a:txBody>
                    <a:bodyPr/>
                    <a:lstStyle/>
                    <a:p>
                      <a:pPr algn="ctr"/>
                      <a:r>
                        <a:rPr lang="en-US" sz="700" dirty="0" smtClean="0"/>
                        <a:t>R2</a:t>
                      </a:r>
                      <a:endParaRPr lang="en-US" sz="700" dirty="0"/>
                    </a:p>
                  </a:txBody>
                  <a:tcPr anchor="ctr"/>
                </a:tc>
                <a:tc>
                  <a:txBody>
                    <a:bodyPr/>
                    <a:lstStyle/>
                    <a:p>
                      <a:pPr algn="ctr"/>
                      <a:r>
                        <a:rPr lang="en-US" sz="700" dirty="0" smtClean="0"/>
                        <a:t>F</a:t>
                      </a:r>
                      <a:r>
                        <a:rPr lang="en-US" sz="700" baseline="0" dirty="0" smtClean="0"/>
                        <a:t> value</a:t>
                      </a:r>
                      <a:endParaRPr lang="en-US" sz="700" dirty="0"/>
                    </a:p>
                  </a:txBody>
                  <a:tcPr anchor="ctr"/>
                </a:tc>
              </a:tr>
              <a:tr h="0">
                <a:tc>
                  <a:txBody>
                    <a:bodyPr/>
                    <a:lstStyle/>
                    <a:p>
                      <a:pPr algn="ctr"/>
                      <a:r>
                        <a:rPr lang="en-US" sz="700" dirty="0" err="1" smtClean="0"/>
                        <a:t>MeJA</a:t>
                      </a:r>
                      <a:endParaRPr lang="en-US" sz="700" dirty="0"/>
                    </a:p>
                  </a:txBody>
                  <a:tcPr anchor="ctr"/>
                </a:tc>
                <a:tc>
                  <a:txBody>
                    <a:bodyPr/>
                    <a:lstStyle/>
                    <a:p>
                      <a:pPr algn="ctr"/>
                      <a:r>
                        <a:rPr lang="en-US" sz="700" dirty="0" smtClean="0"/>
                        <a:t>&gt;0.001</a:t>
                      </a:r>
                      <a:endParaRPr lang="en-US" sz="700" dirty="0"/>
                    </a:p>
                  </a:txBody>
                  <a:tcPr anchor="ctr"/>
                </a:tc>
                <a:tc>
                  <a:txBody>
                    <a:bodyPr/>
                    <a:lstStyle/>
                    <a:p>
                      <a:pPr algn="ctr"/>
                      <a:r>
                        <a:rPr lang="en-US" sz="700" dirty="0" smtClean="0"/>
                        <a:t>0.6568</a:t>
                      </a:r>
                      <a:endParaRPr lang="en-US" sz="700" dirty="0"/>
                    </a:p>
                  </a:txBody>
                  <a:tcPr anchor="ctr"/>
                </a:tc>
                <a:tc>
                  <a:txBody>
                    <a:bodyPr/>
                    <a:lstStyle/>
                    <a:p>
                      <a:pPr algn="ctr"/>
                      <a:r>
                        <a:rPr lang="en-US" sz="700" dirty="0" smtClean="0"/>
                        <a:t>14.152</a:t>
                      </a:r>
                      <a:endParaRPr lang="en-US" sz="700" dirty="0"/>
                    </a:p>
                  </a:txBody>
                  <a:tcPr anchor="ctr"/>
                </a:tc>
              </a:tr>
              <a:tr h="0">
                <a:tc>
                  <a:txBody>
                    <a:bodyPr/>
                    <a:lstStyle/>
                    <a:p>
                      <a:pPr algn="ctr"/>
                      <a:r>
                        <a:rPr lang="en-US" sz="700" dirty="0" smtClean="0"/>
                        <a:t>Block</a:t>
                      </a:r>
                      <a:endParaRPr lang="en-US" sz="700" dirty="0"/>
                    </a:p>
                  </a:txBody>
                  <a:tcPr anchor="ctr"/>
                </a:tc>
                <a:tc>
                  <a:txBody>
                    <a:bodyPr/>
                    <a:lstStyle/>
                    <a:p>
                      <a:pPr algn="ctr"/>
                      <a:r>
                        <a:rPr lang="en-US" sz="700" dirty="0" smtClean="0"/>
                        <a:t>&gt;0.001</a:t>
                      </a:r>
                      <a:endParaRPr lang="en-US" sz="700" dirty="0"/>
                    </a:p>
                  </a:txBody>
                  <a:tcPr anchor="ctr"/>
                </a:tc>
                <a:tc>
                  <a:txBody>
                    <a:bodyPr/>
                    <a:lstStyle/>
                    <a:p>
                      <a:pPr algn="ctr"/>
                      <a:r>
                        <a:rPr lang="en-US" sz="700" dirty="0" smtClean="0"/>
                        <a:t>0.1110</a:t>
                      </a:r>
                      <a:endParaRPr lang="en-US" sz="700" dirty="0"/>
                    </a:p>
                  </a:txBody>
                  <a:tcPr anchor="ctr"/>
                </a:tc>
                <a:tc>
                  <a:txBody>
                    <a:bodyPr/>
                    <a:lstStyle/>
                    <a:p>
                      <a:pPr algn="ctr"/>
                      <a:r>
                        <a:rPr lang="en-US" sz="700" dirty="0" smtClean="0"/>
                        <a:t>1.436</a:t>
                      </a:r>
                      <a:endParaRPr lang="en-US" sz="700" dirty="0"/>
                    </a:p>
                  </a:txBody>
                  <a:tcPr anchor="ctr"/>
                </a:tc>
              </a:tr>
            </a:tbl>
          </a:graphicData>
        </a:graphic>
      </p:graphicFrame>
    </p:spTree>
    <p:extLst>
      <p:ext uri="{BB962C8B-B14F-4D97-AF65-F5344CB8AC3E}">
        <p14:creationId xmlns:p14="http://schemas.microsoft.com/office/powerpoint/2010/main" val="4882362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 y="108515"/>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267" y="5661904"/>
            <a:ext cx="11709400" cy="1200329"/>
          </a:xfrm>
          <a:prstGeom prst="rect">
            <a:avLst/>
          </a:prstGeom>
          <a:noFill/>
        </p:spPr>
        <p:txBody>
          <a:bodyPr wrap="square" rtlCol="0">
            <a:spAutoFit/>
          </a:bodyPr>
          <a:lstStyle/>
          <a:p>
            <a:r>
              <a:rPr lang="en-US" b="1" dirty="0" err="1"/>
              <a:t>Neutral_heat_trees</a:t>
            </a:r>
            <a:r>
              <a:rPr lang="en-US" dirty="0"/>
              <a:t>: Matrix of heat trees showing differential abundance of ASVs occurring above the expected </a:t>
            </a:r>
            <a:r>
              <a:rPr lang="en-US" dirty="0" err="1"/>
              <a:t>tresholds</a:t>
            </a:r>
            <a:r>
              <a:rPr lang="en-US" dirty="0"/>
              <a:t> in a neutral model for </a:t>
            </a:r>
            <a:r>
              <a:rPr lang="en-US" i="1" dirty="0"/>
              <a:t>A. thaliana</a:t>
            </a:r>
            <a:r>
              <a:rPr lang="en-US" dirty="0"/>
              <a:t> (A) and </a:t>
            </a:r>
            <a:r>
              <a:rPr lang="en-US" i="1" dirty="0"/>
              <a:t>B </a:t>
            </a:r>
            <a:r>
              <a:rPr lang="en-US" i="1" dirty="0" err="1"/>
              <a:t>oleracea</a:t>
            </a:r>
            <a:r>
              <a:rPr lang="en-US" dirty="0"/>
              <a:t> (B). The grey tree serves as a legend for labels. The brown color indicates higher abundance of the ASVs of the treatment indicated by columns, while the teal color indicates higher abundance in the treatments indicated by the rows</a:t>
            </a:r>
          </a:p>
        </p:txBody>
      </p:sp>
      <p:sp>
        <p:nvSpPr>
          <p:cNvPr id="4" name="TextBox 3"/>
          <p:cNvSpPr txBox="1"/>
          <p:nvPr/>
        </p:nvSpPr>
        <p:spPr>
          <a:xfrm>
            <a:off x="381000" y="304800"/>
            <a:ext cx="388248" cy="369332"/>
          </a:xfrm>
          <a:prstGeom prst="rect">
            <a:avLst/>
          </a:prstGeom>
          <a:noFill/>
        </p:spPr>
        <p:txBody>
          <a:bodyPr wrap="none" rtlCol="0">
            <a:spAutoFit/>
          </a:bodyPr>
          <a:lstStyle/>
          <a:p>
            <a:r>
              <a:rPr lang="en-US" dirty="0"/>
              <a:t>A)</a:t>
            </a:r>
          </a:p>
        </p:txBody>
      </p:sp>
      <p:sp>
        <p:nvSpPr>
          <p:cNvPr id="7" name="TextBox 6"/>
          <p:cNvSpPr txBox="1"/>
          <p:nvPr/>
        </p:nvSpPr>
        <p:spPr>
          <a:xfrm>
            <a:off x="6009566" y="244231"/>
            <a:ext cx="388248" cy="369332"/>
          </a:xfrm>
          <a:prstGeom prst="rect">
            <a:avLst/>
          </a:prstGeom>
          <a:noFill/>
        </p:spPr>
        <p:txBody>
          <a:bodyPr wrap="none" rtlCol="0">
            <a:spAutoFit/>
          </a:bodyPr>
          <a:lstStyle/>
          <a:p>
            <a:r>
              <a:rPr lang="en-US" dirty="0"/>
              <a:t>B)</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102" y="108513"/>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9938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7" y="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8956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6198" y="1143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8" y="28956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1701" y="1143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6497" y="3009899"/>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22117" y="5885934"/>
            <a:ext cx="11624679" cy="923330"/>
          </a:xfrm>
          <a:prstGeom prst="rect">
            <a:avLst/>
          </a:prstGeom>
        </p:spPr>
        <p:txBody>
          <a:bodyPr wrap="square">
            <a:spAutoFit/>
          </a:bodyPr>
          <a:lstStyle/>
          <a:p>
            <a:r>
              <a:rPr lang="en-US" b="1" dirty="0" err="1"/>
              <a:t>figure_alpha_correlation_obs</a:t>
            </a:r>
            <a:r>
              <a:rPr lang="en-US" dirty="0"/>
              <a:t>: Correlation between the observed taxa diversity in the </a:t>
            </a:r>
            <a:r>
              <a:rPr lang="en-US" dirty="0" err="1"/>
              <a:t>neutraly</a:t>
            </a:r>
            <a:r>
              <a:rPr lang="en-US" dirty="0"/>
              <a:t>-selected subset with the full dataset, for Class (left), Order (center), and Family (right) in A. thaliana (top) and B. </a:t>
            </a:r>
            <a:r>
              <a:rPr lang="en-US" dirty="0" err="1"/>
              <a:t>oleraceae</a:t>
            </a:r>
            <a:r>
              <a:rPr lang="en-US" dirty="0"/>
              <a:t> (bottom)</a:t>
            </a:r>
          </a:p>
          <a:p>
            <a:r>
              <a:rPr lang="en-US" dirty="0"/>
              <a:t>(MAYBE WE SHOULD SHOW RESIDUALS TO THE FIT??)</a:t>
            </a:r>
          </a:p>
        </p:txBody>
      </p:sp>
    </p:spTree>
    <p:extLst>
      <p:ext uri="{BB962C8B-B14F-4D97-AF65-F5344CB8AC3E}">
        <p14:creationId xmlns:p14="http://schemas.microsoft.com/office/powerpoint/2010/main" val="28472591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2117" y="5885934"/>
            <a:ext cx="11624679" cy="923330"/>
          </a:xfrm>
          <a:prstGeom prst="rect">
            <a:avLst/>
          </a:prstGeom>
        </p:spPr>
        <p:txBody>
          <a:bodyPr wrap="square">
            <a:spAutoFit/>
          </a:bodyPr>
          <a:lstStyle/>
          <a:p>
            <a:r>
              <a:rPr lang="en-US" b="1" dirty="0" err="1"/>
              <a:t>figure_alpha_correlation_shannon</a:t>
            </a:r>
            <a:r>
              <a:rPr lang="en-US" dirty="0"/>
              <a:t>: Correlation between the Shannon diversity in the </a:t>
            </a:r>
            <a:r>
              <a:rPr lang="en-US" dirty="0" err="1"/>
              <a:t>neutraly</a:t>
            </a:r>
            <a:r>
              <a:rPr lang="en-US" dirty="0"/>
              <a:t>-selected subset with the full dataset, for Class (left), Order (center), and Family (right) in A. thaliana (top) and B. </a:t>
            </a:r>
            <a:r>
              <a:rPr lang="en-US" dirty="0" err="1"/>
              <a:t>oleraceae</a:t>
            </a:r>
            <a:r>
              <a:rPr lang="en-US" dirty="0"/>
              <a:t> (bottom)</a:t>
            </a:r>
          </a:p>
          <a:p>
            <a:r>
              <a:rPr lang="en-US" dirty="0"/>
              <a:t>(MAYBE WE SHOULD SHOW RESIDUALS TO THE FIT??)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37" y="140678"/>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76" y="314273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2611" y="191271"/>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278" y="314273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5669" y="140678"/>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8520" y="3051281"/>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1243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686" y="298727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578" y="436236"/>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012" y="298727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0456" y="266834"/>
            <a:ext cx="3659048" cy="219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3" y="298727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164" y="165799"/>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83660" y="5538310"/>
            <a:ext cx="11624679" cy="1200329"/>
          </a:xfrm>
          <a:prstGeom prst="rect">
            <a:avLst/>
          </a:prstGeom>
        </p:spPr>
        <p:txBody>
          <a:bodyPr wrap="square">
            <a:spAutoFit/>
          </a:bodyPr>
          <a:lstStyle/>
          <a:p>
            <a:r>
              <a:rPr lang="en-US" b="1" dirty="0" err="1"/>
              <a:t>figure_alpha_correlation_Simpson</a:t>
            </a:r>
            <a:r>
              <a:rPr lang="en-US" dirty="0"/>
              <a:t>: Correlation between the </a:t>
            </a:r>
            <a:r>
              <a:rPr lang="en-US" b="1" u="sng" dirty="0" err="1"/>
              <a:t>simpson</a:t>
            </a:r>
            <a:r>
              <a:rPr lang="en-US" dirty="0"/>
              <a:t> diversity in the </a:t>
            </a:r>
            <a:r>
              <a:rPr lang="en-US" dirty="0" err="1"/>
              <a:t>neutraly</a:t>
            </a:r>
            <a:r>
              <a:rPr lang="en-US" dirty="0"/>
              <a:t>-selected subset with the full dataset, for Class (left), Order (center), and Family (right) in A. thaliana (top) and B. </a:t>
            </a:r>
            <a:r>
              <a:rPr lang="en-US" dirty="0" err="1"/>
              <a:t>oleraceae</a:t>
            </a:r>
            <a:r>
              <a:rPr lang="en-US" dirty="0"/>
              <a:t> (bottom)</a:t>
            </a:r>
          </a:p>
          <a:p>
            <a:r>
              <a:rPr lang="en-US" dirty="0"/>
              <a:t>(MAYBE WE SHOULD SHOW RESIDUALS TO THE FIT??) MAYBE REMOVE THE CLASS LEVEL FIGURE AS ORDER AD FAMILY ARE MORE RELEVANT</a:t>
            </a:r>
          </a:p>
        </p:txBody>
      </p:sp>
    </p:spTree>
    <p:extLst>
      <p:ext uri="{BB962C8B-B14F-4D97-AF65-F5344CB8AC3E}">
        <p14:creationId xmlns:p14="http://schemas.microsoft.com/office/powerpoint/2010/main" val="8555160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1750" y="5730927"/>
            <a:ext cx="12000250" cy="1200329"/>
          </a:xfrm>
          <a:prstGeom prst="rect">
            <a:avLst/>
          </a:prstGeom>
        </p:spPr>
        <p:txBody>
          <a:bodyPr wrap="square">
            <a:spAutoFit/>
          </a:bodyPr>
          <a:lstStyle/>
          <a:p>
            <a:r>
              <a:rPr lang="en-US" b="1" dirty="0" err="1" smtClean="0"/>
              <a:t>figure_alpha_correlation_Family</a:t>
            </a:r>
            <a:r>
              <a:rPr lang="en-US" b="1" smtClean="0"/>
              <a:t>: </a:t>
            </a:r>
            <a:r>
              <a:rPr lang="en-US" smtClean="0"/>
              <a:t>Correlation of  alpha </a:t>
            </a:r>
            <a:r>
              <a:rPr lang="en-US" dirty="0" smtClean="0"/>
              <a:t>diversity indexes within families </a:t>
            </a:r>
            <a:r>
              <a:rPr lang="en-US" dirty="0"/>
              <a:t>in the </a:t>
            </a:r>
            <a:r>
              <a:rPr lang="en-US" dirty="0" err="1"/>
              <a:t>neutraly</a:t>
            </a:r>
            <a:r>
              <a:rPr lang="en-US" dirty="0"/>
              <a:t>-selected subset </a:t>
            </a:r>
            <a:r>
              <a:rPr lang="en-US" dirty="0" smtClean="0"/>
              <a:t>and in </a:t>
            </a:r>
            <a:r>
              <a:rPr lang="en-US" dirty="0"/>
              <a:t>the full </a:t>
            </a:r>
            <a:r>
              <a:rPr lang="en-US" dirty="0" smtClean="0"/>
              <a:t>dataset. The blue lines indicate a loess regression, and the shaded area indicates confidence intervals. The diversity indexes </a:t>
            </a:r>
            <a:r>
              <a:rPr lang="en-US" dirty="0" err="1" smtClean="0"/>
              <a:t>analysed</a:t>
            </a:r>
            <a:r>
              <a:rPr lang="en-US" dirty="0" smtClean="0"/>
              <a:t> are Observed number of taxa(left</a:t>
            </a:r>
            <a:r>
              <a:rPr lang="en-US" dirty="0"/>
              <a:t>), </a:t>
            </a:r>
            <a:r>
              <a:rPr lang="en-US" dirty="0" smtClean="0"/>
              <a:t>Shannon (center</a:t>
            </a:r>
            <a:r>
              <a:rPr lang="en-US" dirty="0"/>
              <a:t>), and </a:t>
            </a:r>
            <a:r>
              <a:rPr lang="en-US" dirty="0" smtClean="0"/>
              <a:t>Simpson (right</a:t>
            </a:r>
            <a:r>
              <a:rPr lang="en-US" dirty="0"/>
              <a:t>) in A. thaliana (top) and B. </a:t>
            </a:r>
            <a:r>
              <a:rPr lang="en-US" dirty="0" err="1"/>
              <a:t>oleraceae</a:t>
            </a:r>
            <a:r>
              <a:rPr lang="en-US" dirty="0"/>
              <a:t> (bottom</a:t>
            </a:r>
            <a:r>
              <a:rPr lang="en-US" dirty="0" smtClean="0"/>
              <a:t>)</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402" y="326422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578" y="436236"/>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343" y="91673"/>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260" y="290602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01" y="91673"/>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297" y="2987272"/>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50147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172226"/>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347" y="172226"/>
            <a:ext cx="6113870" cy="397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74640" y="437011"/>
            <a:ext cx="388248" cy="369332"/>
          </a:xfrm>
          <a:prstGeom prst="rect">
            <a:avLst/>
          </a:prstGeom>
          <a:noFill/>
        </p:spPr>
        <p:txBody>
          <a:bodyPr wrap="none" rtlCol="0">
            <a:spAutoFit/>
          </a:bodyPr>
          <a:lstStyle/>
          <a:p>
            <a:r>
              <a:rPr lang="en-US" dirty="0"/>
              <a:t>A)</a:t>
            </a:r>
          </a:p>
        </p:txBody>
      </p:sp>
      <p:sp>
        <p:nvSpPr>
          <p:cNvPr id="6" name="TextBox 5"/>
          <p:cNvSpPr txBox="1"/>
          <p:nvPr/>
        </p:nvSpPr>
        <p:spPr>
          <a:xfrm>
            <a:off x="5004916" y="437011"/>
            <a:ext cx="388248" cy="369332"/>
          </a:xfrm>
          <a:prstGeom prst="rect">
            <a:avLst/>
          </a:prstGeom>
          <a:noFill/>
        </p:spPr>
        <p:txBody>
          <a:bodyPr wrap="none" rtlCol="0">
            <a:spAutoFit/>
          </a:bodyPr>
          <a:lstStyle/>
          <a:p>
            <a:r>
              <a:rPr lang="en-US" dirty="0"/>
              <a:t>B)</a:t>
            </a:r>
          </a:p>
        </p:txBody>
      </p:sp>
      <p:sp>
        <p:nvSpPr>
          <p:cNvPr id="7" name="TextBox 6"/>
          <p:cNvSpPr txBox="1"/>
          <p:nvPr/>
        </p:nvSpPr>
        <p:spPr>
          <a:xfrm>
            <a:off x="304149" y="4054435"/>
            <a:ext cx="8932333" cy="646331"/>
          </a:xfrm>
          <a:prstGeom prst="rect">
            <a:avLst/>
          </a:prstGeom>
          <a:noFill/>
        </p:spPr>
        <p:txBody>
          <a:bodyPr wrap="square" rtlCol="0">
            <a:spAutoFit/>
          </a:bodyPr>
          <a:lstStyle/>
          <a:p>
            <a:r>
              <a:rPr lang="en-US" b="1" dirty="0" err="1"/>
              <a:t>Figure_alpha_diversity</a:t>
            </a:r>
            <a:r>
              <a:rPr lang="en-US" dirty="0"/>
              <a:t>: Observed number of taxa (A) and Shannon diversity index (B) of the microbial communities across plant species, sample types and Stress treatments</a:t>
            </a:r>
          </a:p>
        </p:txBody>
      </p:sp>
      <p:pic>
        <p:nvPicPr>
          <p:cNvPr id="8"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625" t="83704" r="67500" b="6111"/>
          <a:stretch/>
        </p:blipFill>
        <p:spPr bwMode="auto">
          <a:xfrm>
            <a:off x="63249" y="4968278"/>
            <a:ext cx="2894101" cy="520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t="65000" r="68333" b="13704"/>
          <a:stretch/>
        </p:blipFill>
        <p:spPr bwMode="auto">
          <a:xfrm>
            <a:off x="63248" y="5571587"/>
            <a:ext cx="2894101" cy="1094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t="62222" r="67396" b="7593"/>
          <a:stretch/>
        </p:blipFill>
        <p:spPr bwMode="auto">
          <a:xfrm>
            <a:off x="3021805" y="4968278"/>
            <a:ext cx="3316649" cy="172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362048" y="4915558"/>
            <a:ext cx="2874433" cy="1754326"/>
          </a:xfrm>
          <a:prstGeom prst="rect">
            <a:avLst/>
          </a:prstGeom>
          <a:noFill/>
        </p:spPr>
        <p:txBody>
          <a:bodyPr wrap="square" rtlCol="0">
            <a:spAutoFit/>
          </a:bodyPr>
          <a:lstStyle/>
          <a:p>
            <a:r>
              <a:rPr lang="en-US" b="1" dirty="0" err="1"/>
              <a:t>table_alpha_diversity_tests</a:t>
            </a:r>
            <a:r>
              <a:rPr lang="en-US" dirty="0"/>
              <a:t>: </a:t>
            </a:r>
            <a:r>
              <a:rPr lang="en-US" dirty="0" err="1"/>
              <a:t>anova</a:t>
            </a:r>
            <a:r>
              <a:rPr lang="en-US" dirty="0"/>
              <a:t> </a:t>
            </a:r>
            <a:r>
              <a:rPr lang="en-US" dirty="0" err="1"/>
              <a:t>tets</a:t>
            </a:r>
            <a:r>
              <a:rPr lang="en-US" dirty="0"/>
              <a:t> for </a:t>
            </a:r>
            <a:r>
              <a:rPr lang="en-US" dirty="0" err="1"/>
              <a:t>shannon</a:t>
            </a:r>
            <a:r>
              <a:rPr lang="en-US" dirty="0"/>
              <a:t> </a:t>
            </a:r>
            <a:r>
              <a:rPr lang="en-US" dirty="0" err="1"/>
              <a:t>diveristy</a:t>
            </a:r>
            <a:r>
              <a:rPr lang="en-US" dirty="0"/>
              <a:t> for a full model with all samples (left) and for each of the 4 data partitions (right)</a:t>
            </a:r>
          </a:p>
        </p:txBody>
      </p:sp>
      <p:pic>
        <p:nvPicPr>
          <p:cNvPr id="2051"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550" t="19670" r="57357" b="35309"/>
          <a:stretch/>
        </p:blipFill>
        <p:spPr bwMode="auto">
          <a:xfrm>
            <a:off x="10991923" y="5000976"/>
            <a:ext cx="1200077" cy="1867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889" t="56537" r="60874" b="13821"/>
          <a:stretch/>
        </p:blipFill>
        <p:spPr bwMode="auto">
          <a:xfrm>
            <a:off x="9340911" y="5000976"/>
            <a:ext cx="1651012" cy="1857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16364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4" y="142875"/>
            <a:ext cx="5866484"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7324" y="6041767"/>
            <a:ext cx="6662620" cy="646331"/>
          </a:xfrm>
          <a:prstGeom prst="rect">
            <a:avLst/>
          </a:prstGeom>
        </p:spPr>
        <p:txBody>
          <a:bodyPr wrap="square">
            <a:spAutoFit/>
          </a:bodyPr>
          <a:lstStyle/>
          <a:p>
            <a:r>
              <a:rPr lang="en-US" b="1" dirty="0" err="1"/>
              <a:t>Figure_alpha_diversity_above_expected</a:t>
            </a:r>
            <a:r>
              <a:rPr lang="en-US" b="1" dirty="0"/>
              <a:t>: </a:t>
            </a:r>
            <a:r>
              <a:rPr lang="en-US" dirty="0"/>
              <a:t>Shannon diversity index for taxa </a:t>
            </a:r>
            <a:r>
              <a:rPr lang="en-US" dirty="0" err="1"/>
              <a:t>higlighted</a:t>
            </a:r>
            <a:r>
              <a:rPr lang="en-US" dirty="0"/>
              <a:t> as above expected in the neutral models</a:t>
            </a:r>
          </a:p>
        </p:txBody>
      </p:sp>
      <p:sp>
        <p:nvSpPr>
          <p:cNvPr id="4" name="TextBox 3"/>
          <p:cNvSpPr txBox="1"/>
          <p:nvPr/>
        </p:nvSpPr>
        <p:spPr>
          <a:xfrm>
            <a:off x="0" y="-12700"/>
            <a:ext cx="1239442" cy="369332"/>
          </a:xfrm>
          <a:prstGeom prst="rect">
            <a:avLst/>
          </a:prstGeom>
          <a:noFill/>
        </p:spPr>
        <p:txBody>
          <a:bodyPr wrap="none" rtlCol="0">
            <a:spAutoFit/>
          </a:bodyPr>
          <a:lstStyle/>
          <a:p>
            <a:r>
              <a:rPr lang="en-US" dirty="0"/>
              <a:t>Chunk 4.11</a:t>
            </a:r>
          </a:p>
        </p:txBody>
      </p:sp>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604" t="8967" r="61250" b="51127"/>
          <a:stretch/>
        </p:blipFill>
        <p:spPr bwMode="auto">
          <a:xfrm>
            <a:off x="7981008" y="0"/>
            <a:ext cx="4144913" cy="589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981008" y="6023233"/>
            <a:ext cx="4320478" cy="646331"/>
          </a:xfrm>
          <a:prstGeom prst="rect">
            <a:avLst/>
          </a:prstGeom>
        </p:spPr>
        <p:txBody>
          <a:bodyPr wrap="none">
            <a:spAutoFit/>
          </a:bodyPr>
          <a:lstStyle/>
          <a:p>
            <a:r>
              <a:rPr lang="en-US" b="1" dirty="0" err="1"/>
              <a:t>table_alpha_diversity_above_expected</a:t>
            </a:r>
            <a:r>
              <a:rPr lang="en-US" dirty="0"/>
              <a:t>: </a:t>
            </a:r>
          </a:p>
          <a:p>
            <a:r>
              <a:rPr lang="en-US" dirty="0"/>
              <a:t>p values for </a:t>
            </a:r>
            <a:r>
              <a:rPr lang="en-US" dirty="0" err="1"/>
              <a:t>anova</a:t>
            </a:r>
            <a:r>
              <a:rPr lang="en-US" dirty="0"/>
              <a:t> tests in </a:t>
            </a:r>
            <a:r>
              <a:rPr lang="en-US" dirty="0" err="1"/>
              <a:t>shannon</a:t>
            </a:r>
            <a:r>
              <a:rPr lang="en-US" dirty="0"/>
              <a:t> diversity</a:t>
            </a:r>
          </a:p>
        </p:txBody>
      </p:sp>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191" y="127000"/>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019" y="2878065"/>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242094" y="2350785"/>
            <a:ext cx="1811714" cy="261610"/>
          </a:xfrm>
          <a:prstGeom prst="rect">
            <a:avLst/>
          </a:prstGeom>
          <a:noFill/>
        </p:spPr>
        <p:txBody>
          <a:bodyPr wrap="none" rtlCol="0">
            <a:spAutoFit/>
          </a:bodyPr>
          <a:lstStyle/>
          <a:p>
            <a:r>
              <a:rPr lang="en-US" sz="1100" dirty="0"/>
              <a:t>Shannon </a:t>
            </a:r>
            <a:r>
              <a:rPr lang="en-US" sz="1100" dirty="0" err="1"/>
              <a:t>f_commonadaceae</a:t>
            </a:r>
            <a:endParaRPr lang="en-US" sz="1100" dirty="0"/>
          </a:p>
        </p:txBody>
      </p:sp>
      <p:sp>
        <p:nvSpPr>
          <p:cNvPr id="12" name="TextBox 11"/>
          <p:cNvSpPr txBox="1"/>
          <p:nvPr/>
        </p:nvSpPr>
        <p:spPr>
          <a:xfrm>
            <a:off x="528962" y="5112328"/>
            <a:ext cx="1923925" cy="261610"/>
          </a:xfrm>
          <a:prstGeom prst="rect">
            <a:avLst/>
          </a:prstGeom>
          <a:noFill/>
        </p:spPr>
        <p:txBody>
          <a:bodyPr wrap="none" rtlCol="0">
            <a:spAutoFit/>
          </a:bodyPr>
          <a:lstStyle/>
          <a:p>
            <a:r>
              <a:rPr lang="en-US" sz="1100" dirty="0"/>
              <a:t>Shannon f__</a:t>
            </a:r>
            <a:r>
              <a:rPr lang="en-US" sz="1100" dirty="0" err="1"/>
              <a:t>Chitinophagaceae</a:t>
            </a:r>
            <a:endParaRPr lang="en-US" sz="1100" dirty="0"/>
          </a:p>
        </p:txBody>
      </p:sp>
      <p:pic>
        <p:nvPicPr>
          <p:cNvPr id="1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0270" y="3040463"/>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7230039" y="2481590"/>
            <a:ext cx="1410964" cy="261610"/>
          </a:xfrm>
          <a:prstGeom prst="rect">
            <a:avLst/>
          </a:prstGeom>
          <a:noFill/>
        </p:spPr>
        <p:txBody>
          <a:bodyPr wrap="none" rtlCol="0">
            <a:spAutoFit/>
          </a:bodyPr>
          <a:lstStyle/>
          <a:p>
            <a:r>
              <a:rPr lang="en-US" sz="1100" dirty="0"/>
              <a:t>Order o__</a:t>
            </a:r>
            <a:r>
              <a:rPr lang="en-US" sz="1100" dirty="0" err="1"/>
              <a:t>Rhizobiales</a:t>
            </a:r>
            <a:endParaRPr lang="en-US" sz="1100" dirty="0"/>
          </a:p>
        </p:txBody>
      </p:sp>
      <p:sp>
        <p:nvSpPr>
          <p:cNvPr id="15" name="TextBox 14"/>
          <p:cNvSpPr txBox="1"/>
          <p:nvPr/>
        </p:nvSpPr>
        <p:spPr>
          <a:xfrm>
            <a:off x="4072376" y="5243133"/>
            <a:ext cx="1574470" cy="261610"/>
          </a:xfrm>
          <a:prstGeom prst="rect">
            <a:avLst/>
          </a:prstGeom>
          <a:noFill/>
        </p:spPr>
        <p:txBody>
          <a:bodyPr wrap="none" rtlCol="0">
            <a:spAutoFit/>
          </a:bodyPr>
          <a:lstStyle/>
          <a:p>
            <a:r>
              <a:rPr lang="en-US" sz="1100" dirty="0"/>
              <a:t>Shannon o__</a:t>
            </a:r>
            <a:r>
              <a:rPr lang="en-US" sz="1100" dirty="0" err="1"/>
              <a:t>Rhizobiales</a:t>
            </a:r>
            <a:endParaRPr lang="en-US" sz="1100" dirty="0"/>
          </a:p>
        </p:txBody>
      </p:sp>
      <p:sp>
        <p:nvSpPr>
          <p:cNvPr id="16" name="TextBox 15"/>
          <p:cNvSpPr txBox="1"/>
          <p:nvPr/>
        </p:nvSpPr>
        <p:spPr>
          <a:xfrm>
            <a:off x="1171730" y="2343045"/>
            <a:ext cx="1802096" cy="261610"/>
          </a:xfrm>
          <a:prstGeom prst="rect">
            <a:avLst/>
          </a:prstGeom>
          <a:noFill/>
        </p:spPr>
        <p:txBody>
          <a:bodyPr wrap="none" rtlCol="0">
            <a:spAutoFit/>
          </a:bodyPr>
          <a:lstStyle/>
          <a:p>
            <a:r>
              <a:rPr lang="en-US" sz="1100" dirty="0"/>
              <a:t>Shannon all Above expected</a:t>
            </a:r>
          </a:p>
        </p:txBody>
      </p:sp>
      <p:pic>
        <p:nvPicPr>
          <p:cNvPr id="1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0" y="-467199"/>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0" y="3863717"/>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49873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49677" y="380555"/>
            <a:ext cx="2564787" cy="2308324"/>
          </a:xfrm>
          <a:prstGeom prst="rect">
            <a:avLst/>
          </a:prstGeom>
        </p:spPr>
        <p:txBody>
          <a:bodyPr wrap="square">
            <a:spAutoFit/>
          </a:bodyPr>
          <a:lstStyle/>
          <a:p>
            <a:r>
              <a:rPr lang="en-US" dirty="0"/>
              <a:t>Figure_deseq2_heatmap:</a:t>
            </a:r>
          </a:p>
          <a:p>
            <a:r>
              <a:rPr lang="en-US" dirty="0"/>
              <a:t>Bi-cluster </a:t>
            </a:r>
            <a:r>
              <a:rPr lang="en-US" dirty="0" err="1"/>
              <a:t>heatmaps</a:t>
            </a:r>
            <a:r>
              <a:rPr lang="en-US" dirty="0"/>
              <a:t> of differentially abundant ASVs according sample groups. Treatment samples did not cluster </a:t>
            </a:r>
            <a:r>
              <a:rPr lang="en-US" dirty="0" err="1"/>
              <a:t>togetehr</a:t>
            </a:r>
            <a:r>
              <a:rPr lang="en-US" dirty="0"/>
              <a:t> in this analysis</a:t>
            </a:r>
          </a:p>
          <a:p>
            <a:r>
              <a:rPr lang="en-US" dirty="0"/>
              <a:t>(version1: 1 </a:t>
            </a:r>
            <a:r>
              <a:rPr lang="en-US" dirty="0" err="1"/>
              <a:t>heatmap</a:t>
            </a:r>
            <a:r>
              <a:rPr lang="en-US" dirty="0"/>
              <a:t>)</a:t>
            </a:r>
          </a:p>
        </p:txBody>
      </p:sp>
      <p:sp>
        <p:nvSpPr>
          <p:cNvPr id="4" name="AutoShape 6" descr="http://127.0.0.1:28777/graphics/340848b8-0fe1-4f97-ad99-4deeb8693b29.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323811" cy="652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7807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xmlns="" id="{3C75C7CE-3187-4C14-91C7-9EFC6FBDA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374" y="0"/>
            <a:ext cx="8373626" cy="6858000"/>
          </a:xfrm>
          <a:prstGeom prst="rect">
            <a:avLst/>
          </a:prstGeom>
        </p:spPr>
      </p:pic>
      <p:sp>
        <p:nvSpPr>
          <p:cNvPr id="4" name="Title 1">
            <a:extLst>
              <a:ext uri="{FF2B5EF4-FFF2-40B4-BE49-F238E27FC236}">
                <a16:creationId xmlns:a16="http://schemas.microsoft.com/office/drawing/2014/main" xmlns="" id="{24E69A13-359E-4B92-B1B0-6825425923E5}"/>
              </a:ext>
            </a:extLst>
          </p:cNvPr>
          <p:cNvSpPr txBox="1">
            <a:spLocks/>
          </p:cNvSpPr>
          <p:nvPr/>
        </p:nvSpPr>
        <p:spPr>
          <a:xfrm>
            <a:off x="351503" y="291383"/>
            <a:ext cx="3466871" cy="1345687"/>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MeJA screening– Phenology (2)</a:t>
            </a:r>
          </a:p>
        </p:txBody>
      </p:sp>
      <p:sp>
        <p:nvSpPr>
          <p:cNvPr id="5" name="TextBox 4">
            <a:extLst>
              <a:ext uri="{FF2B5EF4-FFF2-40B4-BE49-F238E27FC236}">
                <a16:creationId xmlns:a16="http://schemas.microsoft.com/office/drawing/2014/main" xmlns="" id="{C964114E-118E-4145-B32C-39350CB37FAC}"/>
              </a:ext>
            </a:extLst>
          </p:cNvPr>
          <p:cNvSpPr txBox="1"/>
          <p:nvPr/>
        </p:nvSpPr>
        <p:spPr>
          <a:xfrm>
            <a:off x="351503" y="1928453"/>
            <a:ext cx="2788584" cy="646331"/>
          </a:xfrm>
          <a:prstGeom prst="rect">
            <a:avLst/>
          </a:prstGeom>
          <a:noFill/>
        </p:spPr>
        <p:txBody>
          <a:bodyPr wrap="none" rtlCol="0">
            <a:spAutoFit/>
          </a:bodyPr>
          <a:lstStyle/>
          <a:p>
            <a:r>
              <a:rPr lang="en-US" b="1" dirty="0"/>
              <a:t>Plot: Same as last slide but </a:t>
            </a:r>
          </a:p>
          <a:p>
            <a:r>
              <a:rPr lang="en-US" b="1" dirty="0"/>
              <a:t>separated by species </a:t>
            </a:r>
          </a:p>
        </p:txBody>
      </p:sp>
      <p:sp>
        <p:nvSpPr>
          <p:cNvPr id="7" name="TextBox 6">
            <a:extLst>
              <a:ext uri="{FF2B5EF4-FFF2-40B4-BE49-F238E27FC236}">
                <a16:creationId xmlns:a16="http://schemas.microsoft.com/office/drawing/2014/main" xmlns="" id="{EB956214-70D3-4134-A571-09570B48E90C}"/>
              </a:ext>
            </a:extLst>
          </p:cNvPr>
          <p:cNvSpPr txBox="1"/>
          <p:nvPr/>
        </p:nvSpPr>
        <p:spPr>
          <a:xfrm>
            <a:off x="351503" y="5735293"/>
            <a:ext cx="2588529" cy="646331"/>
          </a:xfrm>
          <a:prstGeom prst="rect">
            <a:avLst/>
          </a:prstGeom>
          <a:noFill/>
        </p:spPr>
        <p:txBody>
          <a:bodyPr wrap="none" rtlCol="0">
            <a:spAutoFit/>
          </a:bodyPr>
          <a:lstStyle/>
          <a:p>
            <a:r>
              <a:rPr lang="en-US" dirty="0">
                <a:hlinkClick r:id="rId3"/>
              </a:rPr>
              <a:t>Raw Data: rounds 1 and 2</a:t>
            </a:r>
            <a:br>
              <a:rPr lang="en-US" dirty="0">
                <a:hlinkClick r:id="rId3"/>
              </a:rPr>
            </a:br>
            <a:r>
              <a:rPr lang="en-US" dirty="0" err="1"/>
              <a:t>Phenology_raw</a:t>
            </a:r>
            <a:r>
              <a:rPr lang="en-US" dirty="0"/>
              <a:t> tab</a:t>
            </a:r>
          </a:p>
        </p:txBody>
      </p:sp>
    </p:spTree>
    <p:extLst>
      <p:ext uri="{BB962C8B-B14F-4D97-AF65-F5344CB8AC3E}">
        <p14:creationId xmlns:p14="http://schemas.microsoft.com/office/powerpoint/2010/main" val="4242235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C6C53BF-DB2C-4F5E-8AE7-91262A4E151C}"/>
              </a:ext>
            </a:extLst>
          </p:cNvPr>
          <p:cNvSpPr txBox="1"/>
          <p:nvPr/>
        </p:nvSpPr>
        <p:spPr>
          <a:xfrm>
            <a:off x="0" y="5357642"/>
            <a:ext cx="7391400" cy="1477328"/>
          </a:xfrm>
          <a:prstGeom prst="rect">
            <a:avLst/>
          </a:prstGeom>
          <a:noFill/>
        </p:spPr>
        <p:txBody>
          <a:bodyPr wrap="square">
            <a:spAutoFit/>
          </a:bodyPr>
          <a:lstStyle/>
          <a:p>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Table_RF_output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summary of Random Forest models performance. Sample set indicates samples included in the model; </a:t>
            </a:r>
            <a:r>
              <a:rPr lang="en-US" dirty="0"/>
              <a:t>Model indicated </a:t>
            </a:r>
            <a:r>
              <a:rPr lang="en-US" dirty="0" err="1"/>
              <a:t>wetehr</a:t>
            </a:r>
            <a:r>
              <a:rPr lang="en-US" dirty="0"/>
              <a:t> we utilized the full community or the Boruta-selected features as an input; Accuracy and Kappa are defined in the methods section; a fold-gain in accuracy and kappa when using the Boruta feature selection is also indicated. </a:t>
            </a:r>
            <a:endParaRPr lang="nl-NL" dirty="0"/>
          </a:p>
        </p:txBody>
      </p:sp>
      <p:graphicFrame>
        <p:nvGraphicFramePr>
          <p:cNvPr id="6" name="Table 5">
            <a:extLst>
              <a:ext uri="{FF2B5EF4-FFF2-40B4-BE49-F238E27FC236}">
                <a16:creationId xmlns:a16="http://schemas.microsoft.com/office/drawing/2014/main" xmlns="" id="{512F3E87-2B92-4FB1-85B1-48AC121700D4}"/>
              </a:ext>
            </a:extLst>
          </p:cNvPr>
          <p:cNvGraphicFramePr>
            <a:graphicFrameLocks noGrp="1"/>
          </p:cNvGraphicFramePr>
          <p:nvPr>
            <p:extLst>
              <p:ext uri="{D42A27DB-BD31-4B8C-83A1-F6EECF244321}">
                <p14:modId xmlns:p14="http://schemas.microsoft.com/office/powerpoint/2010/main" val="201094970"/>
              </p:ext>
            </p:extLst>
          </p:nvPr>
        </p:nvGraphicFramePr>
        <p:xfrm>
          <a:off x="37341" y="23030"/>
          <a:ext cx="5413890" cy="5081092"/>
        </p:xfrm>
        <a:graphic>
          <a:graphicData uri="http://schemas.openxmlformats.org/drawingml/2006/table">
            <a:tbl>
              <a:tblPr firstRow="1" bandRow="1">
                <a:tableStyleId>{5C22544A-7EE6-4342-B048-85BDC9FD1C3A}</a:tableStyleId>
              </a:tblPr>
              <a:tblGrid>
                <a:gridCol w="1257810">
                  <a:extLst>
                    <a:ext uri="{9D8B030D-6E8A-4147-A177-3AD203B41FA5}">
                      <a16:colId xmlns:a16="http://schemas.microsoft.com/office/drawing/2014/main" xmlns="" val="20000"/>
                    </a:ext>
                  </a:extLst>
                </a:gridCol>
                <a:gridCol w="851149">
                  <a:extLst>
                    <a:ext uri="{9D8B030D-6E8A-4147-A177-3AD203B41FA5}">
                      <a16:colId xmlns:a16="http://schemas.microsoft.com/office/drawing/2014/main" xmlns="" val="20001"/>
                    </a:ext>
                  </a:extLst>
                </a:gridCol>
                <a:gridCol w="944810">
                  <a:extLst>
                    <a:ext uri="{9D8B030D-6E8A-4147-A177-3AD203B41FA5}">
                      <a16:colId xmlns:a16="http://schemas.microsoft.com/office/drawing/2014/main" xmlns="" val="461250481"/>
                    </a:ext>
                  </a:extLst>
                </a:gridCol>
                <a:gridCol w="1150299">
                  <a:extLst>
                    <a:ext uri="{9D8B030D-6E8A-4147-A177-3AD203B41FA5}">
                      <a16:colId xmlns:a16="http://schemas.microsoft.com/office/drawing/2014/main" xmlns="" val="20002"/>
                    </a:ext>
                  </a:extLst>
                </a:gridCol>
                <a:gridCol w="1209822">
                  <a:extLst>
                    <a:ext uri="{9D8B030D-6E8A-4147-A177-3AD203B41FA5}">
                      <a16:colId xmlns:a16="http://schemas.microsoft.com/office/drawing/2014/main" xmlns="" val="20004"/>
                    </a:ext>
                  </a:extLst>
                </a:gridCol>
              </a:tblGrid>
              <a:tr h="651319">
                <a:tc>
                  <a:txBody>
                    <a:bodyPr/>
                    <a:lstStyle/>
                    <a:p>
                      <a:pPr algn="ctr"/>
                      <a:r>
                        <a:rPr lang="en-US" sz="2000" dirty="0"/>
                        <a:t>Sample Set</a:t>
                      </a:r>
                    </a:p>
                  </a:txBody>
                  <a:tcPr anchor="ctr"/>
                </a:tc>
                <a:tc>
                  <a:txBody>
                    <a:bodyPr/>
                    <a:lstStyle/>
                    <a:p>
                      <a:r>
                        <a:rPr lang="en-US" dirty="0"/>
                        <a:t>Model</a:t>
                      </a:r>
                    </a:p>
                  </a:txBody>
                  <a:tcPr anchor="ctr"/>
                </a:tc>
                <a:tc>
                  <a:txBody>
                    <a:bodyPr/>
                    <a:lstStyle/>
                    <a:p>
                      <a:pPr algn="ctr"/>
                      <a:r>
                        <a:rPr lang="en-US" sz="2000" dirty="0"/>
                        <a:t>ASVs input</a:t>
                      </a:r>
                    </a:p>
                  </a:txBody>
                  <a:tcPr anchor="ctr"/>
                </a:tc>
                <a:tc>
                  <a:txBody>
                    <a:bodyPr/>
                    <a:lstStyle/>
                    <a:p>
                      <a:pPr algn="ctr"/>
                      <a:r>
                        <a:rPr lang="en-US" sz="2000" dirty="0"/>
                        <a:t>Accuracy</a:t>
                      </a:r>
                    </a:p>
                  </a:txBody>
                  <a:tcPr anchor="ctr"/>
                </a:tc>
                <a:tc>
                  <a:txBody>
                    <a:bodyPr/>
                    <a:lstStyle/>
                    <a:p>
                      <a:pPr algn="ctr"/>
                      <a:r>
                        <a:rPr lang="en-US" sz="2000" dirty="0"/>
                        <a:t>Kappa</a:t>
                      </a:r>
                    </a:p>
                  </a:txBody>
                  <a:tcPr anchor="ctr"/>
                </a:tc>
                <a:extLst>
                  <a:ext uri="{0D108BD9-81ED-4DB2-BD59-A6C34878D82A}">
                    <a16:rowId xmlns:a16="http://schemas.microsoft.com/office/drawing/2014/main" xmlns="" val="10000"/>
                  </a:ext>
                </a:extLst>
              </a:tr>
              <a:tr h="552205">
                <a:tc rowSpan="2">
                  <a:txBody>
                    <a:bodyPr/>
                    <a:lstStyle/>
                    <a:p>
                      <a:pPr algn="ctr"/>
                      <a:r>
                        <a:rPr lang="en-US" sz="2000" dirty="0" err="1"/>
                        <a:t>AT_root</a:t>
                      </a:r>
                      <a:endParaRPr lang="en-US" sz="2000" dirty="0"/>
                    </a:p>
                    <a:p>
                      <a:pPr algn="ctr"/>
                      <a:r>
                        <a:rPr lang="en-US" sz="2000" dirty="0"/>
                        <a:t>(n = 22)</a:t>
                      </a:r>
                    </a:p>
                  </a:txBody>
                  <a:tcPr anchor="ctr"/>
                </a:tc>
                <a:tc>
                  <a:txBody>
                    <a:bodyPr/>
                    <a:lstStyle/>
                    <a:p>
                      <a:pPr algn="ctr"/>
                      <a:r>
                        <a:rPr lang="en-US" sz="1100" dirty="0"/>
                        <a:t>Full community  RF</a:t>
                      </a:r>
                    </a:p>
                  </a:txBody>
                  <a:tcPr anchor="ctr"/>
                </a:tc>
                <a:tc>
                  <a:txBody>
                    <a:bodyPr/>
                    <a:lstStyle/>
                    <a:p>
                      <a:pPr algn="ctr"/>
                      <a:r>
                        <a:rPr lang="en-US" sz="1100" dirty="0"/>
                        <a:t>2690</a:t>
                      </a:r>
                    </a:p>
                  </a:txBody>
                  <a:tcPr anchor="ctr"/>
                </a:tc>
                <a:tc>
                  <a:txBody>
                    <a:bodyPr/>
                    <a:lstStyle/>
                    <a:p>
                      <a:pPr algn="ctr"/>
                      <a:r>
                        <a:rPr lang="en-US" sz="1100" dirty="0"/>
                        <a:t>0.3282</a:t>
                      </a:r>
                    </a:p>
                  </a:txBody>
                  <a:tcPr anchor="ctr"/>
                </a:tc>
                <a:tc>
                  <a:txBody>
                    <a:bodyPr/>
                    <a:lstStyle/>
                    <a:p>
                      <a:pPr algn="ctr"/>
                      <a:r>
                        <a:rPr lang="en-US" sz="1100" dirty="0"/>
                        <a:t>0.1097</a:t>
                      </a:r>
                    </a:p>
                  </a:txBody>
                  <a:tcPr anchor="ctr"/>
                </a:tc>
                <a:extLst>
                  <a:ext uri="{0D108BD9-81ED-4DB2-BD59-A6C34878D82A}">
                    <a16:rowId xmlns:a16="http://schemas.microsoft.com/office/drawing/2014/main" xmlns="" val="10001"/>
                  </a:ext>
                </a:extLst>
              </a:tr>
              <a:tr h="500653">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11</a:t>
                      </a:r>
                    </a:p>
                  </a:txBody>
                  <a:tcPr anchor="ctr"/>
                </a:tc>
                <a:tc>
                  <a:txBody>
                    <a:bodyPr/>
                    <a:lstStyle/>
                    <a:p>
                      <a:pPr algn="ctr"/>
                      <a:r>
                        <a:rPr lang="en-US" sz="1100" dirty="0"/>
                        <a:t>0.8086</a:t>
                      </a:r>
                    </a:p>
                  </a:txBody>
                  <a:tcPr anchor="ctr"/>
                </a:tc>
                <a:tc>
                  <a:txBody>
                    <a:bodyPr/>
                    <a:lstStyle/>
                    <a:p>
                      <a:pPr algn="ctr"/>
                      <a:r>
                        <a:rPr lang="en-US" sz="1100" dirty="0"/>
                        <a:t>0.7426</a:t>
                      </a:r>
                    </a:p>
                  </a:txBody>
                  <a:tcPr anchor="ctr"/>
                </a:tc>
                <a:extLst>
                  <a:ext uri="{0D108BD9-81ED-4DB2-BD59-A6C34878D82A}">
                    <a16:rowId xmlns:a16="http://schemas.microsoft.com/office/drawing/2014/main" xmlns="" val="10002"/>
                  </a:ext>
                </a:extLst>
              </a:tr>
              <a:tr h="552205">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AT_soil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community  RF</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3124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0.3571</a:t>
                      </a:r>
                    </a:p>
                  </a:txBody>
                  <a:tcPr anchor="ctr"/>
                </a:tc>
                <a:tc>
                  <a:txBody>
                    <a:bodyPr/>
                    <a:lstStyle/>
                    <a:p>
                      <a:pPr algn="ctr"/>
                      <a:r>
                        <a:rPr lang="en-US" sz="1100" dirty="0"/>
                        <a:t>0.1750</a:t>
                      </a:r>
                    </a:p>
                  </a:txBody>
                  <a:tcPr anchor="ctr"/>
                </a:tc>
                <a:extLst>
                  <a:ext uri="{0D108BD9-81ED-4DB2-BD59-A6C34878D82A}">
                    <a16:rowId xmlns:a16="http://schemas.microsoft.com/office/drawing/2014/main" xmlns="" val="10003"/>
                  </a:ext>
                </a:extLst>
              </a:tr>
              <a:tr h="500653">
                <a:tc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err="1"/>
                        <a:t>Boruta</a:t>
                      </a:r>
                      <a:endParaRPr lang="en-US" sz="1100" dirty="0"/>
                    </a:p>
                  </a:txBody>
                  <a:tcPr anchor="ctr"/>
                </a:tc>
                <a:tc>
                  <a:txBody>
                    <a:bodyPr/>
                    <a:lstStyle/>
                    <a:p>
                      <a:pPr algn="ctr"/>
                      <a:r>
                        <a:rPr lang="en-US" sz="1100" dirty="0"/>
                        <a:t>7</a:t>
                      </a:r>
                    </a:p>
                  </a:txBody>
                  <a:tcPr anchor="ctr"/>
                </a:tc>
                <a:tc>
                  <a:txBody>
                    <a:bodyPr/>
                    <a:lstStyle/>
                    <a:p>
                      <a:pPr algn="ctr"/>
                      <a:r>
                        <a:rPr lang="en-US" sz="1100" dirty="0"/>
                        <a:t>0.8204</a:t>
                      </a:r>
                    </a:p>
                  </a:txBody>
                  <a:tcPr anchor="ctr"/>
                </a:tc>
                <a:tc>
                  <a:txBody>
                    <a:bodyPr/>
                    <a:lstStyle/>
                    <a:p>
                      <a:pPr algn="ctr"/>
                      <a:r>
                        <a:rPr lang="en-US" sz="1100" dirty="0"/>
                        <a:t>0.7609</a:t>
                      </a:r>
                    </a:p>
                  </a:txBody>
                  <a:tcPr anchor="ctr"/>
                </a:tc>
                <a:extLst>
                  <a:ext uri="{0D108BD9-81ED-4DB2-BD59-A6C34878D82A}">
                    <a16:rowId xmlns:a16="http://schemas.microsoft.com/office/drawing/2014/main" xmlns="" val="10004"/>
                  </a:ext>
                </a:extLst>
              </a:tr>
              <a:tr h="552205">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BO_root</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community  RF</a:t>
                      </a:r>
                    </a:p>
                  </a:txBody>
                  <a:tcPr anchor="ctr"/>
                </a:tc>
                <a:tc>
                  <a:txBody>
                    <a:bodyPr/>
                    <a:lstStyle/>
                    <a:p>
                      <a:pPr algn="ctr"/>
                      <a:r>
                        <a:rPr lang="en-US" sz="1100" dirty="0"/>
                        <a:t>2421</a:t>
                      </a:r>
                    </a:p>
                  </a:txBody>
                  <a:tcPr anchor="ctr"/>
                </a:tc>
                <a:tc>
                  <a:txBody>
                    <a:bodyPr/>
                    <a:lstStyle/>
                    <a:p>
                      <a:pPr algn="ctr"/>
                      <a:r>
                        <a:rPr lang="en-US" sz="1100" dirty="0"/>
                        <a:t>0.4898</a:t>
                      </a:r>
                    </a:p>
                  </a:txBody>
                  <a:tcPr anchor="ctr"/>
                </a:tc>
                <a:tc>
                  <a:txBody>
                    <a:bodyPr/>
                    <a:lstStyle/>
                    <a:p>
                      <a:pPr algn="ctr"/>
                      <a:r>
                        <a:rPr lang="en-US" sz="1100" dirty="0"/>
                        <a:t>0.3350</a:t>
                      </a:r>
                    </a:p>
                  </a:txBody>
                  <a:tcPr anchor="ctr"/>
                </a:tc>
                <a:extLst>
                  <a:ext uri="{0D108BD9-81ED-4DB2-BD59-A6C34878D82A}">
                    <a16:rowId xmlns:a16="http://schemas.microsoft.com/office/drawing/2014/main" xmlns="" val="10005"/>
                  </a:ext>
                </a:extLst>
              </a:tr>
              <a:tr h="500653">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16</a:t>
                      </a:r>
                    </a:p>
                  </a:txBody>
                  <a:tcPr anchor="ctr"/>
                </a:tc>
                <a:tc>
                  <a:txBody>
                    <a:bodyPr/>
                    <a:lstStyle/>
                    <a:p>
                      <a:pPr algn="ctr"/>
                      <a:r>
                        <a:rPr lang="en-US" sz="1100" dirty="0"/>
                        <a:t>0.8911</a:t>
                      </a:r>
                    </a:p>
                  </a:txBody>
                  <a:tcPr anchor="ctr"/>
                </a:tc>
                <a:tc>
                  <a:txBody>
                    <a:bodyPr/>
                    <a:lstStyle/>
                    <a:p>
                      <a:pPr algn="ctr"/>
                      <a:r>
                        <a:rPr lang="en-US" sz="1100" dirty="0"/>
                        <a:t>0.8533</a:t>
                      </a:r>
                    </a:p>
                  </a:txBody>
                  <a:tcPr anchor="ctr"/>
                </a:tc>
                <a:extLst>
                  <a:ext uri="{0D108BD9-81ED-4DB2-BD59-A6C34878D82A}">
                    <a16:rowId xmlns:a16="http://schemas.microsoft.com/office/drawing/2014/main" xmlns="" val="10006"/>
                  </a:ext>
                </a:extLst>
              </a:tr>
              <a:tr h="552205">
                <a:tc rowSpan="2">
                  <a:txBody>
                    <a:bodyPr/>
                    <a:lstStyle/>
                    <a:p>
                      <a:pPr algn="ctr"/>
                      <a:r>
                        <a:rPr lang="en-US" sz="2000" dirty="0" err="1"/>
                        <a:t>BO_soil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p>
                      <a:pPr algn="ctr"/>
                      <a:endParaRPr lang="en-US" sz="20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community RF</a:t>
                      </a:r>
                    </a:p>
                  </a:txBody>
                  <a:tcPr anchor="ctr"/>
                </a:tc>
                <a:tc>
                  <a:txBody>
                    <a:bodyPr/>
                    <a:lstStyle/>
                    <a:p>
                      <a:pPr algn="ctr"/>
                      <a:r>
                        <a:rPr lang="en-US" sz="1100" dirty="0"/>
                        <a:t>2558</a:t>
                      </a:r>
                    </a:p>
                  </a:txBody>
                  <a:tcPr anchor="ctr"/>
                </a:tc>
                <a:tc>
                  <a:txBody>
                    <a:bodyPr/>
                    <a:lstStyle/>
                    <a:p>
                      <a:pPr algn="ctr"/>
                      <a:r>
                        <a:rPr lang="en-US" sz="1100" dirty="0"/>
                        <a:t>0.3533</a:t>
                      </a:r>
                    </a:p>
                  </a:txBody>
                  <a:tcPr anchor="ctr"/>
                </a:tc>
                <a:tc>
                  <a:txBody>
                    <a:bodyPr/>
                    <a:lstStyle/>
                    <a:p>
                      <a:pPr algn="ctr"/>
                      <a:r>
                        <a:rPr lang="en-US" sz="1100" dirty="0"/>
                        <a:t>0.0908</a:t>
                      </a:r>
                    </a:p>
                  </a:txBody>
                  <a:tcPr anchor="ctr"/>
                </a:tc>
                <a:extLst>
                  <a:ext uri="{0D108BD9-81ED-4DB2-BD59-A6C34878D82A}">
                    <a16:rowId xmlns:a16="http://schemas.microsoft.com/office/drawing/2014/main" xmlns="" val="10007"/>
                  </a:ext>
                </a:extLst>
              </a:tr>
              <a:tr h="500653">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6</a:t>
                      </a:r>
                    </a:p>
                  </a:txBody>
                  <a:tcPr anchor="ctr"/>
                </a:tc>
                <a:tc>
                  <a:txBody>
                    <a:bodyPr/>
                    <a:lstStyle/>
                    <a:p>
                      <a:pPr algn="ctr"/>
                      <a:r>
                        <a:rPr lang="en-US" sz="1100" dirty="0"/>
                        <a:t>0.6784</a:t>
                      </a:r>
                    </a:p>
                  </a:txBody>
                  <a:tcPr anchor="ctr"/>
                </a:tc>
                <a:tc>
                  <a:txBody>
                    <a:bodyPr/>
                    <a:lstStyle/>
                    <a:p>
                      <a:pPr algn="ctr"/>
                      <a:r>
                        <a:rPr lang="en-US" sz="1100" dirty="0"/>
                        <a:t>0.6714</a:t>
                      </a:r>
                    </a:p>
                  </a:txBody>
                  <a:tcPr anchor="ctr"/>
                </a:tc>
                <a:extLst>
                  <a:ext uri="{0D108BD9-81ED-4DB2-BD59-A6C34878D82A}">
                    <a16:rowId xmlns:a16="http://schemas.microsoft.com/office/drawing/2014/main" xmlns="" val="10008"/>
                  </a:ext>
                </a:extLst>
              </a:tr>
            </a:tbl>
          </a:graphicData>
        </a:graphic>
      </p:graphicFrame>
      <p:pic>
        <p:nvPicPr>
          <p:cNvPr id="7" name="Picture 4">
            <a:extLst>
              <a:ext uri="{FF2B5EF4-FFF2-40B4-BE49-F238E27FC236}">
                <a16:creationId xmlns:a16="http://schemas.microsoft.com/office/drawing/2014/main" xmlns="" id="{0C6F9815-A58D-4A81-AE21-4AC1ED9495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139" r="73079" b="5684"/>
          <a:stretch/>
        </p:blipFill>
        <p:spPr bwMode="auto">
          <a:xfrm>
            <a:off x="9773029" y="0"/>
            <a:ext cx="2455903" cy="401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xmlns="" id="{B0B4E201-E62F-4642-AC6C-25D69F6FB3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702" r="71816" b="5404"/>
          <a:stretch/>
        </p:blipFill>
        <p:spPr bwMode="auto">
          <a:xfrm>
            <a:off x="7810500" y="0"/>
            <a:ext cx="4381500" cy="6811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xmlns="" id="{D20468F5-E213-475C-BC12-990FAD649AAD}"/>
              </a:ext>
            </a:extLst>
          </p:cNvPr>
          <p:cNvSpPr txBox="1"/>
          <p:nvPr/>
        </p:nvSpPr>
        <p:spPr>
          <a:xfrm>
            <a:off x="5736771" y="1804533"/>
            <a:ext cx="4763259" cy="1754326"/>
          </a:xfrm>
          <a:prstGeom prst="rect">
            <a:avLst/>
          </a:prstGeom>
          <a:noFill/>
        </p:spPr>
        <p:txBody>
          <a:bodyPr wrap="square">
            <a:spAutoFit/>
          </a:bodyPr>
          <a:lstStyle/>
          <a:p>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table_confusion_matrix</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Confusion matrix indicating performance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random forest model when using the full community (left) or only the Boruta-selected features (right). Values outside the diagonal indicate misclassifications by the RF algorithm</a:t>
            </a:r>
            <a:endParaRPr lang="nl-NL" dirty="0"/>
          </a:p>
        </p:txBody>
      </p:sp>
    </p:spTree>
    <p:extLst>
      <p:ext uri="{BB962C8B-B14F-4D97-AF65-F5344CB8AC3E}">
        <p14:creationId xmlns:p14="http://schemas.microsoft.com/office/powerpoint/2010/main" val="3411286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5239/graphics/7889300e-6fa3-48f5-becd-0261c279b8f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http://127.0.0.1:45239/graphics/29249908-d24e-486c-8a6a-ea0d6d57f302.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5587" y="168275"/>
            <a:ext cx="827773" cy="369332"/>
          </a:xfrm>
          <a:prstGeom prst="rect">
            <a:avLst/>
          </a:prstGeom>
          <a:noFill/>
        </p:spPr>
        <p:txBody>
          <a:bodyPr wrap="square" rtlCol="0">
            <a:spAutoFit/>
          </a:bodyPr>
          <a:lstStyle/>
          <a:p>
            <a:r>
              <a:rPr lang="en-US" dirty="0"/>
              <a:t>AT soil </a:t>
            </a:r>
          </a:p>
        </p:txBody>
      </p:sp>
      <p:sp>
        <p:nvSpPr>
          <p:cNvPr id="9" name="TextBox 8"/>
          <p:cNvSpPr txBox="1"/>
          <p:nvPr/>
        </p:nvSpPr>
        <p:spPr>
          <a:xfrm>
            <a:off x="5850021" y="-16391"/>
            <a:ext cx="827773" cy="369332"/>
          </a:xfrm>
          <a:prstGeom prst="rect">
            <a:avLst/>
          </a:prstGeom>
          <a:noFill/>
        </p:spPr>
        <p:txBody>
          <a:bodyPr wrap="square" rtlCol="0">
            <a:spAutoFit/>
          </a:bodyPr>
          <a:lstStyle/>
          <a:p>
            <a:r>
              <a:rPr lang="en-US" dirty="0"/>
              <a:t>BO soil </a:t>
            </a:r>
          </a:p>
        </p:txBody>
      </p:sp>
      <p:sp>
        <p:nvSpPr>
          <p:cNvPr id="10" name="TextBox 9"/>
          <p:cNvSpPr txBox="1"/>
          <p:nvPr/>
        </p:nvSpPr>
        <p:spPr>
          <a:xfrm>
            <a:off x="5452510" y="3462684"/>
            <a:ext cx="1398873" cy="369332"/>
          </a:xfrm>
          <a:prstGeom prst="rect">
            <a:avLst/>
          </a:prstGeom>
          <a:noFill/>
        </p:spPr>
        <p:txBody>
          <a:bodyPr wrap="square" rtlCol="0">
            <a:spAutoFit/>
          </a:bodyPr>
          <a:lstStyle/>
          <a:p>
            <a:r>
              <a:rPr lang="en-US" dirty="0"/>
              <a:t>BO root</a:t>
            </a:r>
          </a:p>
        </p:txBody>
      </p:sp>
      <p:sp>
        <p:nvSpPr>
          <p:cNvPr id="11" name="TextBox 10"/>
          <p:cNvSpPr txBox="1"/>
          <p:nvPr/>
        </p:nvSpPr>
        <p:spPr>
          <a:xfrm>
            <a:off x="109086" y="3359747"/>
            <a:ext cx="1398873" cy="369332"/>
          </a:xfrm>
          <a:prstGeom prst="rect">
            <a:avLst/>
          </a:prstGeom>
          <a:noFill/>
        </p:spPr>
        <p:txBody>
          <a:bodyPr wrap="square" rtlCol="0">
            <a:spAutoFit/>
          </a:bodyPr>
          <a:lstStyle/>
          <a:p>
            <a:r>
              <a:rPr lang="en-US" dirty="0"/>
              <a:t>AT root</a:t>
            </a:r>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3855172"/>
            <a:ext cx="3167427" cy="2088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10" descr="http://127.0.0.1:45239/graphics/fd739fc7-1204-4071-ab02-39f90ee0317f.pn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411720"/>
            <a:ext cx="4223177" cy="278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610" y="3944735"/>
            <a:ext cx="3797830" cy="2504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8659" y="588990"/>
            <a:ext cx="3685448" cy="2429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Table 11"/>
          <p:cNvGraphicFramePr>
            <a:graphicFrameLocks noGrp="1"/>
          </p:cNvGraphicFramePr>
          <p:nvPr>
            <p:extLst>
              <p:ext uri="{D42A27DB-BD31-4B8C-83A1-F6EECF244321}">
                <p14:modId xmlns:p14="http://schemas.microsoft.com/office/powerpoint/2010/main" val="3390614049"/>
              </p:ext>
            </p:extLst>
          </p:nvPr>
        </p:nvGraphicFramePr>
        <p:xfrm>
          <a:off x="8172425" y="2557991"/>
          <a:ext cx="3826547" cy="4825505"/>
        </p:xfrm>
        <a:graphic>
          <a:graphicData uri="http://schemas.openxmlformats.org/drawingml/2006/table">
            <a:tbl>
              <a:tblPr>
                <a:tableStyleId>{5C22544A-7EE6-4342-B048-85BDC9FD1C3A}</a:tableStyleId>
              </a:tblPr>
              <a:tblGrid>
                <a:gridCol w="626259">
                  <a:extLst>
                    <a:ext uri="{9D8B030D-6E8A-4147-A177-3AD203B41FA5}">
                      <a16:colId xmlns:a16="http://schemas.microsoft.com/office/drawing/2014/main" xmlns="" val="20000"/>
                    </a:ext>
                  </a:extLst>
                </a:gridCol>
                <a:gridCol w="520113">
                  <a:extLst>
                    <a:ext uri="{9D8B030D-6E8A-4147-A177-3AD203B41FA5}">
                      <a16:colId xmlns:a16="http://schemas.microsoft.com/office/drawing/2014/main" xmlns="" val="20001"/>
                    </a:ext>
                  </a:extLst>
                </a:gridCol>
                <a:gridCol w="668717">
                  <a:extLst>
                    <a:ext uri="{9D8B030D-6E8A-4147-A177-3AD203B41FA5}">
                      <a16:colId xmlns:a16="http://schemas.microsoft.com/office/drawing/2014/main" xmlns="" val="20002"/>
                    </a:ext>
                  </a:extLst>
                </a:gridCol>
                <a:gridCol w="589108">
                  <a:extLst>
                    <a:ext uri="{9D8B030D-6E8A-4147-A177-3AD203B41FA5}">
                      <a16:colId xmlns:a16="http://schemas.microsoft.com/office/drawing/2014/main" xmlns="" val="20003"/>
                    </a:ext>
                  </a:extLst>
                </a:gridCol>
                <a:gridCol w="610337">
                  <a:extLst>
                    <a:ext uri="{9D8B030D-6E8A-4147-A177-3AD203B41FA5}">
                      <a16:colId xmlns:a16="http://schemas.microsoft.com/office/drawing/2014/main" xmlns="" val="20004"/>
                    </a:ext>
                  </a:extLst>
                </a:gridCol>
                <a:gridCol w="610337">
                  <a:extLst>
                    <a:ext uri="{9D8B030D-6E8A-4147-A177-3AD203B41FA5}">
                      <a16:colId xmlns:a16="http://schemas.microsoft.com/office/drawing/2014/main" xmlns="" val="20005"/>
                    </a:ext>
                  </a:extLst>
                </a:gridCol>
                <a:gridCol w="201676">
                  <a:extLst>
                    <a:ext uri="{9D8B030D-6E8A-4147-A177-3AD203B41FA5}">
                      <a16:colId xmlns:a16="http://schemas.microsoft.com/office/drawing/2014/main" xmlns="" val="20006"/>
                    </a:ext>
                  </a:extLst>
                </a:gridCol>
              </a:tblGrid>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00"/>
                  </a:ext>
                </a:extLst>
              </a:tr>
              <a:tr h="76545">
                <a:tc>
                  <a:txBody>
                    <a:bodyPr/>
                    <a:lstStyle/>
                    <a:p>
                      <a:pPr algn="l" fontAlgn="b"/>
                      <a:r>
                        <a:rPr lang="en-US" sz="400" u="none" strike="noStrike">
                          <a:effectLst/>
                        </a:rPr>
                        <a:t>$Brassica_oleraceae.Soil</a:t>
                      </a:r>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01"/>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02"/>
                  </a:ext>
                </a:extLst>
              </a:tr>
              <a:tr h="76545">
                <a:tc>
                  <a:txBody>
                    <a:bodyPr/>
                    <a:lstStyle/>
                    <a:p>
                      <a:pPr algn="l" fontAlgn="b"/>
                      <a:r>
                        <a:rPr lang="en-US" sz="400" u="none" strike="noStrike">
                          <a:effectLst/>
                        </a:rPr>
                        <a:t>ASV_12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03"/>
                  </a:ext>
                </a:extLst>
              </a:tr>
              <a:tr h="76545">
                <a:tc>
                  <a:txBody>
                    <a:bodyPr/>
                    <a:lstStyle/>
                    <a:p>
                      <a:pPr algn="l" fontAlgn="b"/>
                      <a:r>
                        <a:rPr lang="en-US" sz="400" u="none" strike="noStrike">
                          <a:effectLst/>
                        </a:rPr>
                        <a:t>ASV_61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18.569</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04"/>
                  </a:ext>
                </a:extLst>
              </a:tr>
              <a:tr h="76545">
                <a:tc>
                  <a:txBody>
                    <a:bodyPr/>
                    <a:lstStyle/>
                    <a:p>
                      <a:pPr algn="l" fontAlgn="b"/>
                      <a:r>
                        <a:rPr lang="en-US" sz="400" u="none" strike="noStrike">
                          <a:effectLst/>
                        </a:rPr>
                        <a:t>ASV_97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g__Mucilaginibacter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19.327</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05"/>
                  </a:ext>
                </a:extLst>
              </a:tr>
              <a:tr h="76545">
                <a:tc>
                  <a:txBody>
                    <a:bodyPr/>
                    <a:lstStyle/>
                    <a:p>
                      <a:pPr algn="l" fontAlgn="b"/>
                      <a:r>
                        <a:rPr lang="en-US" sz="400" u="none" strike="noStrike">
                          <a:effectLst/>
                        </a:rPr>
                        <a:t>ASV_101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g__Pedobacter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16.441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06"/>
                  </a:ext>
                </a:extLst>
              </a:tr>
              <a:tr h="76545">
                <a:tc>
                  <a:txBody>
                    <a:bodyPr/>
                    <a:lstStyle/>
                    <a:p>
                      <a:pPr algn="l" fontAlgn="b"/>
                      <a:r>
                        <a:rPr lang="en-US" sz="400" u="none" strike="noStrike">
                          <a:effectLst/>
                        </a:rPr>
                        <a:t>ASV_410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p__Actinobacteriota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c__Actinobacteria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o__Propionibacteriales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f__Nocardioidaceae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g__Nocardioides</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19.108</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07"/>
                  </a:ext>
                </a:extLst>
              </a:tr>
              <a:tr h="76545">
                <a:tc>
                  <a:txBody>
                    <a:bodyPr/>
                    <a:lstStyle/>
                    <a:p>
                      <a:pPr algn="l" fontAlgn="b"/>
                      <a:r>
                        <a:rPr lang="en-US" sz="400" u="none" strike="noStrike">
                          <a:effectLst/>
                        </a:rPr>
                        <a:t>ASV_496</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g__Mucilaginibacter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16.534</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08"/>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09"/>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10"/>
                  </a:ext>
                </a:extLst>
              </a:tr>
              <a:tr h="76545">
                <a:tc gridSpan="2">
                  <a:txBody>
                    <a:bodyPr/>
                    <a:lstStyle/>
                    <a:p>
                      <a:pPr algn="l" fontAlgn="b"/>
                      <a:r>
                        <a:rPr lang="en-US" sz="400" u="none" strike="noStrike">
                          <a:effectLst/>
                        </a:rPr>
                        <a:t>$Brassica_oleraceae.Root</a:t>
                      </a:r>
                      <a:endParaRPr lang="en-US" sz="400" b="0" i="0" u="none" strike="noStrike">
                        <a:solidFill>
                          <a:srgbClr val="000000"/>
                        </a:solidFill>
                        <a:effectLst/>
                        <a:latin typeface="Calibri"/>
                      </a:endParaRPr>
                    </a:p>
                  </a:txBody>
                  <a:tcPr marL="2380" marR="2380" marT="2380" marB="0" anchor="b"/>
                </a:tc>
                <a:tc hMerge="1">
                  <a:txBody>
                    <a:bodyPr/>
                    <a:lstStyle/>
                    <a:p>
                      <a:endParaRPr lang="en-US"/>
                    </a:p>
                  </a:txBody>
                  <a:tcPr/>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11"/>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12"/>
                  </a:ext>
                </a:extLst>
              </a:tr>
              <a:tr h="76545">
                <a:tc>
                  <a:txBody>
                    <a:bodyPr/>
                    <a:lstStyle/>
                    <a:p>
                      <a:pPr algn="l" fontAlgn="b"/>
                      <a:r>
                        <a:rPr lang="en-US" sz="400" u="none" strike="noStrike">
                          <a:effectLst/>
                        </a:rPr>
                        <a:t>ASV_10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g__Acidovorax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12.037</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13"/>
                  </a:ext>
                </a:extLst>
              </a:tr>
              <a:tr h="76545">
                <a:tc>
                  <a:txBody>
                    <a:bodyPr/>
                    <a:lstStyle/>
                    <a:p>
                      <a:pPr algn="l" fontAlgn="b"/>
                      <a:r>
                        <a:rPr lang="en-US" sz="400" u="none" strike="noStrike">
                          <a:effectLst/>
                        </a:rPr>
                        <a:t>ASV_67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18.616</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14"/>
                  </a:ext>
                </a:extLst>
              </a:tr>
              <a:tr h="76545">
                <a:tc>
                  <a:txBody>
                    <a:bodyPr/>
                    <a:lstStyle/>
                    <a:p>
                      <a:pPr algn="l" fontAlgn="b"/>
                      <a:r>
                        <a:rPr lang="en-US" sz="400" u="none" strike="noStrike">
                          <a:effectLst/>
                        </a:rPr>
                        <a:t>ASV_83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15.693</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15"/>
                  </a:ext>
                </a:extLst>
              </a:tr>
              <a:tr h="76545">
                <a:tc>
                  <a:txBody>
                    <a:bodyPr/>
                    <a:lstStyle/>
                    <a:p>
                      <a:pPr algn="l" fontAlgn="b"/>
                      <a:r>
                        <a:rPr lang="en-US" sz="400" u="none" strike="noStrike">
                          <a:effectLst/>
                        </a:rPr>
                        <a:t>ASV_100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g__Pedobacter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12.396</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16"/>
                  </a:ext>
                </a:extLst>
              </a:tr>
              <a:tr h="142005">
                <a:tc>
                  <a:txBody>
                    <a:bodyPr/>
                    <a:lstStyle/>
                    <a:p>
                      <a:pPr algn="l" fontAlgn="b"/>
                      <a:r>
                        <a:rPr lang="en-US" sz="400" u="none" strike="noStrike">
                          <a:effectLst/>
                        </a:rPr>
                        <a:t>ASV_106</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p__Verrucomicrobiota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c__Chlamydiae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o__Chlamydiales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f__Parachlamydiaceae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g__Candidatus_Protochlamydia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12.973</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17"/>
                  </a:ext>
                </a:extLst>
              </a:tr>
              <a:tr h="76545">
                <a:tc>
                  <a:txBody>
                    <a:bodyPr/>
                    <a:lstStyle/>
                    <a:p>
                      <a:pPr algn="l" fontAlgn="b"/>
                      <a:r>
                        <a:rPr lang="en-US" sz="400" u="none" strike="noStrike">
                          <a:effectLst/>
                        </a:rPr>
                        <a:t>ASV_123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g__Rhizobacter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14.055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18"/>
                  </a:ext>
                </a:extLst>
              </a:tr>
              <a:tr h="76545">
                <a:tc>
                  <a:txBody>
                    <a:bodyPr/>
                    <a:lstStyle/>
                    <a:p>
                      <a:pPr algn="l" fontAlgn="b"/>
                      <a:r>
                        <a:rPr lang="en-US" sz="400" u="none" strike="noStrike">
                          <a:effectLst/>
                        </a:rPr>
                        <a:t>ASV_240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g__Leptothrix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21.175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19"/>
                  </a:ext>
                </a:extLst>
              </a:tr>
              <a:tr h="76545">
                <a:tc>
                  <a:txBody>
                    <a:bodyPr/>
                    <a:lstStyle/>
                    <a:p>
                      <a:pPr algn="l" fontAlgn="b"/>
                      <a:r>
                        <a:rPr lang="en-US" sz="400" u="none" strike="noStrike">
                          <a:effectLst/>
                        </a:rPr>
                        <a:t>ASV_291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g__Leptothrix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10.406</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20"/>
                  </a:ext>
                </a:extLst>
              </a:tr>
              <a:tr h="76545">
                <a:tc>
                  <a:txBody>
                    <a:bodyPr/>
                    <a:lstStyle/>
                    <a:p>
                      <a:pPr algn="l" fontAlgn="b"/>
                      <a:r>
                        <a:rPr lang="en-US" sz="400" u="none" strike="noStrike">
                          <a:effectLst/>
                        </a:rPr>
                        <a:t>ASV_293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12.844</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21"/>
                  </a:ext>
                </a:extLst>
              </a:tr>
              <a:tr h="211685">
                <a:tc>
                  <a:txBody>
                    <a:bodyPr/>
                    <a:lstStyle/>
                    <a:p>
                      <a:pPr algn="l" fontAlgn="b"/>
                      <a:r>
                        <a:rPr lang="en-US" sz="400" u="none" strike="noStrike">
                          <a:effectLst/>
                        </a:rPr>
                        <a:t>ASV_318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f__Burkholderiaceae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g__Burkholderia-Caballeronia-Paraburkholderia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16.645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22"/>
                  </a:ext>
                </a:extLst>
              </a:tr>
              <a:tr h="76545">
                <a:tc>
                  <a:txBody>
                    <a:bodyPr/>
                    <a:lstStyle/>
                    <a:p>
                      <a:pPr algn="l" fontAlgn="b"/>
                      <a:r>
                        <a:rPr lang="en-US" sz="400" u="none" strike="noStrike">
                          <a:effectLst/>
                        </a:rPr>
                        <a:t>ASV_413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p__Chloroflexi</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c__Ktedonobacteria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o__C0119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f__C0119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g__C0119</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11.519</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23"/>
                  </a:ext>
                </a:extLst>
              </a:tr>
              <a:tr h="76545">
                <a:tc>
                  <a:txBody>
                    <a:bodyPr/>
                    <a:lstStyle/>
                    <a:p>
                      <a:pPr algn="l" fontAlgn="b"/>
                      <a:r>
                        <a:rPr lang="en-US" sz="400" u="none" strike="noStrike">
                          <a:effectLst/>
                        </a:rPr>
                        <a:t>ASV_782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o__Cytophagales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f__Cytophagaceae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g__Cytophaga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14.745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24"/>
                  </a:ext>
                </a:extLst>
              </a:tr>
              <a:tr h="76545">
                <a:tc>
                  <a:txBody>
                    <a:bodyPr/>
                    <a:lstStyle/>
                    <a:p>
                      <a:pPr algn="l" fontAlgn="b"/>
                      <a:r>
                        <a:rPr lang="en-US" sz="400" u="none" strike="noStrike">
                          <a:effectLst/>
                        </a:rPr>
                        <a:t>ASV_799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p__Planctomycetota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c__Planctomycetes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o__Planctomycetales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f__uncultured</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g__uncultured</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12.979</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25"/>
                  </a:ext>
                </a:extLst>
              </a:tr>
              <a:tr h="76545">
                <a:tc>
                  <a:txBody>
                    <a:bodyPr/>
                    <a:lstStyle/>
                    <a:p>
                      <a:pPr algn="l" fontAlgn="b"/>
                      <a:r>
                        <a:rPr lang="en-US" sz="400" u="none" strike="noStrike">
                          <a:effectLst/>
                        </a:rPr>
                        <a:t>ASV_959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o__Flavobacteriales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f__Flavobacteriaceae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g__Flavobacterium</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11.165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26"/>
                  </a:ext>
                </a:extLst>
              </a:tr>
              <a:tr h="76545">
                <a:tc>
                  <a:txBody>
                    <a:bodyPr/>
                    <a:lstStyle/>
                    <a:p>
                      <a:pPr algn="l" fontAlgn="b"/>
                      <a:r>
                        <a:rPr lang="en-US" sz="400" u="none" strike="noStrike">
                          <a:effectLst/>
                        </a:rPr>
                        <a:t>ASV_962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f__Rhodocyclaceae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g__Uliginosibacterium</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10.344</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27"/>
                  </a:ext>
                </a:extLst>
              </a:tr>
              <a:tr h="76545">
                <a:tc>
                  <a:txBody>
                    <a:bodyPr/>
                    <a:lstStyle/>
                    <a:p>
                      <a:pPr algn="l" fontAlgn="b"/>
                      <a:r>
                        <a:rPr lang="en-US" sz="400" u="none" strike="noStrike">
                          <a:effectLst/>
                        </a:rPr>
                        <a:t>ASV_1091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p__Bdellovibrionota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c__Oligoflexia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o__0319-6G20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f__0319-6G20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g__0319-6G20</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16.545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28"/>
                  </a:ext>
                </a:extLst>
              </a:tr>
              <a:tr h="76545">
                <a:tc>
                  <a:txBody>
                    <a:bodyPr/>
                    <a:lstStyle/>
                    <a:p>
                      <a:pPr algn="l" fontAlgn="b"/>
                      <a:r>
                        <a:rPr lang="en-US" sz="400" u="none" strike="noStrike">
                          <a:effectLst/>
                        </a:rPr>
                        <a:t>ASV_1385</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12.486</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29"/>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30"/>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31"/>
                  </a:ext>
                </a:extLst>
              </a:tr>
              <a:tr h="76545">
                <a:tc gridSpan="2">
                  <a:txBody>
                    <a:bodyPr/>
                    <a:lstStyle/>
                    <a:p>
                      <a:pPr algn="l" fontAlgn="b"/>
                      <a:r>
                        <a:rPr lang="en-US" sz="400" u="none" strike="noStrike">
                          <a:effectLst/>
                        </a:rPr>
                        <a:t>$Arabidopsis_thaliana.Soil</a:t>
                      </a:r>
                      <a:endParaRPr lang="en-US" sz="400" b="0" i="0" u="none" strike="noStrike">
                        <a:solidFill>
                          <a:srgbClr val="000000"/>
                        </a:solidFill>
                        <a:effectLst/>
                        <a:latin typeface="Calibri"/>
                      </a:endParaRPr>
                    </a:p>
                  </a:txBody>
                  <a:tcPr marL="2380" marR="2380" marT="2380" marB="0" anchor="b"/>
                </a:tc>
                <a:tc hMerge="1">
                  <a:txBody>
                    <a:bodyPr/>
                    <a:lstStyle/>
                    <a:p>
                      <a:endParaRPr lang="en-US"/>
                    </a:p>
                  </a:txBody>
                  <a:tcPr/>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32"/>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33"/>
                  </a:ext>
                </a:extLst>
              </a:tr>
              <a:tr h="76545">
                <a:tc>
                  <a:txBody>
                    <a:bodyPr/>
                    <a:lstStyle/>
                    <a:p>
                      <a:pPr algn="l" fontAlgn="b"/>
                      <a:r>
                        <a:rPr lang="en-US" sz="400" u="none" strike="noStrike">
                          <a:effectLst/>
                        </a:rPr>
                        <a:t>ASV_5</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g__Rhizobacter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15.401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34"/>
                  </a:ext>
                </a:extLst>
              </a:tr>
              <a:tr h="76545">
                <a:tc>
                  <a:txBody>
                    <a:bodyPr/>
                    <a:lstStyle/>
                    <a:p>
                      <a:pPr algn="l" fontAlgn="b"/>
                      <a:r>
                        <a:rPr lang="en-US" sz="400" u="none" strike="noStrike">
                          <a:effectLst/>
                        </a:rPr>
                        <a:t>ASV_29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c__Alphaproteobacteria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o__Rhizobiales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f__Xanthobacteraceae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g__Bradyrhizobium</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21.212</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35"/>
                  </a:ext>
                </a:extLst>
              </a:tr>
              <a:tr h="76545">
                <a:tc>
                  <a:txBody>
                    <a:bodyPr/>
                    <a:lstStyle/>
                    <a:p>
                      <a:pPr algn="l" fontAlgn="b"/>
                      <a:r>
                        <a:rPr lang="en-US" sz="400" u="none" strike="noStrike">
                          <a:effectLst/>
                        </a:rPr>
                        <a:t>ASV_191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19.722</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36"/>
                  </a:ext>
                </a:extLst>
              </a:tr>
              <a:tr h="76545">
                <a:tc>
                  <a:txBody>
                    <a:bodyPr/>
                    <a:lstStyle/>
                    <a:p>
                      <a:pPr algn="l" fontAlgn="b"/>
                      <a:r>
                        <a:rPr lang="en-US" sz="400" u="none" strike="noStrike">
                          <a:effectLst/>
                        </a:rPr>
                        <a:t>ASV_192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g__Rubrivivax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20.851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37"/>
                  </a:ext>
                </a:extLst>
              </a:tr>
              <a:tr h="76545">
                <a:tc>
                  <a:txBody>
                    <a:bodyPr/>
                    <a:lstStyle/>
                    <a:p>
                      <a:pPr algn="l" fontAlgn="b"/>
                      <a:r>
                        <a:rPr lang="en-US" sz="400" u="none" strike="noStrike">
                          <a:effectLst/>
                        </a:rPr>
                        <a:t>ASV_407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g__Ferruginibacter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19.078</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38"/>
                  </a:ext>
                </a:extLst>
              </a:tr>
              <a:tr h="76545">
                <a:tc>
                  <a:txBody>
                    <a:bodyPr/>
                    <a:lstStyle/>
                    <a:p>
                      <a:pPr algn="l" fontAlgn="b"/>
                      <a:r>
                        <a:rPr lang="en-US" sz="400" u="none" strike="noStrike">
                          <a:effectLst/>
                        </a:rPr>
                        <a:t>ASV_473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c__Alphaproteobacteria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o__Rhizobiales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f__Xanthobacteraceae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g__uncultured</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25.946</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39"/>
                  </a:ext>
                </a:extLst>
              </a:tr>
              <a:tr h="76545">
                <a:tc>
                  <a:txBody>
                    <a:bodyPr/>
                    <a:lstStyle/>
                    <a:p>
                      <a:pPr algn="l" fontAlgn="b"/>
                      <a:r>
                        <a:rPr lang="en-US" sz="400" u="none" strike="noStrike">
                          <a:effectLst/>
                        </a:rPr>
                        <a:t>ASV_909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c__Alphaproteobacteria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o__Caulobacterales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f__Caulobacteraceae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g__Asticcacaulis</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26.75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40"/>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41"/>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42"/>
                  </a:ext>
                </a:extLst>
              </a:tr>
              <a:tr h="76545">
                <a:tc gridSpan="2">
                  <a:txBody>
                    <a:bodyPr/>
                    <a:lstStyle/>
                    <a:p>
                      <a:pPr algn="l" fontAlgn="b"/>
                      <a:r>
                        <a:rPr lang="en-US" sz="400" u="none" strike="noStrike">
                          <a:effectLst/>
                        </a:rPr>
                        <a:t>$Arabidopsis_thaliana.Root</a:t>
                      </a:r>
                      <a:endParaRPr lang="en-US" sz="400" b="0" i="0" u="none" strike="noStrike">
                        <a:solidFill>
                          <a:srgbClr val="000000"/>
                        </a:solidFill>
                        <a:effectLst/>
                        <a:latin typeface="Calibri"/>
                      </a:endParaRPr>
                    </a:p>
                  </a:txBody>
                  <a:tcPr marL="2380" marR="2380" marT="2380" marB="0" anchor="b"/>
                </a:tc>
                <a:tc hMerge="1">
                  <a:txBody>
                    <a:bodyPr/>
                    <a:lstStyle/>
                    <a:p>
                      <a:endParaRPr lang="en-US"/>
                    </a:p>
                  </a:txBody>
                  <a:tcPr/>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43"/>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44"/>
                  </a:ext>
                </a:extLst>
              </a:tr>
              <a:tr h="76545">
                <a:tc>
                  <a:txBody>
                    <a:bodyPr/>
                    <a:lstStyle/>
                    <a:p>
                      <a:pPr algn="l" fontAlgn="b"/>
                      <a:r>
                        <a:rPr lang="en-US" sz="400" u="none" strike="noStrike">
                          <a:effectLst/>
                        </a:rPr>
                        <a:t>ASV_74</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19.092</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45"/>
                  </a:ext>
                </a:extLst>
              </a:tr>
              <a:tr h="76545">
                <a:tc>
                  <a:txBody>
                    <a:bodyPr/>
                    <a:lstStyle/>
                    <a:p>
                      <a:pPr algn="l" fontAlgn="b"/>
                      <a:r>
                        <a:rPr lang="en-US" sz="400" u="none" strike="noStrike">
                          <a:effectLst/>
                        </a:rPr>
                        <a:t>ASV_114</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g__Niastella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11.331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46"/>
                  </a:ext>
                </a:extLst>
              </a:tr>
              <a:tr h="76545">
                <a:tc>
                  <a:txBody>
                    <a:bodyPr/>
                    <a:lstStyle/>
                    <a:p>
                      <a:pPr algn="l" fontAlgn="b"/>
                      <a:r>
                        <a:rPr lang="en-US" sz="400" u="none" strike="noStrike">
                          <a:effectLst/>
                        </a:rPr>
                        <a:t>ASV_143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g__Ferruginibacter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14.558</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47"/>
                  </a:ext>
                </a:extLst>
              </a:tr>
              <a:tr h="76545">
                <a:tc>
                  <a:txBody>
                    <a:bodyPr/>
                    <a:lstStyle/>
                    <a:p>
                      <a:pPr algn="l" fontAlgn="b"/>
                      <a:r>
                        <a:rPr lang="en-US" sz="400" u="none" strike="noStrike">
                          <a:effectLst/>
                        </a:rPr>
                        <a:t>ASV_178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g__Niastella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20.855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48"/>
                  </a:ext>
                </a:extLst>
              </a:tr>
              <a:tr h="76545">
                <a:tc>
                  <a:txBody>
                    <a:bodyPr/>
                    <a:lstStyle/>
                    <a:p>
                      <a:pPr algn="l" fontAlgn="b"/>
                      <a:r>
                        <a:rPr lang="en-US" sz="400" u="none" strike="noStrike">
                          <a:effectLst/>
                        </a:rPr>
                        <a:t>ASV_192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g__Rubrivivax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13.01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49"/>
                  </a:ext>
                </a:extLst>
              </a:tr>
              <a:tr h="76545">
                <a:tc>
                  <a:txBody>
                    <a:bodyPr/>
                    <a:lstStyle/>
                    <a:p>
                      <a:pPr algn="l" fontAlgn="b"/>
                      <a:r>
                        <a:rPr lang="en-US" sz="400" u="none" strike="noStrike">
                          <a:effectLst/>
                        </a:rPr>
                        <a:t>ASV_198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p__Acidobacteriota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c__Holophagae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o__Holophagales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f__Holophagaceae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g__Holophaga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11.313</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50"/>
                  </a:ext>
                </a:extLst>
              </a:tr>
              <a:tr h="76545">
                <a:tc>
                  <a:txBody>
                    <a:bodyPr/>
                    <a:lstStyle/>
                    <a:p>
                      <a:pPr algn="l" fontAlgn="b"/>
                      <a:r>
                        <a:rPr lang="en-US" sz="400" u="none" strike="noStrike">
                          <a:effectLst/>
                        </a:rPr>
                        <a:t>ASV_483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p__Myxococcota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c__Polyangia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o__Polyangiales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f__Polyangiaceae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g__Pajaroellobacter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10.025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51"/>
                  </a:ext>
                </a:extLst>
              </a:tr>
              <a:tr h="76545">
                <a:tc>
                  <a:txBody>
                    <a:bodyPr/>
                    <a:lstStyle/>
                    <a:p>
                      <a:pPr algn="l" fontAlgn="b"/>
                      <a:r>
                        <a:rPr lang="en-US" sz="400" u="none" strike="noStrike">
                          <a:effectLst/>
                        </a:rPr>
                        <a:t>ASV_512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p__Spirochaetota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c__Leptospirae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o__Leptospirales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f__Leptospiraceae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g__Leptospira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15.829</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52"/>
                  </a:ext>
                </a:extLst>
              </a:tr>
              <a:tr h="76545">
                <a:tc>
                  <a:txBody>
                    <a:bodyPr/>
                    <a:lstStyle/>
                    <a:p>
                      <a:pPr algn="l" fontAlgn="b"/>
                      <a:r>
                        <a:rPr lang="en-US" sz="400" u="none" strike="noStrike">
                          <a:effectLst/>
                        </a:rPr>
                        <a:t>ASV_553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p__Chloroflexi</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c__Ktedonobacteria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o__Ktedonobacterales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f__Ktedonobacteraceae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g__uncultured</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12.509</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53"/>
                  </a:ext>
                </a:extLst>
              </a:tr>
              <a:tr h="76545">
                <a:tc>
                  <a:txBody>
                    <a:bodyPr/>
                    <a:lstStyle/>
                    <a:p>
                      <a:pPr algn="l" fontAlgn="b"/>
                      <a:r>
                        <a:rPr lang="en-US" sz="400" u="none" strike="noStrike">
                          <a:effectLst/>
                        </a:rPr>
                        <a:t>ASV_608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p__Myxococcota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c__Polyangia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o__Polyangiales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f__BIrii41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g__BIrii41</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13.888</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54"/>
                  </a:ext>
                </a:extLst>
              </a:tr>
              <a:tr h="76545">
                <a:tc>
                  <a:txBody>
                    <a:bodyPr/>
                    <a:lstStyle/>
                    <a:p>
                      <a:pPr algn="l" fontAlgn="b"/>
                      <a:r>
                        <a:rPr lang="en-US" sz="400" u="none" strike="noStrike">
                          <a:effectLst/>
                        </a:rPr>
                        <a:t>ASV_1387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14.411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xmlns="" val="10055"/>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dirty="0">
                        <a:solidFill>
                          <a:srgbClr val="000000"/>
                        </a:solidFill>
                        <a:effectLst/>
                        <a:latin typeface="Calibri"/>
                      </a:endParaRPr>
                    </a:p>
                  </a:txBody>
                  <a:tcPr marL="2380" marR="2380" marT="2380" marB="0" anchor="b"/>
                </a:tc>
                <a:extLst>
                  <a:ext uri="{0D108BD9-81ED-4DB2-BD59-A6C34878D82A}">
                    <a16:rowId xmlns:a16="http://schemas.microsoft.com/office/drawing/2014/main" xmlns="" val="10056"/>
                  </a:ext>
                </a:extLst>
              </a:tr>
            </a:tbl>
          </a:graphicData>
        </a:graphic>
      </p:graphicFrame>
      <p:sp>
        <p:nvSpPr>
          <p:cNvPr id="13" name="TextBox 12"/>
          <p:cNvSpPr txBox="1"/>
          <p:nvPr/>
        </p:nvSpPr>
        <p:spPr>
          <a:xfrm>
            <a:off x="292565" y="6363731"/>
            <a:ext cx="7768089" cy="369332"/>
          </a:xfrm>
          <a:prstGeom prst="rect">
            <a:avLst/>
          </a:prstGeom>
          <a:noFill/>
        </p:spPr>
        <p:txBody>
          <a:bodyPr wrap="none" rtlCol="0">
            <a:spAutoFit/>
          </a:bodyPr>
          <a:lstStyle/>
          <a:p>
            <a:r>
              <a:rPr lang="en-US" dirty="0" err="1"/>
              <a:t>Figure_rf_ASVs</a:t>
            </a:r>
            <a:r>
              <a:rPr lang="en-US" dirty="0"/>
              <a:t>: </a:t>
            </a:r>
            <a:r>
              <a:rPr lang="en-US" dirty="0" err="1"/>
              <a:t>abudance</a:t>
            </a:r>
            <a:r>
              <a:rPr lang="en-US" dirty="0"/>
              <a:t> of ASVs tagged as important by </a:t>
            </a:r>
            <a:r>
              <a:rPr lang="en-US" dirty="0" err="1"/>
              <a:t>boruta</a:t>
            </a:r>
            <a:r>
              <a:rPr lang="en-US" dirty="0"/>
              <a:t>, per treatment</a:t>
            </a:r>
          </a:p>
        </p:txBody>
      </p:sp>
      <p:sp>
        <p:nvSpPr>
          <p:cNvPr id="14" name="Rectangle 13"/>
          <p:cNvSpPr/>
          <p:nvPr/>
        </p:nvSpPr>
        <p:spPr>
          <a:xfrm>
            <a:off x="8927598" y="789557"/>
            <a:ext cx="3264402" cy="1477328"/>
          </a:xfrm>
          <a:prstGeom prst="rect">
            <a:avLst/>
          </a:prstGeom>
        </p:spPr>
        <p:txBody>
          <a:bodyPr wrap="square">
            <a:spAutoFit/>
          </a:bodyPr>
          <a:lstStyle/>
          <a:p>
            <a:r>
              <a:rPr lang="en-US" dirty="0" err="1"/>
              <a:t>table_rf_taxonomies</a:t>
            </a:r>
            <a:r>
              <a:rPr lang="en-US" dirty="0"/>
              <a:t>: Taxonomies of ASVs tagged as important by </a:t>
            </a:r>
            <a:r>
              <a:rPr lang="en-US" dirty="0" err="1"/>
              <a:t>Boruta</a:t>
            </a:r>
            <a:r>
              <a:rPr lang="en-US" dirty="0"/>
              <a:t>, and also their importance in the </a:t>
            </a:r>
            <a:r>
              <a:rPr lang="en-US" dirty="0" err="1"/>
              <a:t>boruta</a:t>
            </a:r>
            <a:r>
              <a:rPr lang="en-US" dirty="0"/>
              <a:t> model</a:t>
            </a:r>
          </a:p>
        </p:txBody>
      </p:sp>
      <p:sp>
        <p:nvSpPr>
          <p:cNvPr id="2" name="TextBox 1"/>
          <p:cNvSpPr txBox="1"/>
          <p:nvPr/>
        </p:nvSpPr>
        <p:spPr>
          <a:xfrm>
            <a:off x="10761133" y="87328"/>
            <a:ext cx="1237839" cy="369332"/>
          </a:xfrm>
          <a:prstGeom prst="rect">
            <a:avLst/>
          </a:prstGeom>
          <a:noFill/>
        </p:spPr>
        <p:txBody>
          <a:bodyPr wrap="none" rtlCol="0">
            <a:spAutoFit/>
          </a:bodyPr>
          <a:lstStyle/>
          <a:p>
            <a:r>
              <a:rPr lang="en-US" dirty="0"/>
              <a:t>Chunk #7.6</a:t>
            </a:r>
          </a:p>
        </p:txBody>
      </p:sp>
    </p:spTree>
    <p:extLst>
      <p:ext uri="{BB962C8B-B14F-4D97-AF65-F5344CB8AC3E}">
        <p14:creationId xmlns:p14="http://schemas.microsoft.com/office/powerpoint/2010/main" val="1272729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0"/>
            <a:ext cx="12045950" cy="674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3025" y="2015609"/>
            <a:ext cx="12045950" cy="923330"/>
          </a:xfrm>
          <a:prstGeom prst="rect">
            <a:avLst/>
          </a:prstGeom>
        </p:spPr>
        <p:txBody>
          <a:bodyPr wrap="square">
            <a:spAutoFit/>
          </a:bodyPr>
          <a:lstStyle/>
          <a:p>
            <a:r>
              <a:rPr lang="en-US" b="1" dirty="0" err="1"/>
              <a:t>table_random_networks</a:t>
            </a:r>
            <a:r>
              <a:rPr lang="en-US" dirty="0"/>
              <a:t>: Comparison of global metrics from calculated networks against global metrics of 100 random networks with the same number of nodes and edges. TRUE values indicate that the real </a:t>
            </a:r>
            <a:r>
              <a:rPr lang="en-US" dirty="0" err="1"/>
              <a:t>netowrk</a:t>
            </a:r>
            <a:r>
              <a:rPr lang="en-US" dirty="0"/>
              <a:t> is not within average+-2DC of the random </a:t>
            </a:r>
            <a:r>
              <a:rPr lang="en-US" dirty="0" err="1"/>
              <a:t>netwroks</a:t>
            </a:r>
            <a:r>
              <a:rPr lang="en-US" dirty="0"/>
              <a:t> . FALSE values indicate the calculated metric is within average+-2SD of random networks</a:t>
            </a:r>
          </a:p>
        </p:txBody>
      </p:sp>
      <p:sp>
        <p:nvSpPr>
          <p:cNvPr id="4" name="Rectangle 3"/>
          <p:cNvSpPr/>
          <p:nvPr/>
        </p:nvSpPr>
        <p:spPr>
          <a:xfrm>
            <a:off x="7059345" y="3149084"/>
            <a:ext cx="4205285" cy="1200329"/>
          </a:xfrm>
          <a:prstGeom prst="rect">
            <a:avLst/>
          </a:prstGeom>
        </p:spPr>
        <p:txBody>
          <a:bodyPr wrap="square">
            <a:spAutoFit/>
          </a:bodyPr>
          <a:lstStyle/>
          <a:p>
            <a:r>
              <a:rPr lang="en-US" b="1" dirty="0" err="1"/>
              <a:t>figure_network_metrics_PCA:Biplot</a:t>
            </a:r>
            <a:r>
              <a:rPr lang="en-US" b="1" dirty="0"/>
              <a:t> </a:t>
            </a:r>
            <a:r>
              <a:rPr lang="en-US" dirty="0"/>
              <a:t>PCA of the network metrics from the 4 networks (one for each data partition). Each line indicates a network metric.</a:t>
            </a:r>
            <a:endParaRPr lang="en-US" b="1" dirty="0"/>
          </a:p>
        </p:txBody>
      </p:sp>
    </p:spTree>
    <p:extLst>
      <p:ext uri="{BB962C8B-B14F-4D97-AF65-F5344CB8AC3E}">
        <p14:creationId xmlns:p14="http://schemas.microsoft.com/office/powerpoint/2010/main" val="429483415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90812" y="39831"/>
            <a:ext cx="827773" cy="369332"/>
          </a:xfrm>
          <a:prstGeom prst="rect">
            <a:avLst/>
          </a:prstGeom>
          <a:noFill/>
        </p:spPr>
        <p:txBody>
          <a:bodyPr wrap="square" rtlCol="0">
            <a:spAutoFit/>
          </a:bodyPr>
          <a:lstStyle/>
          <a:p>
            <a:r>
              <a:rPr lang="en-US" dirty="0"/>
              <a:t>AT soil </a:t>
            </a:r>
          </a:p>
        </p:txBody>
      </p:sp>
      <p:sp>
        <p:nvSpPr>
          <p:cNvPr id="8" name="TextBox 7"/>
          <p:cNvSpPr txBox="1"/>
          <p:nvPr/>
        </p:nvSpPr>
        <p:spPr>
          <a:xfrm>
            <a:off x="7323221" y="850233"/>
            <a:ext cx="827773" cy="369332"/>
          </a:xfrm>
          <a:prstGeom prst="rect">
            <a:avLst/>
          </a:prstGeom>
          <a:noFill/>
        </p:spPr>
        <p:txBody>
          <a:bodyPr wrap="square" rtlCol="0">
            <a:spAutoFit/>
          </a:bodyPr>
          <a:lstStyle/>
          <a:p>
            <a:r>
              <a:rPr lang="en-US" dirty="0"/>
              <a:t>BO soil </a:t>
            </a:r>
          </a:p>
        </p:txBody>
      </p:sp>
      <p:sp>
        <p:nvSpPr>
          <p:cNvPr id="10" name="TextBox 9"/>
          <p:cNvSpPr txBox="1"/>
          <p:nvPr/>
        </p:nvSpPr>
        <p:spPr>
          <a:xfrm>
            <a:off x="6522719" y="5035618"/>
            <a:ext cx="1398873" cy="369332"/>
          </a:xfrm>
          <a:prstGeom prst="rect">
            <a:avLst/>
          </a:prstGeom>
          <a:noFill/>
        </p:spPr>
        <p:txBody>
          <a:bodyPr wrap="square" rtlCol="0">
            <a:spAutoFit/>
          </a:bodyPr>
          <a:lstStyle/>
          <a:p>
            <a:r>
              <a:rPr lang="en-US" dirty="0"/>
              <a:t>BO root</a:t>
            </a:r>
          </a:p>
        </p:txBody>
      </p:sp>
      <p:sp>
        <p:nvSpPr>
          <p:cNvPr id="12" name="TextBox 11"/>
          <p:cNvSpPr txBox="1"/>
          <p:nvPr/>
        </p:nvSpPr>
        <p:spPr>
          <a:xfrm>
            <a:off x="2833035" y="4435460"/>
            <a:ext cx="1398873" cy="369332"/>
          </a:xfrm>
          <a:prstGeom prst="rect">
            <a:avLst/>
          </a:prstGeom>
          <a:noFill/>
        </p:spPr>
        <p:txBody>
          <a:bodyPr wrap="square" rtlCol="0">
            <a:spAutoFit/>
          </a:bodyPr>
          <a:lstStyle/>
          <a:p>
            <a:r>
              <a:rPr lang="en-US" dirty="0"/>
              <a:t>AT root</a:t>
            </a:r>
          </a:p>
        </p:txBody>
      </p:sp>
      <p:sp>
        <p:nvSpPr>
          <p:cNvPr id="4" name="TextBox 3"/>
          <p:cNvSpPr txBox="1"/>
          <p:nvPr/>
        </p:nvSpPr>
        <p:spPr>
          <a:xfrm>
            <a:off x="202131" y="778495"/>
            <a:ext cx="2088681" cy="923330"/>
          </a:xfrm>
          <a:prstGeom prst="rect">
            <a:avLst/>
          </a:prstGeom>
          <a:noFill/>
        </p:spPr>
        <p:txBody>
          <a:bodyPr wrap="square" rtlCol="0">
            <a:spAutoFit/>
          </a:bodyPr>
          <a:lstStyle/>
          <a:p>
            <a:r>
              <a:rPr lang="en-US" dirty="0"/>
              <a:t>Figure 2: networks of soil microbial communities. </a:t>
            </a:r>
          </a:p>
        </p:txBody>
      </p:sp>
      <p:sp>
        <p:nvSpPr>
          <p:cNvPr id="2" name="Rectangle 1"/>
          <p:cNvSpPr/>
          <p:nvPr/>
        </p:nvSpPr>
        <p:spPr>
          <a:xfrm>
            <a:off x="202132" y="4701753"/>
            <a:ext cx="1643602" cy="1200329"/>
          </a:xfrm>
          <a:prstGeom prst="rect">
            <a:avLst/>
          </a:prstGeom>
        </p:spPr>
        <p:txBody>
          <a:bodyPr wrap="square">
            <a:spAutoFit/>
          </a:bodyPr>
          <a:lstStyle/>
          <a:p>
            <a:r>
              <a:rPr lang="en-US" dirty="0"/>
              <a:t>Figure S1: networks of root microbial communities</a:t>
            </a:r>
          </a:p>
        </p:txBody>
      </p:sp>
      <p:pic>
        <p:nvPicPr>
          <p:cNvPr id="6153"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4008" y="3939095"/>
            <a:ext cx="3057492" cy="283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4008" y="593828"/>
            <a:ext cx="4142482" cy="335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7906" y="4400113"/>
            <a:ext cx="2948605" cy="2567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107" y="81013"/>
            <a:ext cx="419735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49518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9231" y="16827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2" y="23101"/>
            <a:ext cx="6660732" cy="346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8207" y="348529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26353" y="3736211"/>
            <a:ext cx="894797" cy="369332"/>
          </a:xfrm>
          <a:prstGeom prst="rect">
            <a:avLst/>
          </a:prstGeom>
          <a:noFill/>
        </p:spPr>
        <p:txBody>
          <a:bodyPr wrap="none" rtlCol="0">
            <a:spAutoFit/>
          </a:bodyPr>
          <a:lstStyle/>
          <a:p>
            <a:r>
              <a:rPr lang="en-US" dirty="0" err="1"/>
              <a:t>BO_soil</a:t>
            </a:r>
            <a:endParaRPr lang="en-US" dirty="0"/>
          </a:p>
        </p:txBody>
      </p:sp>
      <p:sp>
        <p:nvSpPr>
          <p:cNvPr id="7" name="AutoShape 4" descr="http://127.0.0.1:31968/graphics/plot_zoom_png?width=1920&amp;height=998"/>
          <p:cNvSpPr>
            <a:spLocks noChangeAspect="1" noChangeArrowheads="1"/>
          </p:cNvSpPr>
          <p:nvPr/>
        </p:nvSpPr>
        <p:spPr bwMode="auto">
          <a:xfrm>
            <a:off x="1618831" y="-8917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711" y="3597573"/>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23773" y="3571349"/>
            <a:ext cx="974434" cy="369332"/>
          </a:xfrm>
          <a:prstGeom prst="rect">
            <a:avLst/>
          </a:prstGeom>
          <a:noFill/>
        </p:spPr>
        <p:txBody>
          <a:bodyPr wrap="none" rtlCol="0">
            <a:spAutoFit/>
          </a:bodyPr>
          <a:lstStyle/>
          <a:p>
            <a:r>
              <a:rPr lang="en-US" dirty="0" err="1"/>
              <a:t>BO_root</a:t>
            </a:r>
            <a:endParaRPr lang="en-US" dirty="0"/>
          </a:p>
        </p:txBody>
      </p:sp>
      <p:sp>
        <p:nvSpPr>
          <p:cNvPr id="10" name="TextBox 9"/>
          <p:cNvSpPr txBox="1"/>
          <p:nvPr/>
        </p:nvSpPr>
        <p:spPr>
          <a:xfrm>
            <a:off x="9608385" y="218382"/>
            <a:ext cx="844718" cy="369332"/>
          </a:xfrm>
          <a:prstGeom prst="rect">
            <a:avLst/>
          </a:prstGeom>
          <a:noFill/>
        </p:spPr>
        <p:txBody>
          <a:bodyPr wrap="none" rtlCol="0">
            <a:spAutoFit/>
          </a:bodyPr>
          <a:lstStyle/>
          <a:p>
            <a:r>
              <a:rPr lang="en-US" dirty="0" err="1"/>
              <a:t>AT_soil</a:t>
            </a:r>
            <a:endParaRPr lang="en-US" dirty="0"/>
          </a:p>
        </p:txBody>
      </p:sp>
      <p:sp>
        <p:nvSpPr>
          <p:cNvPr id="11" name="TextBox 10"/>
          <p:cNvSpPr txBox="1"/>
          <p:nvPr/>
        </p:nvSpPr>
        <p:spPr>
          <a:xfrm>
            <a:off x="4773851" y="218382"/>
            <a:ext cx="924356" cy="369332"/>
          </a:xfrm>
          <a:prstGeom prst="rect">
            <a:avLst/>
          </a:prstGeom>
          <a:noFill/>
        </p:spPr>
        <p:txBody>
          <a:bodyPr wrap="none" rtlCol="0">
            <a:spAutoFit/>
          </a:bodyPr>
          <a:lstStyle/>
          <a:p>
            <a:r>
              <a:rPr lang="en-US" dirty="0" err="1"/>
              <a:t>AT_root</a:t>
            </a:r>
            <a:endParaRPr lang="en-US" dirty="0"/>
          </a:p>
        </p:txBody>
      </p:sp>
      <p:sp>
        <p:nvSpPr>
          <p:cNvPr id="12" name="TextBox 11"/>
          <p:cNvSpPr txBox="1"/>
          <p:nvPr/>
        </p:nvSpPr>
        <p:spPr>
          <a:xfrm>
            <a:off x="288542" y="6771749"/>
            <a:ext cx="11145078" cy="1754326"/>
          </a:xfrm>
          <a:prstGeom prst="rect">
            <a:avLst/>
          </a:prstGeom>
          <a:noFill/>
        </p:spPr>
        <p:txBody>
          <a:bodyPr wrap="square" rtlCol="0">
            <a:spAutoFit/>
          </a:bodyPr>
          <a:lstStyle/>
          <a:p>
            <a:r>
              <a:rPr lang="en-US" dirty="0" err="1"/>
              <a:t>Fisher_test_relevance</a:t>
            </a:r>
            <a:r>
              <a:rPr lang="en-US" dirty="0"/>
              <a:t>: Heat trees of all ASVs tagged as 1) important in the Random Forest analysis with </a:t>
            </a:r>
            <a:r>
              <a:rPr lang="en-US" dirty="0" err="1"/>
              <a:t>Boruta</a:t>
            </a:r>
            <a:r>
              <a:rPr lang="en-US" dirty="0"/>
              <a:t>; 2) keystone taxa, module hub or module connector in the network analysis with </a:t>
            </a:r>
            <a:r>
              <a:rPr lang="en-US" dirty="0" err="1"/>
              <a:t>SpiecEasi</a:t>
            </a:r>
            <a:r>
              <a:rPr lang="en-US" dirty="0"/>
              <a:t> ; or 3) differentially abundant in treatment-control comparisons in the differential abundant analysis with deseq2. These form the relevant ASV set for each sample </a:t>
            </a:r>
            <a:r>
              <a:rPr lang="en-US" dirty="0" err="1"/>
              <a:t>parition</a:t>
            </a:r>
            <a:r>
              <a:rPr lang="en-US" dirty="0"/>
              <a:t>. Node and branch </a:t>
            </a:r>
            <a:r>
              <a:rPr lang="en-US" dirty="0" err="1"/>
              <a:t>colours</a:t>
            </a:r>
            <a:r>
              <a:rPr lang="en-US" dirty="0"/>
              <a:t> indicate adjusted p values of a fisher test that compares the proportion of a taxa in the relevant ASV set against the same taxa in the rest of the ASVs. Node size shows the odds ratio of the same test. All p values above 0.15 are colored grey.</a:t>
            </a:r>
          </a:p>
        </p:txBody>
      </p:sp>
    </p:spTree>
    <p:extLst>
      <p:ext uri="{BB962C8B-B14F-4D97-AF65-F5344CB8AC3E}">
        <p14:creationId xmlns:p14="http://schemas.microsoft.com/office/powerpoint/2010/main" val="40702426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57" y="15876"/>
            <a:ext cx="10515600" cy="39370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mtClean="0"/>
              <a:t>Diversity of commamonadaceae across the experiment</a:t>
            </a:r>
            <a:endParaRPr lang="en-US" sz="2800"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809388"/>
            <a:ext cx="5550087" cy="318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flipH="1">
            <a:off x="63500" y="440056"/>
            <a:ext cx="3221356" cy="369332"/>
          </a:xfrm>
          <a:prstGeom prst="rect">
            <a:avLst/>
          </a:prstGeom>
          <a:noFill/>
        </p:spPr>
        <p:txBody>
          <a:bodyPr wrap="square" rtlCol="0">
            <a:spAutoFit/>
          </a:bodyPr>
          <a:lstStyle/>
          <a:p>
            <a:r>
              <a:rPr lang="en-US" dirty="0" smtClean="0"/>
              <a:t>All members of the taxa</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1" y="624722"/>
            <a:ext cx="5279244" cy="620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Brace 1"/>
          <p:cNvSpPr/>
          <p:nvPr/>
        </p:nvSpPr>
        <p:spPr>
          <a:xfrm rot="5400000">
            <a:off x="684689" y="3268187"/>
            <a:ext cx="1109661" cy="869317"/>
          </a:xfrm>
          <a:prstGeom prst="rightBrace">
            <a:avLst>
              <a:gd name="adj1" fmla="val 8333"/>
              <a:gd name="adj2" fmla="val 492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38175" y="4629150"/>
            <a:ext cx="5154488" cy="369332"/>
          </a:xfrm>
          <a:prstGeom prst="rect">
            <a:avLst/>
          </a:prstGeom>
          <a:noFill/>
        </p:spPr>
        <p:txBody>
          <a:bodyPr wrap="none" rtlCol="0">
            <a:spAutoFit/>
          </a:bodyPr>
          <a:lstStyle/>
          <a:p>
            <a:r>
              <a:rPr lang="en-US" dirty="0" smtClean="0"/>
              <a:t>Higher </a:t>
            </a:r>
            <a:r>
              <a:rPr lang="en-US" dirty="0" err="1" smtClean="0"/>
              <a:t>commamonadaceae</a:t>
            </a:r>
            <a:r>
              <a:rPr lang="en-US" dirty="0" smtClean="0"/>
              <a:t> </a:t>
            </a:r>
            <a:r>
              <a:rPr lang="en-US" dirty="0" err="1" smtClean="0"/>
              <a:t>diveristy</a:t>
            </a:r>
            <a:r>
              <a:rPr lang="en-US" dirty="0" smtClean="0"/>
              <a:t> on </a:t>
            </a:r>
            <a:r>
              <a:rPr lang="en-US" dirty="0" err="1" smtClean="0"/>
              <a:t>MeJA</a:t>
            </a:r>
            <a:r>
              <a:rPr lang="en-US" dirty="0" smtClean="0"/>
              <a:t> 1.0 BO</a:t>
            </a:r>
            <a:endParaRPr lang="en-US" dirty="0"/>
          </a:p>
        </p:txBody>
      </p:sp>
    </p:spTree>
    <p:extLst>
      <p:ext uri="{BB962C8B-B14F-4D97-AF65-F5344CB8AC3E}">
        <p14:creationId xmlns:p14="http://schemas.microsoft.com/office/powerpoint/2010/main" val="6520667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57" y="15876"/>
            <a:ext cx="10515600" cy="39370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mtClean="0"/>
              <a:t>Diversity of commamonadaceae across the experiment</a:t>
            </a:r>
            <a:endParaRPr lang="en-US" sz="2800" dirty="0"/>
          </a:p>
        </p:txBody>
      </p:sp>
      <p:sp>
        <p:nvSpPr>
          <p:cNvPr id="5" name="TextBox 4"/>
          <p:cNvSpPr txBox="1"/>
          <p:nvPr/>
        </p:nvSpPr>
        <p:spPr>
          <a:xfrm flipH="1">
            <a:off x="63498" y="440056"/>
            <a:ext cx="6575426" cy="369332"/>
          </a:xfrm>
          <a:prstGeom prst="rect">
            <a:avLst/>
          </a:prstGeom>
          <a:noFill/>
        </p:spPr>
        <p:txBody>
          <a:bodyPr wrap="square" rtlCol="0">
            <a:spAutoFit/>
          </a:bodyPr>
          <a:lstStyle/>
          <a:p>
            <a:r>
              <a:rPr lang="en-US" dirty="0" smtClean="0"/>
              <a:t>Only principal members (“important” or above expected)</a:t>
            </a:r>
            <a:endParaRPr lang="en-US" dirty="0"/>
          </a:p>
        </p:txBody>
      </p:sp>
      <p:sp>
        <p:nvSpPr>
          <p:cNvPr id="2" name="TextBox 1"/>
          <p:cNvSpPr txBox="1"/>
          <p:nvPr/>
        </p:nvSpPr>
        <p:spPr>
          <a:xfrm>
            <a:off x="677876" y="787400"/>
            <a:ext cx="625556" cy="369332"/>
          </a:xfrm>
          <a:prstGeom prst="rect">
            <a:avLst/>
          </a:prstGeom>
          <a:noFill/>
        </p:spPr>
        <p:txBody>
          <a:bodyPr wrap="none" rtlCol="0">
            <a:spAutoFit/>
          </a:bodyPr>
          <a:lstStyle/>
          <a:p>
            <a:r>
              <a:rPr lang="en-US" dirty="0" smtClean="0"/>
              <a:t>Root</a:t>
            </a:r>
            <a:endParaRPr lang="en-US" dirty="0"/>
          </a:p>
        </p:txBody>
      </p:sp>
      <p:sp>
        <p:nvSpPr>
          <p:cNvPr id="6" name="TextBox 5"/>
          <p:cNvSpPr txBox="1"/>
          <p:nvPr/>
        </p:nvSpPr>
        <p:spPr>
          <a:xfrm>
            <a:off x="9725025" y="203201"/>
            <a:ext cx="518091" cy="369332"/>
          </a:xfrm>
          <a:prstGeom prst="rect">
            <a:avLst/>
          </a:prstGeom>
          <a:noFill/>
        </p:spPr>
        <p:txBody>
          <a:bodyPr wrap="none" rtlCol="0">
            <a:spAutoFit/>
          </a:bodyPr>
          <a:lstStyle/>
          <a:p>
            <a:r>
              <a:rPr lang="en-US" dirty="0" smtClean="0"/>
              <a:t>Soil</a:t>
            </a:r>
            <a:endParaRPr lang="en-US"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406" y="1805622"/>
            <a:ext cx="5524477" cy="649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8" y="2544286"/>
            <a:ext cx="5302954" cy="6235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7" descr="http://127.0.0.1:45908/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1" y="1252071"/>
            <a:ext cx="4972050" cy="258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68299" y="1343957"/>
            <a:ext cx="2679701" cy="923330"/>
          </a:xfrm>
          <a:prstGeom prst="rect">
            <a:avLst/>
          </a:prstGeom>
          <a:noFill/>
        </p:spPr>
        <p:txBody>
          <a:bodyPr wrap="square" rtlCol="0">
            <a:spAutoFit/>
          </a:bodyPr>
          <a:lstStyle/>
          <a:p>
            <a:r>
              <a:rPr lang="en-US" dirty="0" smtClean="0"/>
              <a:t>Lower diversity of main </a:t>
            </a:r>
            <a:r>
              <a:rPr lang="en-US" dirty="0" err="1" smtClean="0"/>
              <a:t>commamonadaceae</a:t>
            </a:r>
            <a:r>
              <a:rPr lang="en-US" dirty="0" smtClean="0"/>
              <a:t> in </a:t>
            </a:r>
            <a:r>
              <a:rPr lang="en-US" dirty="0" err="1" smtClean="0"/>
              <a:t>MeJA</a:t>
            </a:r>
            <a:r>
              <a:rPr lang="en-US" dirty="0" smtClean="0"/>
              <a:t> 1.0</a:t>
            </a:r>
            <a:endParaRPr lang="en-US" dirty="0"/>
          </a:p>
        </p:txBody>
      </p:sp>
      <p:sp>
        <p:nvSpPr>
          <p:cNvPr id="7" name="TextBox 6"/>
          <p:cNvSpPr txBox="1"/>
          <p:nvPr/>
        </p:nvSpPr>
        <p:spPr>
          <a:xfrm>
            <a:off x="9183757" y="1156732"/>
            <a:ext cx="1037463" cy="369332"/>
          </a:xfrm>
          <a:prstGeom prst="rect">
            <a:avLst/>
          </a:prstGeom>
          <a:noFill/>
        </p:spPr>
        <p:txBody>
          <a:bodyPr wrap="none" rtlCol="0">
            <a:spAutoFit/>
          </a:bodyPr>
          <a:lstStyle/>
          <a:p>
            <a:r>
              <a:rPr lang="en-US" dirty="0" smtClean="0"/>
              <a:t>NS in soil</a:t>
            </a:r>
            <a:endParaRPr lang="en-US" dirty="0"/>
          </a:p>
        </p:txBody>
      </p:sp>
    </p:spTree>
    <p:extLst>
      <p:ext uri="{BB962C8B-B14F-4D97-AF65-F5344CB8AC3E}">
        <p14:creationId xmlns:p14="http://schemas.microsoft.com/office/powerpoint/2010/main" val="15459160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2543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698" y="2670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109" y="2670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975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rot="5400000">
            <a:off x="8716155" y="1326656"/>
            <a:ext cx="1138645" cy="369332"/>
          </a:xfrm>
          <a:prstGeom prst="rect">
            <a:avLst/>
          </a:prstGeom>
          <a:noFill/>
        </p:spPr>
        <p:txBody>
          <a:bodyPr wrap="none" rtlCol="0">
            <a:spAutoFit/>
          </a:bodyPr>
          <a:lstStyle/>
          <a:p>
            <a:r>
              <a:rPr lang="en-US" dirty="0" smtClean="0"/>
              <a:t>DIVERSITY</a:t>
            </a:r>
            <a:endParaRPr lang="en-US" dirty="0"/>
          </a:p>
        </p:txBody>
      </p:sp>
      <p:sp>
        <p:nvSpPr>
          <p:cNvPr id="10" name="TextBox 9"/>
          <p:cNvSpPr txBox="1"/>
          <p:nvPr/>
        </p:nvSpPr>
        <p:spPr>
          <a:xfrm rot="5400000">
            <a:off x="9141995" y="4184453"/>
            <a:ext cx="1065420" cy="369332"/>
          </a:xfrm>
          <a:prstGeom prst="rect">
            <a:avLst/>
          </a:prstGeom>
          <a:noFill/>
        </p:spPr>
        <p:txBody>
          <a:bodyPr wrap="none" rtlCol="0">
            <a:spAutoFit/>
          </a:bodyPr>
          <a:lstStyle/>
          <a:p>
            <a:r>
              <a:rPr lang="en-US" dirty="0" smtClean="0"/>
              <a:t>N_READS</a:t>
            </a:r>
            <a:endParaRPr lang="en-US" dirty="0"/>
          </a:p>
        </p:txBody>
      </p:sp>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450" y="306774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2604" y="306774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87000" y="135749"/>
            <a:ext cx="1905000" cy="1375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400" y="6002592"/>
            <a:ext cx="12025429" cy="923330"/>
          </a:xfrm>
          <a:prstGeom prst="rect">
            <a:avLst/>
          </a:prstGeom>
          <a:noFill/>
        </p:spPr>
        <p:txBody>
          <a:bodyPr wrap="square" rtlCol="0">
            <a:spAutoFit/>
          </a:bodyPr>
          <a:lstStyle/>
          <a:p>
            <a:r>
              <a:rPr lang="en-US" b="1" dirty="0" err="1" smtClean="0"/>
              <a:t>Figure_comamonadaceae_diversity_and_abundance</a:t>
            </a:r>
            <a:r>
              <a:rPr lang="en-US" dirty="0" smtClean="0"/>
              <a:t>: </a:t>
            </a:r>
            <a:r>
              <a:rPr lang="en-US" dirty="0" err="1" smtClean="0"/>
              <a:t>Comamonadaceae</a:t>
            </a:r>
            <a:r>
              <a:rPr lang="en-US" dirty="0" smtClean="0"/>
              <a:t> Shannon diversity (a-c) and relative abundance (d-f)  in the full </a:t>
            </a:r>
            <a:r>
              <a:rPr lang="en-US" dirty="0" err="1" smtClean="0"/>
              <a:t>comamonadacea</a:t>
            </a:r>
            <a:r>
              <a:rPr lang="en-US" dirty="0" smtClean="0"/>
              <a:t> community (</a:t>
            </a:r>
            <a:r>
              <a:rPr lang="en-US" dirty="0" err="1" smtClean="0"/>
              <a:t>a,d</a:t>
            </a:r>
            <a:r>
              <a:rPr lang="en-US" dirty="0" smtClean="0"/>
              <a:t>), </a:t>
            </a:r>
            <a:r>
              <a:rPr lang="en-US" dirty="0" err="1" smtClean="0"/>
              <a:t>comamonadaceae</a:t>
            </a:r>
            <a:r>
              <a:rPr lang="en-US" dirty="0" smtClean="0"/>
              <a:t> above </a:t>
            </a:r>
            <a:r>
              <a:rPr lang="en-US" dirty="0" err="1" smtClean="0"/>
              <a:t>expectd</a:t>
            </a:r>
            <a:r>
              <a:rPr lang="en-US" dirty="0" smtClean="0"/>
              <a:t> by the neutral mode (</a:t>
            </a:r>
            <a:r>
              <a:rPr lang="en-US" dirty="0" err="1" smtClean="0"/>
              <a:t>b,e</a:t>
            </a:r>
            <a:r>
              <a:rPr lang="en-US" dirty="0" smtClean="0"/>
              <a:t>), and </a:t>
            </a:r>
            <a:r>
              <a:rPr lang="en-US" dirty="0" err="1" smtClean="0"/>
              <a:t>comamonadaceae</a:t>
            </a:r>
            <a:r>
              <a:rPr lang="en-US" dirty="0" smtClean="0"/>
              <a:t> tagged as being important (</a:t>
            </a:r>
            <a:r>
              <a:rPr lang="en-US" dirty="0" err="1" smtClean="0"/>
              <a:t>c,f</a:t>
            </a:r>
            <a:r>
              <a:rPr lang="en-US" dirty="0" smtClean="0"/>
              <a:t>).</a:t>
            </a:r>
            <a:endParaRPr lang="en-US" dirty="0"/>
          </a:p>
        </p:txBody>
      </p:sp>
      <p:sp>
        <p:nvSpPr>
          <p:cNvPr id="7" name="TextBox 6"/>
          <p:cNvSpPr txBox="1"/>
          <p:nvPr/>
        </p:nvSpPr>
        <p:spPr>
          <a:xfrm>
            <a:off x="0" y="29871"/>
            <a:ext cx="365806" cy="369332"/>
          </a:xfrm>
          <a:prstGeom prst="rect">
            <a:avLst/>
          </a:prstGeom>
          <a:noFill/>
        </p:spPr>
        <p:txBody>
          <a:bodyPr wrap="none" rtlCol="0">
            <a:spAutoFit/>
          </a:bodyPr>
          <a:lstStyle/>
          <a:p>
            <a:r>
              <a:rPr lang="en-US" dirty="0" smtClean="0"/>
              <a:t>a)</a:t>
            </a:r>
            <a:endParaRPr lang="en-US" dirty="0"/>
          </a:p>
        </p:txBody>
      </p:sp>
      <p:sp>
        <p:nvSpPr>
          <p:cNvPr id="16" name="TextBox 15"/>
          <p:cNvSpPr txBox="1"/>
          <p:nvPr/>
        </p:nvSpPr>
        <p:spPr>
          <a:xfrm>
            <a:off x="2965450" y="9016"/>
            <a:ext cx="377026" cy="369332"/>
          </a:xfrm>
          <a:prstGeom prst="rect">
            <a:avLst/>
          </a:prstGeom>
          <a:noFill/>
        </p:spPr>
        <p:txBody>
          <a:bodyPr wrap="none" rtlCol="0">
            <a:spAutoFit/>
          </a:bodyPr>
          <a:lstStyle/>
          <a:p>
            <a:r>
              <a:rPr lang="en-US" dirty="0" smtClean="0"/>
              <a:t>b)</a:t>
            </a:r>
            <a:endParaRPr lang="en-US" dirty="0"/>
          </a:p>
        </p:txBody>
      </p:sp>
      <p:sp>
        <p:nvSpPr>
          <p:cNvPr id="17" name="TextBox 16"/>
          <p:cNvSpPr txBox="1"/>
          <p:nvPr/>
        </p:nvSpPr>
        <p:spPr>
          <a:xfrm>
            <a:off x="5572604" y="-48917"/>
            <a:ext cx="352982" cy="369332"/>
          </a:xfrm>
          <a:prstGeom prst="rect">
            <a:avLst/>
          </a:prstGeom>
          <a:noFill/>
        </p:spPr>
        <p:txBody>
          <a:bodyPr wrap="none" rtlCol="0">
            <a:spAutoFit/>
          </a:bodyPr>
          <a:lstStyle/>
          <a:p>
            <a:r>
              <a:rPr lang="en-US" dirty="0" smtClean="0"/>
              <a:t>c)</a:t>
            </a:r>
            <a:endParaRPr lang="en-US" dirty="0"/>
          </a:p>
        </p:txBody>
      </p:sp>
      <p:sp>
        <p:nvSpPr>
          <p:cNvPr id="18" name="TextBox 17"/>
          <p:cNvSpPr txBox="1"/>
          <p:nvPr/>
        </p:nvSpPr>
        <p:spPr>
          <a:xfrm>
            <a:off x="45556" y="2698408"/>
            <a:ext cx="377026" cy="369332"/>
          </a:xfrm>
          <a:prstGeom prst="rect">
            <a:avLst/>
          </a:prstGeom>
          <a:noFill/>
        </p:spPr>
        <p:txBody>
          <a:bodyPr wrap="none" rtlCol="0">
            <a:spAutoFit/>
          </a:bodyPr>
          <a:lstStyle/>
          <a:p>
            <a:r>
              <a:rPr lang="en-US" dirty="0" smtClean="0"/>
              <a:t>d)</a:t>
            </a:r>
            <a:endParaRPr lang="en-US" dirty="0"/>
          </a:p>
        </p:txBody>
      </p:sp>
      <p:sp>
        <p:nvSpPr>
          <p:cNvPr id="20" name="TextBox 19"/>
          <p:cNvSpPr txBox="1"/>
          <p:nvPr/>
        </p:nvSpPr>
        <p:spPr>
          <a:xfrm>
            <a:off x="2975981" y="2883074"/>
            <a:ext cx="377026" cy="369332"/>
          </a:xfrm>
          <a:prstGeom prst="rect">
            <a:avLst/>
          </a:prstGeom>
          <a:noFill/>
        </p:spPr>
        <p:txBody>
          <a:bodyPr wrap="none" rtlCol="0">
            <a:spAutoFit/>
          </a:bodyPr>
          <a:lstStyle/>
          <a:p>
            <a:r>
              <a:rPr lang="en-US" dirty="0" smtClean="0"/>
              <a:t>e)</a:t>
            </a:r>
            <a:endParaRPr lang="en-US" dirty="0"/>
          </a:p>
        </p:txBody>
      </p:sp>
      <p:sp>
        <p:nvSpPr>
          <p:cNvPr id="8" name="Rectangle 7"/>
          <p:cNvSpPr/>
          <p:nvPr/>
        </p:nvSpPr>
        <p:spPr>
          <a:xfrm>
            <a:off x="5945959" y="3244334"/>
            <a:ext cx="329129" cy="369332"/>
          </a:xfrm>
          <a:prstGeom prst="rect">
            <a:avLst/>
          </a:prstGeom>
        </p:spPr>
        <p:txBody>
          <a:bodyPr wrap="none">
            <a:spAutoFit/>
          </a:bodyPr>
          <a:lstStyle/>
          <a:p>
            <a:r>
              <a:rPr lang="en-US" dirty="0" smtClean="0"/>
              <a:t>f)</a:t>
            </a:r>
            <a:endParaRPr lang="en-US" dirty="0"/>
          </a:p>
        </p:txBody>
      </p:sp>
    </p:spTree>
    <p:extLst>
      <p:ext uri="{BB962C8B-B14F-4D97-AF65-F5344CB8AC3E}">
        <p14:creationId xmlns:p14="http://schemas.microsoft.com/office/powerpoint/2010/main" val="103566625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1" y="101600"/>
            <a:ext cx="4502150" cy="321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370" y="3713602"/>
            <a:ext cx="2867053"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423" y="437002"/>
            <a:ext cx="3561557"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645" y="645723"/>
            <a:ext cx="2976223" cy="2122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40444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09" y="3718560"/>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 y="3718560"/>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105" y="1524000"/>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82931"/>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262840" y="527734"/>
            <a:ext cx="2586542" cy="646331"/>
          </a:xfrm>
          <a:prstGeom prst="rect">
            <a:avLst/>
          </a:prstGeom>
          <a:noFill/>
        </p:spPr>
        <p:txBody>
          <a:bodyPr wrap="none" rtlCol="0">
            <a:spAutoFit/>
          </a:bodyPr>
          <a:lstStyle/>
          <a:p>
            <a:r>
              <a:rPr lang="en-US" dirty="0" smtClean="0"/>
              <a:t>All </a:t>
            </a:r>
            <a:r>
              <a:rPr lang="en-US" dirty="0" err="1" smtClean="0"/>
              <a:t>comamonadaceaetaxa</a:t>
            </a:r>
            <a:endParaRPr lang="en-US" dirty="0" smtClean="0"/>
          </a:p>
          <a:p>
            <a:endParaRPr lang="en-US" dirty="0"/>
          </a:p>
        </p:txBody>
      </p:sp>
    </p:spTree>
    <p:extLst>
      <p:ext uri="{BB962C8B-B14F-4D97-AF65-F5344CB8AC3E}">
        <p14:creationId xmlns:p14="http://schemas.microsoft.com/office/powerpoint/2010/main" val="197073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12483FFC35649B797435CD3F0398D" ma:contentTypeVersion="16" ma:contentTypeDescription="Create a new document." ma:contentTypeScope="" ma:versionID="d1ef06f25ed612914346073c669f3d57">
  <xsd:schema xmlns:xsd="http://www.w3.org/2001/XMLSchema" xmlns:xs="http://www.w3.org/2001/XMLSchema" xmlns:p="http://schemas.microsoft.com/office/2006/metadata/properties" xmlns:ns2="c547a812-ac17-4a6a-8bd9-a75acfa31021" xmlns:ns3="814e9f69-708b-42d1-b772-2ece2c1b39da" targetNamespace="http://schemas.microsoft.com/office/2006/metadata/properties" ma:root="true" ma:fieldsID="8df51d0651151a8208a9da934d0771e3" ns2:_="" ns3:_="">
    <xsd:import namespace="c547a812-ac17-4a6a-8bd9-a75acfa31021"/>
    <xsd:import namespace="814e9f69-708b-42d1-b772-2ece2c1b39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7a812-ac17-4a6a-8bd9-a75acfa310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ec99919-4982-4388-8a64-83a11d2ca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14e9f69-708b-42d1-b772-2ece2c1b39d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59faeb6-52d7-4144-9b03-0dbc3402ce3f}" ma:internalName="TaxCatchAll" ma:showField="CatchAllData" ma:web="814e9f69-708b-42d1-b772-2ece2c1b3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14e9f69-708b-42d1-b772-2ece2c1b39da" xsi:nil="true"/>
    <lcf76f155ced4ddcb4097134ff3c332f xmlns="c547a812-ac17-4a6a-8bd9-a75acfa3102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862B4B3-4C41-4263-89C5-DA12CA37F3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47a812-ac17-4a6a-8bd9-a75acfa31021"/>
    <ds:schemaRef ds:uri="814e9f69-708b-42d1-b772-2ece2c1b39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4CD6D7-7C30-4621-8F12-71D93885C6C8}">
  <ds:schemaRefs>
    <ds:schemaRef ds:uri="http://schemas.microsoft.com/sharepoint/v3/contenttype/forms"/>
  </ds:schemaRefs>
</ds:datastoreItem>
</file>

<file path=customXml/itemProps3.xml><?xml version="1.0" encoding="utf-8"?>
<ds:datastoreItem xmlns:ds="http://schemas.openxmlformats.org/officeDocument/2006/customXml" ds:itemID="{086BDA92-308F-4BE7-A63D-320B532018BB}">
  <ds:schemaRefs>
    <ds:schemaRef ds:uri="http://purl.org/dc/elements/1.1/"/>
    <ds:schemaRef ds:uri="http://schemas.microsoft.com/office/2006/metadata/properties"/>
    <ds:schemaRef ds:uri="c547a812-ac17-4a6a-8bd9-a75acfa31021"/>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14e9f69-708b-42d1-b772-2ece2c1b39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32665</TotalTime>
  <Words>7029</Words>
  <Application>Microsoft Office PowerPoint</Application>
  <PresentationFormat>Custom</PresentationFormat>
  <Paragraphs>1523</Paragraphs>
  <Slides>100</Slides>
  <Notes>4</Notes>
  <HiddenSlides>1</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Office Theme</vt:lpstr>
      <vt:lpstr>PowerPoint Presentation</vt:lpstr>
      <vt:lpstr>PowerPoint Presentation</vt:lpstr>
      <vt:lpstr>1. Soil maturation (Pedro)</vt:lpstr>
      <vt:lpstr>2. MeJA screening - Summary</vt:lpstr>
      <vt:lpstr>PowerPoint Presentation</vt:lpstr>
      <vt:lpstr>PowerPoint Presentation</vt:lpstr>
      <vt:lpstr>MeJA screening: summary results</vt:lpstr>
      <vt:lpstr>MeJA screening– Phenology (1)</vt:lpstr>
      <vt:lpstr>PowerPoint Presentation</vt:lpstr>
      <vt:lpstr>MeJA screening– Biomass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this slide on, only microbiome data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100-repeated 5-fold cross validation of train/test datasets this is done for each of the 4 data splits (both full feature and boruta-selected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Diversity of rhizobiales across the experiment</vt:lpstr>
      <vt:lpstr>Main figures and messages for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think that MeJA 0.1 is increasing diversity of comamonadaceae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Aragon Gomez, Marcela</dc:creator>
  <cp:lastModifiedBy>pedro</cp:lastModifiedBy>
  <cp:revision>291</cp:revision>
  <dcterms:created xsi:type="dcterms:W3CDTF">2021-09-21T08:41:07Z</dcterms:created>
  <dcterms:modified xsi:type="dcterms:W3CDTF">2022-08-23T09:50:36Z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0x0101000E412483FFC35649B797435CD3F0398D</vt:lpwstr>
  </property>
  <property fmtid="{D5CDD505-2E9C-101B-9397-08002B2CF9AE}" pid="3" name="MediaServiceImageTags">
    <vt:lpwstr/>
  </property>
</Properties>
</file>